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roxima Nova"/>
      <p:regular r:id="rId21"/>
      <p:bold r:id="rId22"/>
      <p:italic r:id="rId23"/>
      <p:boldItalic r:id="rId24"/>
    </p:embeddedFont>
    <p:embeddedFont>
      <p:font typeface="Alfa Slab One"/>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bold.fntdata"/><Relationship Id="rId21" Type="http://schemas.openxmlformats.org/officeDocument/2006/relationships/font" Target="fonts/ProximaNova-regular.fntdata"/><Relationship Id="rId24" Type="http://schemas.openxmlformats.org/officeDocument/2006/relationships/font" Target="fonts/ProximaNova-boldItalic.fntdata"/><Relationship Id="rId23" Type="http://schemas.openxmlformats.org/officeDocument/2006/relationships/font" Target="fonts/ProximaNova-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AlfaSlabOn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4f740019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4f740019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4f740019b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4f740019b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4f740019b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4f740019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f4f740019b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f4f740019b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4f740019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4f740019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4f740019b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f4f740019b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f4f740019b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f4f740019b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f4f740019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f4f740019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f4f740019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f4f740019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f4f740019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f4f740019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f4f740019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f4f740019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f4f740019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f4f740019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4f740019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4f740019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4f740019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4f740019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Bar Hopper</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System Architecture &amp; Requirements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Requirements</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100000"/>
              </a:lnSpc>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The app shall attract 10,000 customers per quarter.</a:t>
            </a:r>
            <a:endParaRPr sz="1600">
              <a:solidFill>
                <a:srgbClr val="000000"/>
              </a:solidFill>
              <a:latin typeface="Calibri"/>
              <a:ea typeface="Calibri"/>
              <a:cs typeface="Calibri"/>
              <a:sym typeface="Calibri"/>
            </a:endParaRPr>
          </a:p>
          <a:p>
            <a:pPr indent="0" lvl="0" marL="457200" rtl="0" algn="l">
              <a:lnSpc>
                <a:spcPct val="100000"/>
              </a:lnSpc>
              <a:spcBef>
                <a:spcPts val="0"/>
              </a:spcBef>
              <a:spcAft>
                <a:spcPts val="0"/>
              </a:spcAft>
              <a:buNone/>
            </a:pPr>
            <a:r>
              <a:t/>
            </a:r>
            <a:endParaRPr sz="1600">
              <a:solidFill>
                <a:srgbClr val="000000"/>
              </a:solidFill>
              <a:latin typeface="Calibri"/>
              <a:ea typeface="Calibri"/>
              <a:cs typeface="Calibri"/>
              <a:sym typeface="Calibri"/>
            </a:endParaRPr>
          </a:p>
          <a:p>
            <a:pPr indent="-330200" lvl="0" marL="457200" rtl="0" algn="l">
              <a:lnSpc>
                <a:spcPct val="100000"/>
              </a:lnSpc>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The app shall attract customers aged 21-40 in the first quarter.</a:t>
            </a:r>
            <a:endParaRPr sz="1600">
              <a:solidFill>
                <a:srgbClr val="000000"/>
              </a:solidFill>
              <a:latin typeface="Calibri"/>
              <a:ea typeface="Calibri"/>
              <a:cs typeface="Calibri"/>
              <a:sym typeface="Calibri"/>
            </a:endParaRPr>
          </a:p>
          <a:p>
            <a:pPr indent="0" lvl="0" marL="457200" rtl="0" algn="l">
              <a:lnSpc>
                <a:spcPct val="100000"/>
              </a:lnSpc>
              <a:spcBef>
                <a:spcPts val="0"/>
              </a:spcBef>
              <a:spcAft>
                <a:spcPts val="0"/>
              </a:spcAft>
              <a:buNone/>
            </a:pPr>
            <a:r>
              <a:t/>
            </a:r>
            <a:endParaRPr sz="1600">
              <a:solidFill>
                <a:srgbClr val="000000"/>
              </a:solidFill>
              <a:latin typeface="Calibri"/>
              <a:ea typeface="Calibri"/>
              <a:cs typeface="Calibri"/>
              <a:sym typeface="Calibri"/>
            </a:endParaRPr>
          </a:p>
          <a:p>
            <a:pPr indent="-330200" lvl="0" marL="457200" rtl="0" algn="l">
              <a:lnSpc>
                <a:spcPct val="100000"/>
              </a:lnSpc>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The app shall operate in major cities.</a:t>
            </a:r>
            <a:endParaRPr sz="1600">
              <a:solidFill>
                <a:srgbClr val="000000"/>
              </a:solidFill>
              <a:latin typeface="Calibri"/>
              <a:ea typeface="Calibri"/>
              <a:cs typeface="Calibri"/>
              <a:sym typeface="Calibri"/>
            </a:endParaRPr>
          </a:p>
          <a:p>
            <a:pPr indent="0" lvl="0" marL="457200" rtl="0" algn="l">
              <a:lnSpc>
                <a:spcPct val="100000"/>
              </a:lnSpc>
              <a:spcBef>
                <a:spcPts val="0"/>
              </a:spcBef>
              <a:spcAft>
                <a:spcPts val="0"/>
              </a:spcAft>
              <a:buNone/>
            </a:pPr>
            <a:r>
              <a:t/>
            </a:r>
            <a:endParaRPr sz="1600">
              <a:solidFill>
                <a:srgbClr val="000000"/>
              </a:solidFill>
              <a:latin typeface="Calibri"/>
              <a:ea typeface="Calibri"/>
              <a:cs typeface="Calibri"/>
              <a:sym typeface="Calibri"/>
            </a:endParaRPr>
          </a:p>
          <a:p>
            <a:pPr indent="-330200" lvl="0" marL="457200" rtl="0" algn="l">
              <a:lnSpc>
                <a:spcPct val="100000"/>
              </a:lnSpc>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The app shall increase bar/club patronage by 25% in the first quarter. </a:t>
            </a:r>
            <a:endParaRPr sz="16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sz="1200">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Requirements</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322580" lvl="0" marL="457200" rtl="0" algn="l">
              <a:lnSpc>
                <a:spcPct val="100000"/>
              </a:lnSpc>
              <a:spcBef>
                <a:spcPts val="900"/>
              </a:spcBef>
              <a:spcAft>
                <a:spcPts val="0"/>
              </a:spcAft>
              <a:buClr>
                <a:srgbClr val="000000"/>
              </a:buClr>
              <a:buSzPct val="100000"/>
              <a:buFont typeface="Calibri"/>
              <a:buChar char="●"/>
            </a:pPr>
            <a:r>
              <a:rPr lang="en" sz="1600">
                <a:solidFill>
                  <a:srgbClr val="000000"/>
                </a:solidFill>
                <a:latin typeface="Calibri"/>
                <a:ea typeface="Calibri"/>
                <a:cs typeface="Calibri"/>
                <a:sym typeface="Calibri"/>
              </a:rPr>
              <a:t>The system shall be available to access as a WebApp optimized for mobile layouts and Mobile App.</a:t>
            </a:r>
            <a:endParaRPr sz="1600">
              <a:solidFill>
                <a:srgbClr val="000000"/>
              </a:solidFill>
              <a:latin typeface="Calibri"/>
              <a:ea typeface="Calibri"/>
              <a:cs typeface="Calibri"/>
              <a:sym typeface="Calibri"/>
            </a:endParaRPr>
          </a:p>
          <a:p>
            <a:pPr indent="0" lvl="0" marL="457200" rtl="0" algn="l">
              <a:lnSpc>
                <a:spcPct val="100000"/>
              </a:lnSpc>
              <a:spcBef>
                <a:spcPts val="900"/>
              </a:spcBef>
              <a:spcAft>
                <a:spcPts val="0"/>
              </a:spcAft>
              <a:buNone/>
            </a:pPr>
            <a:r>
              <a:t/>
            </a:r>
            <a:endParaRPr sz="1600">
              <a:solidFill>
                <a:srgbClr val="000000"/>
              </a:solidFill>
              <a:latin typeface="Calibri"/>
              <a:ea typeface="Calibri"/>
              <a:cs typeface="Calibri"/>
              <a:sym typeface="Calibri"/>
            </a:endParaRPr>
          </a:p>
          <a:p>
            <a:pPr indent="-322580" lvl="0" marL="457200" rtl="0" algn="l">
              <a:lnSpc>
                <a:spcPct val="100000"/>
              </a:lnSpc>
              <a:spcBef>
                <a:spcPts val="900"/>
              </a:spcBef>
              <a:spcAft>
                <a:spcPts val="0"/>
              </a:spcAft>
              <a:buClr>
                <a:srgbClr val="000000"/>
              </a:buClr>
              <a:buSzPct val="100000"/>
              <a:buFont typeface="Calibri"/>
              <a:buChar char="●"/>
            </a:pPr>
            <a:r>
              <a:rPr lang="en" sz="1600">
                <a:solidFill>
                  <a:srgbClr val="000000"/>
                </a:solidFill>
                <a:latin typeface="Calibri"/>
                <a:ea typeface="Calibri"/>
                <a:cs typeface="Calibri"/>
                <a:sym typeface="Calibri"/>
              </a:rPr>
              <a:t>If the system is accessed as a WebApp, it shall render in Chrome, Safari, and Firefox.</a:t>
            </a:r>
            <a:endParaRPr sz="1600">
              <a:solidFill>
                <a:srgbClr val="000000"/>
              </a:solidFill>
              <a:latin typeface="Calibri"/>
              <a:ea typeface="Calibri"/>
              <a:cs typeface="Calibri"/>
              <a:sym typeface="Calibri"/>
            </a:endParaRPr>
          </a:p>
          <a:p>
            <a:pPr indent="0" lvl="0" marL="457200" rtl="0" algn="l">
              <a:lnSpc>
                <a:spcPct val="100000"/>
              </a:lnSpc>
              <a:spcBef>
                <a:spcPts val="900"/>
              </a:spcBef>
              <a:spcAft>
                <a:spcPts val="0"/>
              </a:spcAft>
              <a:buNone/>
            </a:pPr>
            <a:r>
              <a:t/>
            </a:r>
            <a:endParaRPr sz="1600">
              <a:solidFill>
                <a:srgbClr val="000000"/>
              </a:solidFill>
              <a:latin typeface="Calibri"/>
              <a:ea typeface="Calibri"/>
              <a:cs typeface="Calibri"/>
              <a:sym typeface="Calibri"/>
            </a:endParaRPr>
          </a:p>
          <a:p>
            <a:pPr indent="-322580" lvl="0" marL="457200" rtl="0" algn="l">
              <a:lnSpc>
                <a:spcPct val="100000"/>
              </a:lnSpc>
              <a:spcBef>
                <a:spcPts val="900"/>
              </a:spcBef>
              <a:spcAft>
                <a:spcPts val="0"/>
              </a:spcAft>
              <a:buClr>
                <a:srgbClr val="000000"/>
              </a:buClr>
              <a:buSzPct val="100000"/>
              <a:buFont typeface="Calibri"/>
              <a:buChar char="●"/>
            </a:pPr>
            <a:r>
              <a:rPr lang="en" sz="1600">
                <a:solidFill>
                  <a:srgbClr val="000000"/>
                </a:solidFill>
                <a:latin typeface="Calibri"/>
                <a:ea typeface="Calibri"/>
                <a:cs typeface="Calibri"/>
                <a:sym typeface="Calibri"/>
              </a:rPr>
              <a:t>The system shall be available for download on iOS and Android devices and render on all screen sizes.</a:t>
            </a:r>
            <a:endParaRPr sz="1600">
              <a:solidFill>
                <a:srgbClr val="000000"/>
              </a:solidFill>
              <a:latin typeface="Calibri"/>
              <a:ea typeface="Calibri"/>
              <a:cs typeface="Calibri"/>
              <a:sym typeface="Calibri"/>
            </a:endParaRPr>
          </a:p>
          <a:p>
            <a:pPr indent="0" lvl="0" marL="457200" rtl="0" algn="l">
              <a:lnSpc>
                <a:spcPct val="100000"/>
              </a:lnSpc>
              <a:spcBef>
                <a:spcPts val="900"/>
              </a:spcBef>
              <a:spcAft>
                <a:spcPts val="0"/>
              </a:spcAft>
              <a:buNone/>
            </a:pPr>
            <a:r>
              <a:t/>
            </a:r>
            <a:endParaRPr sz="1600">
              <a:solidFill>
                <a:srgbClr val="000000"/>
              </a:solidFill>
              <a:latin typeface="Calibri"/>
              <a:ea typeface="Calibri"/>
              <a:cs typeface="Calibri"/>
              <a:sym typeface="Calibri"/>
            </a:endParaRPr>
          </a:p>
          <a:p>
            <a:pPr indent="-322580" lvl="0" marL="457200" rtl="0" algn="l">
              <a:lnSpc>
                <a:spcPct val="100000"/>
              </a:lnSpc>
              <a:spcBef>
                <a:spcPts val="900"/>
              </a:spcBef>
              <a:spcAft>
                <a:spcPts val="0"/>
              </a:spcAft>
              <a:buClr>
                <a:srgbClr val="000000"/>
              </a:buClr>
              <a:buSzPct val="100000"/>
              <a:buFont typeface="Calibri"/>
              <a:buChar char="●"/>
            </a:pPr>
            <a:r>
              <a:rPr lang="en" sz="1600">
                <a:solidFill>
                  <a:srgbClr val="000000"/>
                </a:solidFill>
                <a:latin typeface="Calibri"/>
                <a:ea typeface="Calibri"/>
                <a:cs typeface="Calibri"/>
                <a:sym typeface="Calibri"/>
              </a:rPr>
              <a:t>The application shall render the map and all locations meeting search criteria in under 1 second.</a:t>
            </a:r>
            <a:endParaRPr sz="1600">
              <a:solidFill>
                <a:srgbClr val="000000"/>
              </a:solidFill>
              <a:latin typeface="Calibri"/>
              <a:ea typeface="Calibri"/>
              <a:cs typeface="Calibri"/>
              <a:sym typeface="Calibri"/>
            </a:endParaRPr>
          </a:p>
          <a:p>
            <a:pPr indent="0" lvl="0" marL="457200" rtl="0" algn="l">
              <a:lnSpc>
                <a:spcPct val="100000"/>
              </a:lnSpc>
              <a:spcBef>
                <a:spcPts val="900"/>
              </a:spcBef>
              <a:spcAft>
                <a:spcPts val="0"/>
              </a:spcAft>
              <a:buNone/>
            </a:pPr>
            <a:r>
              <a:t/>
            </a:r>
            <a:endParaRPr sz="1600">
              <a:solidFill>
                <a:srgbClr val="000000"/>
              </a:solidFill>
              <a:latin typeface="Calibri"/>
              <a:ea typeface="Calibri"/>
              <a:cs typeface="Calibri"/>
              <a:sym typeface="Calibri"/>
            </a:endParaRPr>
          </a:p>
          <a:p>
            <a:pPr indent="-322580" lvl="0" marL="457200" rtl="0" algn="l">
              <a:lnSpc>
                <a:spcPct val="100000"/>
              </a:lnSpc>
              <a:spcBef>
                <a:spcPts val="900"/>
              </a:spcBef>
              <a:spcAft>
                <a:spcPts val="0"/>
              </a:spcAft>
              <a:buClr>
                <a:srgbClr val="000000"/>
              </a:buClr>
              <a:buSzPct val="100000"/>
              <a:buFont typeface="Calibri"/>
              <a:buChar char="●"/>
            </a:pPr>
            <a:r>
              <a:rPr lang="en" sz="1600">
                <a:solidFill>
                  <a:srgbClr val="000000"/>
                </a:solidFill>
                <a:latin typeface="Calibri"/>
                <a:ea typeface="Calibri"/>
                <a:cs typeface="Calibri"/>
                <a:sym typeface="Calibri"/>
              </a:rPr>
              <a:t>The system shall support 1,000 users concurrently accessing the application.</a:t>
            </a:r>
            <a:endParaRPr sz="1600">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Security Requirements</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100000"/>
              </a:lnSpc>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Customer profiles shall only be logged into through federated AuthN services.</a:t>
            </a:r>
            <a:endParaRPr sz="16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sz="1600">
              <a:solidFill>
                <a:srgbClr val="000000"/>
              </a:solidFill>
              <a:latin typeface="Calibri"/>
              <a:ea typeface="Calibri"/>
              <a:cs typeface="Calibri"/>
              <a:sym typeface="Calibri"/>
            </a:endParaRPr>
          </a:p>
          <a:p>
            <a:pPr indent="-330200" lvl="0" marL="457200" rtl="0" algn="l">
              <a:lnSpc>
                <a:spcPct val="100000"/>
              </a:lnSpc>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Infrastructure shall only be accessed by system administrators.</a:t>
            </a:r>
            <a:endParaRPr sz="1600">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Quality Requirements</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Char char="●"/>
            </a:pPr>
            <a:r>
              <a:rPr lang="en" sz="1600">
                <a:solidFill>
                  <a:srgbClr val="000000"/>
                </a:solidFill>
              </a:rPr>
              <a:t>The system shall support 1,000 concurrent users.</a:t>
            </a:r>
            <a:endParaRPr sz="1600">
              <a:solidFill>
                <a:srgbClr val="000000"/>
              </a:solidFill>
            </a:endParaRPr>
          </a:p>
          <a:p>
            <a:pPr indent="0" lvl="0" marL="0" rtl="0" algn="l">
              <a:spcBef>
                <a:spcPts val="1200"/>
              </a:spcBef>
              <a:spcAft>
                <a:spcPts val="0"/>
              </a:spcAft>
              <a:buNone/>
            </a:pPr>
            <a:r>
              <a:t/>
            </a:r>
            <a:endParaRPr sz="1600">
              <a:solidFill>
                <a:srgbClr val="000000"/>
              </a:solidFill>
            </a:endParaRPr>
          </a:p>
          <a:p>
            <a:pPr indent="-330200" lvl="0" marL="457200" rtl="0" algn="l">
              <a:spcBef>
                <a:spcPts val="1200"/>
              </a:spcBef>
              <a:spcAft>
                <a:spcPts val="0"/>
              </a:spcAft>
              <a:buClr>
                <a:srgbClr val="000000"/>
              </a:buClr>
              <a:buSzPts val="1600"/>
              <a:buChar char="●"/>
            </a:pPr>
            <a:r>
              <a:rPr lang="en" sz="1600">
                <a:solidFill>
                  <a:srgbClr val="000000"/>
                </a:solidFill>
              </a:rPr>
              <a:t>The system shall maintain four 9s of availability</a:t>
            </a:r>
            <a:endParaRPr sz="1600">
              <a:solidFill>
                <a:srgbClr val="000000"/>
              </a:solidFill>
            </a:endParaRPr>
          </a:p>
          <a:p>
            <a:pPr indent="0" lvl="0" marL="0" rtl="0" algn="l">
              <a:spcBef>
                <a:spcPts val="1200"/>
              </a:spcBef>
              <a:spcAft>
                <a:spcPts val="0"/>
              </a:spcAft>
              <a:buNone/>
            </a:pPr>
            <a:r>
              <a:t/>
            </a:r>
            <a:endParaRPr sz="1600">
              <a:solidFill>
                <a:srgbClr val="000000"/>
              </a:solidFill>
            </a:endParaRPr>
          </a:p>
          <a:p>
            <a:pPr indent="-330200" lvl="0" marL="457200" rtl="0" algn="l">
              <a:spcBef>
                <a:spcPts val="1200"/>
              </a:spcBef>
              <a:spcAft>
                <a:spcPts val="0"/>
              </a:spcAft>
              <a:buClr>
                <a:srgbClr val="000000"/>
              </a:buClr>
              <a:buSzPts val="1600"/>
              <a:buChar char="●"/>
            </a:pPr>
            <a:r>
              <a:rPr lang="en" sz="1600">
                <a:solidFill>
                  <a:srgbClr val="000000"/>
                </a:solidFill>
              </a:rPr>
              <a:t>The system shall retain data for at least one year</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Stories</a:t>
            </a: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As a bar hopper, I want to be able to create a profile through either Google or custom email and password so I can login, add tags, etc.</a:t>
            </a:r>
            <a:endParaRPr sz="1200">
              <a:solidFill>
                <a:srgbClr val="000000"/>
              </a:solidFill>
              <a:latin typeface="Calibri"/>
              <a:ea typeface="Calibri"/>
              <a:cs typeface="Calibri"/>
              <a:sym typeface="Calibri"/>
            </a:endParaRPr>
          </a:p>
          <a:p>
            <a:pPr indent="-304800" lvl="0" marL="457200" marR="1435100" rtl="0" algn="l">
              <a:lnSpc>
                <a:spcPct val="112500"/>
              </a:lnSpc>
              <a:spcBef>
                <a:spcPts val="0"/>
              </a:spcBef>
              <a:spcAft>
                <a:spcPts val="0"/>
              </a:spcAft>
              <a:buClr>
                <a:srgbClr val="000000"/>
              </a:buClr>
              <a:buSzPts val="1200"/>
              <a:buFont typeface="Calibri"/>
              <a:buChar char="●"/>
            </a:pPr>
            <a:r>
              <a:rPr lang="en" sz="1200">
                <a:solidFill>
                  <a:srgbClr val="24292F"/>
                </a:solidFill>
                <a:highlight>
                  <a:srgbClr val="FFFFFF"/>
                </a:highlight>
                <a:latin typeface="Calibri"/>
                <a:ea typeface="Calibri"/>
                <a:cs typeface="Calibri"/>
                <a:sym typeface="Calibri"/>
              </a:rPr>
              <a:t>As a bar hopper, I want to be able to see tags for each bar/club on the map so that I can decide where to go</a:t>
            </a:r>
            <a:endParaRPr sz="1200">
              <a:solidFill>
                <a:srgbClr val="000000"/>
              </a:solidFill>
              <a:latin typeface="Calibri"/>
              <a:ea typeface="Calibri"/>
              <a:cs typeface="Calibri"/>
              <a:sym typeface="Calibri"/>
            </a:endParaRPr>
          </a:p>
          <a:p>
            <a:pPr indent="-304800" lvl="0" marL="457200" marR="1435100" rtl="0" algn="l">
              <a:lnSpc>
                <a:spcPct val="112500"/>
              </a:lnSpc>
              <a:spcBef>
                <a:spcPts val="0"/>
              </a:spcBef>
              <a:spcAft>
                <a:spcPts val="0"/>
              </a:spcAft>
              <a:buClr>
                <a:srgbClr val="000000"/>
              </a:buClr>
              <a:buSzPts val="1200"/>
              <a:buFont typeface="Calibri"/>
              <a:buChar char="●"/>
            </a:pPr>
            <a:r>
              <a:rPr lang="en" sz="1200">
                <a:solidFill>
                  <a:srgbClr val="24292F"/>
                </a:solidFill>
                <a:highlight>
                  <a:srgbClr val="FFFFFF"/>
                </a:highlight>
                <a:latin typeface="Calibri"/>
                <a:ea typeface="Calibri"/>
                <a:cs typeface="Calibri"/>
                <a:sym typeface="Calibri"/>
              </a:rPr>
              <a:t>As a bar hopper, I want to be able to see the bar information such as name, location, hours, numbers, vaccine protocols, top photos, and tags so that I can decide where to go</a:t>
            </a:r>
            <a:endParaRPr sz="1200">
              <a:solidFill>
                <a:srgbClr val="000000"/>
              </a:solidFill>
              <a:latin typeface="Calibri"/>
              <a:ea typeface="Calibri"/>
              <a:cs typeface="Calibri"/>
              <a:sym typeface="Calibri"/>
            </a:endParaRPr>
          </a:p>
          <a:p>
            <a:pPr indent="-304800" lvl="0" marL="457200" marR="1435100" rtl="0" algn="l">
              <a:lnSpc>
                <a:spcPct val="112500"/>
              </a:lnSpc>
              <a:spcBef>
                <a:spcPts val="0"/>
              </a:spcBef>
              <a:spcAft>
                <a:spcPts val="0"/>
              </a:spcAft>
              <a:buClr>
                <a:srgbClr val="000000"/>
              </a:buClr>
              <a:buSzPts val="1200"/>
              <a:buFont typeface="Calibri"/>
              <a:buChar char="●"/>
            </a:pPr>
            <a:r>
              <a:rPr lang="en" sz="1200">
                <a:solidFill>
                  <a:srgbClr val="24292F"/>
                </a:solidFill>
                <a:highlight>
                  <a:srgbClr val="FFFFFF"/>
                </a:highlight>
                <a:latin typeface="Calibri"/>
                <a:ea typeface="Calibri"/>
                <a:cs typeface="Calibri"/>
                <a:sym typeface="Calibri"/>
              </a:rPr>
              <a:t>As a bar hopper, I want to be able to tag a bar with one of the tags so that I can help other decide where to go</a:t>
            </a:r>
            <a:endParaRPr sz="1200">
              <a:solidFill>
                <a:srgbClr val="000000"/>
              </a:solidFill>
              <a:latin typeface="Calibri"/>
              <a:ea typeface="Calibri"/>
              <a:cs typeface="Calibri"/>
              <a:sym typeface="Calibri"/>
            </a:endParaRPr>
          </a:p>
          <a:p>
            <a:pPr indent="-304800" lvl="0" marL="457200" marR="1435100" rtl="0" algn="l">
              <a:lnSpc>
                <a:spcPct val="112500"/>
              </a:lnSpc>
              <a:spcBef>
                <a:spcPts val="0"/>
              </a:spcBef>
              <a:spcAft>
                <a:spcPts val="0"/>
              </a:spcAft>
              <a:buClr>
                <a:srgbClr val="000000"/>
              </a:buClr>
              <a:buSzPts val="1200"/>
              <a:buFont typeface="Calibri"/>
              <a:buChar char="●"/>
            </a:pPr>
            <a:r>
              <a:rPr lang="en" sz="1200">
                <a:solidFill>
                  <a:srgbClr val="24292F"/>
                </a:solidFill>
                <a:highlight>
                  <a:srgbClr val="FFFFFF"/>
                </a:highlight>
                <a:latin typeface="Calibri"/>
                <a:ea typeface="Calibri"/>
                <a:cs typeface="Calibri"/>
                <a:sym typeface="Calibri"/>
              </a:rPr>
              <a:t>As a bar hopper, I want to be able to identify the vibe of the bar so that I can help other bar hoppers decide where to go</a:t>
            </a:r>
            <a:endParaRPr sz="1200">
              <a:solidFill>
                <a:srgbClr val="000000"/>
              </a:solidFill>
              <a:latin typeface="Calibri"/>
              <a:ea typeface="Calibri"/>
              <a:cs typeface="Calibri"/>
              <a:sym typeface="Calibri"/>
            </a:endParaRPr>
          </a:p>
          <a:p>
            <a:pPr indent="-304800" lvl="0" marL="457200" marR="1435100" rtl="0" algn="l">
              <a:lnSpc>
                <a:spcPct val="112500"/>
              </a:lnSpc>
              <a:spcBef>
                <a:spcPts val="0"/>
              </a:spcBef>
              <a:spcAft>
                <a:spcPts val="0"/>
              </a:spcAft>
              <a:buClr>
                <a:srgbClr val="000000"/>
              </a:buClr>
              <a:buSzPts val="1200"/>
              <a:buFont typeface="Calibri"/>
              <a:buChar char="●"/>
            </a:pPr>
            <a:r>
              <a:rPr lang="en" sz="1200">
                <a:solidFill>
                  <a:srgbClr val="24292F"/>
                </a:solidFill>
                <a:highlight>
                  <a:srgbClr val="FFFFFF"/>
                </a:highlight>
                <a:latin typeface="Calibri"/>
                <a:ea typeface="Calibri"/>
                <a:cs typeface="Calibri"/>
                <a:sym typeface="Calibri"/>
              </a:rPr>
              <a:t>As a bar hopper, I want to be able to add photos so that other bar hoppers can see what's going on</a:t>
            </a:r>
            <a:endParaRPr sz="1200">
              <a:solidFill>
                <a:srgbClr val="24292F"/>
              </a:solidFill>
              <a:highlight>
                <a:srgbClr val="FFFFFF"/>
              </a:highlight>
              <a:latin typeface="Calibri"/>
              <a:ea typeface="Calibri"/>
              <a:cs typeface="Calibri"/>
              <a:sym typeface="Calibri"/>
            </a:endParaRPr>
          </a:p>
          <a:p>
            <a:pPr indent="-304800" lvl="0" marL="457200" marR="1435100" rtl="0" algn="l">
              <a:lnSpc>
                <a:spcPct val="112500"/>
              </a:lnSpc>
              <a:spcBef>
                <a:spcPts val="0"/>
              </a:spcBef>
              <a:spcAft>
                <a:spcPts val="0"/>
              </a:spcAft>
              <a:buClr>
                <a:srgbClr val="24292F"/>
              </a:buClr>
              <a:buSzPts val="1200"/>
              <a:buFont typeface="Calibri"/>
              <a:buChar char="●"/>
            </a:pPr>
            <a:r>
              <a:rPr lang="en" sz="1200">
                <a:solidFill>
                  <a:srgbClr val="24292F"/>
                </a:solidFill>
                <a:highlight>
                  <a:srgbClr val="FFFFFF"/>
                </a:highlight>
                <a:latin typeface="Calibri"/>
                <a:ea typeface="Calibri"/>
                <a:cs typeface="Calibri"/>
                <a:sym typeface="Calibri"/>
              </a:rPr>
              <a:t>As a bar hopper, I want to be able to see a map centered on my location so that I can see the bars/clubs within 5 miles of my location</a:t>
            </a:r>
            <a:endParaRPr sz="1200">
              <a:solidFill>
                <a:srgbClr val="24292F"/>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1200"/>
          </a:p>
          <a:p>
            <a:pPr indent="0" lvl="0" marL="0" rtl="0" algn="l">
              <a:spcBef>
                <a:spcPts val="1200"/>
              </a:spcBef>
              <a:spcAft>
                <a:spcPts val="1200"/>
              </a:spcAft>
              <a:buNone/>
            </a:pPr>
            <a:r>
              <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Any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System Architecture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a:t>
            </a:r>
            <a:r>
              <a:rPr lang="en"/>
              <a:t>Architecture - Context Diagram</a:t>
            </a:r>
            <a:endParaRPr/>
          </a:p>
        </p:txBody>
      </p:sp>
      <p:pic>
        <p:nvPicPr>
          <p:cNvPr id="68" name="Google Shape;68;p15"/>
          <p:cNvPicPr preferRelativeResize="0"/>
          <p:nvPr/>
        </p:nvPicPr>
        <p:blipFill>
          <a:blip r:embed="rId3">
            <a:alphaModFix/>
          </a:blip>
          <a:stretch>
            <a:fillRect/>
          </a:stretch>
        </p:blipFill>
        <p:spPr>
          <a:xfrm>
            <a:off x="3733800" y="1117600"/>
            <a:ext cx="1676400" cy="3486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Architecture - Container Diagram </a:t>
            </a:r>
            <a:endParaRPr/>
          </a:p>
        </p:txBody>
      </p:sp>
      <p:pic>
        <p:nvPicPr>
          <p:cNvPr id="74" name="Google Shape;74;p16"/>
          <p:cNvPicPr preferRelativeResize="0"/>
          <p:nvPr/>
        </p:nvPicPr>
        <p:blipFill>
          <a:blip r:embed="rId3">
            <a:alphaModFix/>
          </a:blip>
          <a:stretch>
            <a:fillRect/>
          </a:stretch>
        </p:blipFill>
        <p:spPr>
          <a:xfrm>
            <a:off x="2153863" y="1017725"/>
            <a:ext cx="4836285" cy="38209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Architecture - Component Diagram</a:t>
            </a:r>
            <a:endParaRPr/>
          </a:p>
        </p:txBody>
      </p:sp>
      <p:pic>
        <p:nvPicPr>
          <p:cNvPr id="80" name="Google Shape;80;p17"/>
          <p:cNvPicPr preferRelativeResize="0"/>
          <p:nvPr/>
        </p:nvPicPr>
        <p:blipFill>
          <a:blip r:embed="rId3">
            <a:alphaModFix/>
          </a:blip>
          <a:stretch>
            <a:fillRect/>
          </a:stretch>
        </p:blipFill>
        <p:spPr>
          <a:xfrm>
            <a:off x="2732275" y="1147725"/>
            <a:ext cx="3679458" cy="38209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Architecture - Code Level </a:t>
            </a:r>
            <a:endParaRPr/>
          </a:p>
        </p:txBody>
      </p:sp>
      <p:pic>
        <p:nvPicPr>
          <p:cNvPr id="86" name="Google Shape;86;p18"/>
          <p:cNvPicPr preferRelativeResize="0"/>
          <p:nvPr/>
        </p:nvPicPr>
        <p:blipFill>
          <a:blip r:embed="rId3">
            <a:alphaModFix/>
          </a:blip>
          <a:stretch>
            <a:fillRect/>
          </a:stretch>
        </p:blipFill>
        <p:spPr>
          <a:xfrm>
            <a:off x="2636700" y="1237350"/>
            <a:ext cx="3870599" cy="38209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System Requirements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Requirements</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1800"/>
              </a:spcBef>
              <a:spcAft>
                <a:spcPts val="0"/>
              </a:spcAft>
              <a:buNone/>
            </a:pPr>
            <a:r>
              <a:rPr b="1" lang="en" sz="1600">
                <a:solidFill>
                  <a:srgbClr val="000000"/>
                </a:solidFill>
                <a:latin typeface="Arial"/>
                <a:ea typeface="Arial"/>
                <a:cs typeface="Arial"/>
                <a:sym typeface="Arial"/>
              </a:rPr>
              <a:t>Mission Statement</a:t>
            </a:r>
            <a:endParaRPr b="1" sz="1400">
              <a:solidFill>
                <a:srgbClr val="000000"/>
              </a:solidFill>
              <a:latin typeface="Arial"/>
              <a:ea typeface="Arial"/>
              <a:cs typeface="Arial"/>
              <a:sym typeface="Arial"/>
            </a:endParaRPr>
          </a:p>
          <a:p>
            <a:pPr indent="0" lvl="0" marL="0" rtl="0" algn="l">
              <a:lnSpc>
                <a:spcPct val="100000"/>
              </a:lnSpc>
              <a:spcBef>
                <a:spcPts val="600"/>
              </a:spcBef>
              <a:spcAft>
                <a:spcPts val="0"/>
              </a:spcAft>
              <a:buNone/>
            </a:pPr>
            <a:r>
              <a:rPr lang="en" sz="1400">
                <a:solidFill>
                  <a:srgbClr val="000000"/>
                </a:solidFill>
                <a:latin typeface="Calibri"/>
                <a:ea typeface="Calibri"/>
                <a:cs typeface="Calibri"/>
                <a:sym typeface="Calibri"/>
              </a:rPr>
              <a:t>The Bar Hopper app will maximize users’ nightlife and increase nightlife establishment’s patronage in the wake of the Covid-19 pandemic. </a:t>
            </a:r>
            <a:endParaRPr sz="1400">
              <a:solidFill>
                <a:srgbClr val="2D3B45"/>
              </a:solidFill>
              <a:latin typeface="Calibri"/>
              <a:ea typeface="Calibri"/>
              <a:cs typeface="Calibri"/>
              <a:sym typeface="Calibri"/>
            </a:endParaRPr>
          </a:p>
          <a:p>
            <a:pPr indent="0" lvl="0" marL="0" rtl="0" algn="l">
              <a:lnSpc>
                <a:spcPct val="100000"/>
              </a:lnSpc>
              <a:spcBef>
                <a:spcPts val="0"/>
              </a:spcBef>
              <a:spcAft>
                <a:spcPts val="0"/>
              </a:spcAft>
              <a:buNone/>
            </a:pPr>
            <a:r>
              <a:t/>
            </a:r>
            <a:endParaRPr b="1"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b="1" sz="16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1" lang="en" sz="1600">
                <a:solidFill>
                  <a:srgbClr val="000000"/>
                </a:solidFill>
                <a:latin typeface="Arial"/>
                <a:ea typeface="Arial"/>
                <a:cs typeface="Arial"/>
                <a:sym typeface="Arial"/>
              </a:rPr>
              <a:t>Key Stakeholders</a:t>
            </a:r>
            <a:endParaRPr b="1" sz="16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b="1" sz="1600">
              <a:solidFill>
                <a:srgbClr val="000000"/>
              </a:solidFill>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Bar Hoppers</a:t>
            </a:r>
            <a:endParaRPr sz="1400">
              <a:solidFill>
                <a:srgbClr val="000000"/>
              </a:solidFill>
              <a:latin typeface="Calibri"/>
              <a:ea typeface="Calibri"/>
              <a:cs typeface="Calibri"/>
              <a:sym typeface="Calibri"/>
            </a:endParaRPr>
          </a:p>
          <a:p>
            <a:pPr indent="-317500" lvl="1" marL="914400" rtl="0" algn="l">
              <a:lnSpc>
                <a:spcPct val="100000"/>
              </a:lnSpc>
              <a:spcBef>
                <a:spcPts val="0"/>
              </a:spcBef>
              <a:spcAft>
                <a:spcPts val="0"/>
              </a:spcAft>
              <a:buClr>
                <a:srgbClr val="000000"/>
              </a:buClr>
              <a:buSzPts val="1400"/>
              <a:buFont typeface="Calibri"/>
              <a:buChar char="○"/>
            </a:pPr>
            <a:r>
              <a:rPr lang="en">
                <a:solidFill>
                  <a:srgbClr val="000000"/>
                </a:solidFill>
                <a:latin typeface="Calibri"/>
                <a:ea typeface="Calibri"/>
                <a:cs typeface="Calibri"/>
                <a:sym typeface="Calibri"/>
              </a:rPr>
              <a:t>Maximize nightlife by finding bars/clubs that best fit mood</a:t>
            </a:r>
            <a:endParaRPr>
              <a:solidFill>
                <a:srgbClr val="000000"/>
              </a:solidFill>
              <a:latin typeface="Calibri"/>
              <a:ea typeface="Calibri"/>
              <a:cs typeface="Calibri"/>
              <a:sym typeface="Calibri"/>
            </a:endParaRPr>
          </a:p>
          <a:p>
            <a:pPr indent="-317500" lvl="0" marL="457200" rtl="0" algn="l">
              <a:lnSpc>
                <a:spcPct val="10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Establishments</a:t>
            </a:r>
            <a:endParaRPr sz="1400">
              <a:solidFill>
                <a:srgbClr val="000000"/>
              </a:solidFill>
              <a:latin typeface="Calibri"/>
              <a:ea typeface="Calibri"/>
              <a:cs typeface="Calibri"/>
              <a:sym typeface="Calibri"/>
            </a:endParaRPr>
          </a:p>
          <a:p>
            <a:pPr indent="-317500" lvl="1" marL="914400" rtl="0" algn="l">
              <a:lnSpc>
                <a:spcPct val="100000"/>
              </a:lnSpc>
              <a:spcBef>
                <a:spcPts val="0"/>
              </a:spcBef>
              <a:spcAft>
                <a:spcPts val="0"/>
              </a:spcAft>
              <a:buClr>
                <a:srgbClr val="000000"/>
              </a:buClr>
              <a:buSzPts val="1400"/>
              <a:buFont typeface="Calibri"/>
              <a:buChar char="○"/>
            </a:pPr>
            <a:r>
              <a:rPr lang="en">
                <a:solidFill>
                  <a:srgbClr val="000000"/>
                </a:solidFill>
                <a:latin typeface="Calibri"/>
                <a:ea typeface="Calibri"/>
                <a:cs typeface="Calibri"/>
                <a:sym typeface="Calibri"/>
              </a:rPr>
              <a:t>Gain customers, increase notoriety, promote positive reputation, increase profit</a:t>
            </a:r>
            <a:endParaRPr>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Requirements</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b="1" lang="en" sz="1600">
                <a:solidFill>
                  <a:srgbClr val="000000"/>
                </a:solidFill>
                <a:latin typeface="Arial"/>
                <a:ea typeface="Arial"/>
                <a:cs typeface="Arial"/>
                <a:sym typeface="Arial"/>
              </a:rPr>
              <a:t>Key Drivers</a:t>
            </a:r>
            <a:endParaRPr b="1" sz="16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b="1" sz="16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400">
                <a:solidFill>
                  <a:srgbClr val="000000"/>
                </a:solidFill>
                <a:latin typeface="Calibri"/>
                <a:ea typeface="Calibri"/>
                <a:cs typeface="Calibri"/>
                <a:sym typeface="Calibri"/>
              </a:rPr>
              <a:t>After over a year and a half of a global pandemic and as covid-19 social restrictions begin to lift, people are eager to socialize and reenter the night scene. Bar Hopper will not only assist in the transition back to nightlife, but will improve upon the process by:</a:t>
            </a:r>
            <a:endParaRPr sz="1400">
              <a:solidFill>
                <a:srgbClr val="000000"/>
              </a:solidFill>
              <a:latin typeface="Calibri"/>
              <a:ea typeface="Calibri"/>
              <a:cs typeface="Calibri"/>
              <a:sym typeface="Calibri"/>
            </a:endParaRPr>
          </a:p>
          <a:p>
            <a:pPr indent="-317500" lvl="0" marL="457200" rtl="0" algn="l">
              <a:lnSpc>
                <a:spcPct val="10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Conveying current bar/club line wait times</a:t>
            </a:r>
            <a:endParaRPr sz="1400">
              <a:solidFill>
                <a:srgbClr val="000000"/>
              </a:solidFill>
              <a:latin typeface="Calibri"/>
              <a:ea typeface="Calibri"/>
              <a:cs typeface="Calibri"/>
              <a:sym typeface="Calibri"/>
            </a:endParaRPr>
          </a:p>
          <a:p>
            <a:pPr indent="-317500" lvl="0" marL="457200" rtl="0" algn="l">
              <a:lnSpc>
                <a:spcPct val="10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Conveying covid-19 regulations/restrictions (vaccinations, masks, etc.)</a:t>
            </a:r>
            <a:endParaRPr sz="1400">
              <a:solidFill>
                <a:srgbClr val="000000"/>
              </a:solidFill>
              <a:latin typeface="Calibri"/>
              <a:ea typeface="Calibri"/>
              <a:cs typeface="Calibri"/>
              <a:sym typeface="Calibri"/>
            </a:endParaRPr>
          </a:p>
          <a:p>
            <a:pPr indent="-317500" lvl="0" marL="457200" rtl="0" algn="l">
              <a:lnSpc>
                <a:spcPct val="10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Conveying characteristics like atmosphere, crowd level, etc.</a:t>
            </a:r>
            <a:endParaRPr sz="1400">
              <a:solidFill>
                <a:srgbClr val="000000"/>
              </a:solidFill>
              <a:latin typeface="Calibri"/>
              <a:ea typeface="Calibri"/>
              <a:cs typeface="Calibri"/>
              <a:sym typeface="Calibri"/>
            </a:endParaRPr>
          </a:p>
          <a:p>
            <a:pPr indent="-317500" lvl="0" marL="457200" rtl="0" algn="l">
              <a:lnSpc>
                <a:spcPct val="10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Conveying a bar/club’s rating</a:t>
            </a:r>
            <a:endParaRPr sz="1400">
              <a:solidFill>
                <a:srgbClr val="000000"/>
              </a:solidFill>
              <a:latin typeface="Calibri"/>
              <a:ea typeface="Calibri"/>
              <a:cs typeface="Calibri"/>
              <a:sym typeface="Calibri"/>
            </a:endParaRPr>
          </a:p>
          <a:p>
            <a:pPr indent="-317500" lvl="0" marL="457200" rtl="0" algn="l">
              <a:lnSpc>
                <a:spcPct val="10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Allowing users to give real-time updates of the above info</a:t>
            </a:r>
            <a:endParaRPr sz="1400">
              <a:solidFill>
                <a:srgbClr val="000000"/>
              </a:solidFill>
              <a:latin typeface="Calibri"/>
              <a:ea typeface="Calibri"/>
              <a:cs typeface="Calibri"/>
              <a:sym typeface="Calibri"/>
            </a:endParaRPr>
          </a:p>
          <a:p>
            <a:pPr indent="-317500" lvl="0" marL="457200" rtl="0" algn="l">
              <a:lnSpc>
                <a:spcPct val="10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Allowing users to conduct a filtered search to select a bar that fits their mood, time, and safety concerns</a:t>
            </a:r>
            <a:endParaRPr sz="14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sz="14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rPr lang="en" sz="1400">
                <a:solidFill>
                  <a:srgbClr val="000000"/>
                </a:solidFill>
                <a:latin typeface="Calibri"/>
                <a:ea typeface="Calibri"/>
                <a:cs typeface="Calibri"/>
                <a:sym typeface="Calibri"/>
              </a:rPr>
              <a:t>By addressing these issues, Bar Hopper will reduce frustration and increase satisfaction. Bar Hopper will empower users to make choices that are right for them at a bar that is right for them!</a:t>
            </a:r>
            <a:endParaRPr sz="1400"/>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