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92" r:id="rId4"/>
    <p:sldId id="270" r:id="rId5"/>
    <p:sldId id="271" r:id="rId6"/>
    <p:sldId id="272" r:id="rId7"/>
    <p:sldId id="273" r:id="rId8"/>
    <p:sldId id="25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9" r:id="rId18"/>
    <p:sldId id="287" r:id="rId19"/>
    <p:sldId id="260" r:id="rId20"/>
    <p:sldId id="261" r:id="rId21"/>
    <p:sldId id="288" r:id="rId22"/>
    <p:sldId id="262" r:id="rId23"/>
    <p:sldId id="274" r:id="rId24"/>
    <p:sldId id="265" r:id="rId25"/>
    <p:sldId id="291" r:id="rId26"/>
    <p:sldId id="290" r:id="rId27"/>
    <p:sldId id="266" r:id="rId28"/>
    <p:sldId id="267" r:id="rId29"/>
    <p:sldId id="289" r:id="rId30"/>
    <p:sldId id="276" r:id="rId31"/>
    <p:sldId id="293" r:id="rId32"/>
    <p:sldId id="275" r:id="rId33"/>
    <p:sldId id="269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832F5-6E3B-4EF7-9802-ACAE03BA51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D99769-F537-4CBA-804F-E3E3D7F3FC33}">
      <dgm:prSet/>
      <dgm:spPr/>
      <dgm:t>
        <a:bodyPr/>
        <a:lstStyle/>
        <a:p>
          <a:pPr>
            <a:defRPr cap="all"/>
          </a:pPr>
          <a:r>
            <a:rPr lang="en-GB" cap="none" dirty="0"/>
            <a:t>Outloud lets users vote for tracks but does not use an ML-based recommender nor does it consider user credibility.</a:t>
          </a:r>
        </a:p>
        <a:p>
          <a:pPr>
            <a:defRPr cap="all"/>
          </a:pPr>
          <a:endParaRPr lang="en-US" cap="none" dirty="0"/>
        </a:p>
      </dgm:t>
    </dgm:pt>
    <dgm:pt modelId="{5DF413C1-4AEE-4A23-9E23-5E5199A6C287}" type="parTrans" cxnId="{EE7BE90C-F9A0-4E0B-BBD6-6B042EF318E8}">
      <dgm:prSet/>
      <dgm:spPr/>
      <dgm:t>
        <a:bodyPr/>
        <a:lstStyle/>
        <a:p>
          <a:endParaRPr lang="en-US"/>
        </a:p>
      </dgm:t>
    </dgm:pt>
    <dgm:pt modelId="{662550AD-CD29-4C43-B986-FE1AC528BE18}" type="sibTrans" cxnId="{EE7BE90C-F9A0-4E0B-BBD6-6B042EF318E8}">
      <dgm:prSet/>
      <dgm:spPr/>
      <dgm:t>
        <a:bodyPr/>
        <a:lstStyle/>
        <a:p>
          <a:endParaRPr lang="en-US"/>
        </a:p>
      </dgm:t>
    </dgm:pt>
    <dgm:pt modelId="{C0D6CDD1-BC59-44AF-A592-2F1EA0238733}">
      <dgm:prSet/>
      <dgm:spPr/>
      <dgm:t>
        <a:bodyPr/>
        <a:lstStyle/>
        <a:p>
          <a:pPr>
            <a:defRPr cap="all"/>
          </a:pPr>
          <a:r>
            <a:rPr lang="en-GB" cap="none" dirty="0"/>
            <a:t>Spotify introduced a social listening system  that lets users join a party and from there have complete control over the queue.</a:t>
          </a:r>
          <a:endParaRPr lang="en-US" cap="none" dirty="0"/>
        </a:p>
      </dgm:t>
    </dgm:pt>
    <dgm:pt modelId="{4FD275DF-C576-4186-AC1A-866EE22BA066}" type="parTrans" cxnId="{BD8F203B-5684-4599-BFC4-7790417E7C54}">
      <dgm:prSet/>
      <dgm:spPr/>
      <dgm:t>
        <a:bodyPr/>
        <a:lstStyle/>
        <a:p>
          <a:endParaRPr lang="en-US"/>
        </a:p>
      </dgm:t>
    </dgm:pt>
    <dgm:pt modelId="{CEF40777-9484-4679-A3BA-7CA4B81BD97D}" type="sibTrans" cxnId="{BD8F203B-5684-4599-BFC4-7790417E7C54}">
      <dgm:prSet/>
      <dgm:spPr/>
      <dgm:t>
        <a:bodyPr/>
        <a:lstStyle/>
        <a:p>
          <a:endParaRPr lang="en-US"/>
        </a:p>
      </dgm:t>
    </dgm:pt>
    <dgm:pt modelId="{32598B5E-A336-47E2-927C-C1E38318A8E7}" type="pres">
      <dgm:prSet presAssocID="{076832F5-6E3B-4EF7-9802-ACAE03BA51EE}" presName="root" presStyleCnt="0">
        <dgm:presLayoutVars>
          <dgm:dir/>
          <dgm:resizeHandles val="exact"/>
        </dgm:presLayoutVars>
      </dgm:prSet>
      <dgm:spPr/>
    </dgm:pt>
    <dgm:pt modelId="{C9AE1C19-E6B6-4B6A-A247-6E3548A1D773}" type="pres">
      <dgm:prSet presAssocID="{91D99769-F537-4CBA-804F-E3E3D7F3FC33}" presName="compNode" presStyleCnt="0"/>
      <dgm:spPr/>
    </dgm:pt>
    <dgm:pt modelId="{3359BC7F-6DA6-474C-A84E-188A536BB432}" type="pres">
      <dgm:prSet presAssocID="{91D99769-F537-4CBA-804F-E3E3D7F3FC3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46784A9B-0EAA-403D-8C76-BBA65D2FC144}" type="pres">
      <dgm:prSet presAssocID="{91D99769-F537-4CBA-804F-E3E3D7F3FC33}" presName="iconRect" presStyleLbl="node1" presStyleIdx="0" presStyleCnt="2"/>
      <dgm:spPr>
        <a:ln>
          <a:noFill/>
        </a:ln>
      </dgm:spPr>
    </dgm:pt>
    <dgm:pt modelId="{D8027CED-E931-4975-BA0B-8A153398C357}" type="pres">
      <dgm:prSet presAssocID="{91D99769-F537-4CBA-804F-E3E3D7F3FC33}" presName="spaceRect" presStyleCnt="0"/>
      <dgm:spPr/>
    </dgm:pt>
    <dgm:pt modelId="{753A9066-B4D5-4BC1-88A8-B6C52EFB8EF8}" type="pres">
      <dgm:prSet presAssocID="{91D99769-F537-4CBA-804F-E3E3D7F3FC33}" presName="textRect" presStyleLbl="revTx" presStyleIdx="0" presStyleCnt="2">
        <dgm:presLayoutVars>
          <dgm:chMax val="1"/>
          <dgm:chPref val="1"/>
        </dgm:presLayoutVars>
      </dgm:prSet>
      <dgm:spPr/>
    </dgm:pt>
    <dgm:pt modelId="{70199974-4DB3-486E-B9BF-D237293E5811}" type="pres">
      <dgm:prSet presAssocID="{662550AD-CD29-4C43-B986-FE1AC528BE18}" presName="sibTrans" presStyleCnt="0"/>
      <dgm:spPr/>
    </dgm:pt>
    <dgm:pt modelId="{2655FA48-7492-4132-B7EE-A74F39F597F0}" type="pres">
      <dgm:prSet presAssocID="{C0D6CDD1-BC59-44AF-A592-2F1EA0238733}" presName="compNode" presStyleCnt="0"/>
      <dgm:spPr/>
    </dgm:pt>
    <dgm:pt modelId="{5CFE5F00-9916-4BF4-95C5-0788400B2D4D}" type="pres">
      <dgm:prSet presAssocID="{C0D6CDD1-BC59-44AF-A592-2F1EA023873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34934C37-BEA7-4D84-8224-DFDC7297301B}" type="pres">
      <dgm:prSet presAssocID="{C0D6CDD1-BC59-44AF-A592-2F1EA0238733}" presName="iconRect" presStyleLbl="node1" presStyleIdx="1" presStyleCnt="2"/>
      <dgm:spPr>
        <a:ln>
          <a:noFill/>
        </a:ln>
      </dgm:spPr>
    </dgm:pt>
    <dgm:pt modelId="{602556B7-FAF5-4F2D-9F02-200A8C6B414C}" type="pres">
      <dgm:prSet presAssocID="{C0D6CDD1-BC59-44AF-A592-2F1EA0238733}" presName="spaceRect" presStyleCnt="0"/>
      <dgm:spPr/>
    </dgm:pt>
    <dgm:pt modelId="{61D7171B-6E32-460F-88DD-A313427F647B}" type="pres">
      <dgm:prSet presAssocID="{C0D6CDD1-BC59-44AF-A592-2F1EA02387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7BE90C-F9A0-4E0B-BBD6-6B042EF318E8}" srcId="{076832F5-6E3B-4EF7-9802-ACAE03BA51EE}" destId="{91D99769-F537-4CBA-804F-E3E3D7F3FC33}" srcOrd="0" destOrd="0" parTransId="{5DF413C1-4AEE-4A23-9E23-5E5199A6C287}" sibTransId="{662550AD-CD29-4C43-B986-FE1AC528BE18}"/>
    <dgm:cxn modelId="{C9E06E0E-76D9-4425-B3CE-0446E5E6263B}" type="presOf" srcId="{C0D6CDD1-BC59-44AF-A592-2F1EA0238733}" destId="{61D7171B-6E32-460F-88DD-A313427F647B}" srcOrd="0" destOrd="0" presId="urn:microsoft.com/office/officeart/2018/5/layout/IconLeafLabelList"/>
    <dgm:cxn modelId="{BD8F203B-5684-4599-BFC4-7790417E7C54}" srcId="{076832F5-6E3B-4EF7-9802-ACAE03BA51EE}" destId="{C0D6CDD1-BC59-44AF-A592-2F1EA0238733}" srcOrd="1" destOrd="0" parTransId="{4FD275DF-C576-4186-AC1A-866EE22BA066}" sibTransId="{CEF40777-9484-4679-A3BA-7CA4B81BD97D}"/>
    <dgm:cxn modelId="{927BADB8-FFF8-4EA4-B263-CC4DD62434B5}" type="presOf" srcId="{076832F5-6E3B-4EF7-9802-ACAE03BA51EE}" destId="{32598B5E-A336-47E2-927C-C1E38318A8E7}" srcOrd="0" destOrd="0" presId="urn:microsoft.com/office/officeart/2018/5/layout/IconLeafLabelList"/>
    <dgm:cxn modelId="{1EB2C2EB-A40E-4049-B58F-B281980AC37D}" type="presOf" srcId="{91D99769-F537-4CBA-804F-E3E3D7F3FC33}" destId="{753A9066-B4D5-4BC1-88A8-B6C52EFB8EF8}" srcOrd="0" destOrd="0" presId="urn:microsoft.com/office/officeart/2018/5/layout/IconLeafLabelList"/>
    <dgm:cxn modelId="{946C9C09-D877-4726-BE53-7DB5ACE4D69E}" type="presParOf" srcId="{32598B5E-A336-47E2-927C-C1E38318A8E7}" destId="{C9AE1C19-E6B6-4B6A-A247-6E3548A1D773}" srcOrd="0" destOrd="0" presId="urn:microsoft.com/office/officeart/2018/5/layout/IconLeafLabelList"/>
    <dgm:cxn modelId="{8518E4DF-B97A-455C-B4CA-958ED36DA7E1}" type="presParOf" srcId="{C9AE1C19-E6B6-4B6A-A247-6E3548A1D773}" destId="{3359BC7F-6DA6-474C-A84E-188A536BB432}" srcOrd="0" destOrd="0" presId="urn:microsoft.com/office/officeart/2018/5/layout/IconLeafLabelList"/>
    <dgm:cxn modelId="{1DD4146E-0D3B-4CC5-857D-D7C96D82A067}" type="presParOf" srcId="{C9AE1C19-E6B6-4B6A-A247-6E3548A1D773}" destId="{46784A9B-0EAA-403D-8C76-BBA65D2FC144}" srcOrd="1" destOrd="0" presId="urn:microsoft.com/office/officeart/2018/5/layout/IconLeafLabelList"/>
    <dgm:cxn modelId="{A2472BC1-8E2B-4459-9749-0BAC23C387A8}" type="presParOf" srcId="{C9AE1C19-E6B6-4B6A-A247-6E3548A1D773}" destId="{D8027CED-E931-4975-BA0B-8A153398C357}" srcOrd="2" destOrd="0" presId="urn:microsoft.com/office/officeart/2018/5/layout/IconLeafLabelList"/>
    <dgm:cxn modelId="{DE4AFFE8-0D23-4A44-AD59-D9C414196662}" type="presParOf" srcId="{C9AE1C19-E6B6-4B6A-A247-6E3548A1D773}" destId="{753A9066-B4D5-4BC1-88A8-B6C52EFB8EF8}" srcOrd="3" destOrd="0" presId="urn:microsoft.com/office/officeart/2018/5/layout/IconLeafLabelList"/>
    <dgm:cxn modelId="{164735D8-BD44-44CF-8135-5000BCE4BBDD}" type="presParOf" srcId="{32598B5E-A336-47E2-927C-C1E38318A8E7}" destId="{70199974-4DB3-486E-B9BF-D237293E5811}" srcOrd="1" destOrd="0" presId="urn:microsoft.com/office/officeart/2018/5/layout/IconLeafLabelList"/>
    <dgm:cxn modelId="{4D04F769-E614-4771-8B70-A9DA5E390D42}" type="presParOf" srcId="{32598B5E-A336-47E2-927C-C1E38318A8E7}" destId="{2655FA48-7492-4132-B7EE-A74F39F597F0}" srcOrd="2" destOrd="0" presId="urn:microsoft.com/office/officeart/2018/5/layout/IconLeafLabelList"/>
    <dgm:cxn modelId="{1F7BDBC1-4EE4-4BF3-8D65-C294843F5679}" type="presParOf" srcId="{2655FA48-7492-4132-B7EE-A74F39F597F0}" destId="{5CFE5F00-9916-4BF4-95C5-0788400B2D4D}" srcOrd="0" destOrd="0" presId="urn:microsoft.com/office/officeart/2018/5/layout/IconLeafLabelList"/>
    <dgm:cxn modelId="{1F2B9D20-6976-470D-8961-190E5DBF6988}" type="presParOf" srcId="{2655FA48-7492-4132-B7EE-A74F39F597F0}" destId="{34934C37-BEA7-4D84-8224-DFDC7297301B}" srcOrd="1" destOrd="0" presId="urn:microsoft.com/office/officeart/2018/5/layout/IconLeafLabelList"/>
    <dgm:cxn modelId="{54572E1D-17BF-4697-9881-8444D37726C1}" type="presParOf" srcId="{2655FA48-7492-4132-B7EE-A74F39F597F0}" destId="{602556B7-FAF5-4F2D-9F02-200A8C6B414C}" srcOrd="2" destOrd="0" presId="urn:microsoft.com/office/officeart/2018/5/layout/IconLeafLabelList"/>
    <dgm:cxn modelId="{878C3683-0ACA-4DED-A2E8-83168AD2356D}" type="presParOf" srcId="{2655FA48-7492-4132-B7EE-A74F39F597F0}" destId="{61D7171B-6E32-460F-88DD-A313427F64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BE322-083C-4C4B-9253-AF942097AEB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B937B-D134-4425-95DA-E9F1B8C647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Successes</a:t>
          </a:r>
          <a:endParaRPr lang="en-US" dirty="0"/>
        </a:p>
      </dgm:t>
    </dgm:pt>
    <dgm:pt modelId="{41FA2BAA-0F9E-48D9-9AAE-E59199B99023}" type="parTrans" cxnId="{35FB892F-7B97-4331-820B-C76257A1BD38}">
      <dgm:prSet/>
      <dgm:spPr/>
      <dgm:t>
        <a:bodyPr/>
        <a:lstStyle/>
        <a:p>
          <a:endParaRPr lang="en-US"/>
        </a:p>
      </dgm:t>
    </dgm:pt>
    <dgm:pt modelId="{26D2D5F0-8F8E-47CC-AD30-8F0B0DD1D7B6}" type="sibTrans" cxnId="{35FB892F-7B97-4331-820B-C76257A1BD38}">
      <dgm:prSet/>
      <dgm:spPr/>
      <dgm:t>
        <a:bodyPr/>
        <a:lstStyle/>
        <a:p>
          <a:endParaRPr lang="en-US"/>
        </a:p>
      </dgm:t>
    </dgm:pt>
    <dgm:pt modelId="{E0844007-F652-458A-9BBC-3E112C8710B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GB" dirty="0"/>
            <a:t>API endpoints function as desired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Recommender System recommends suitable tracks, especially as lobby length increases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Most core requirements met</a:t>
          </a:r>
        </a:p>
        <a:p>
          <a:pPr algn="ctr">
            <a:lnSpc>
              <a:spcPct val="100000"/>
            </a:lnSpc>
          </a:pPr>
          <a:endParaRPr lang="en-GB" dirty="0"/>
        </a:p>
        <a:p>
          <a:pPr algn="ctr">
            <a:lnSpc>
              <a:spcPct val="100000"/>
            </a:lnSpc>
          </a:pPr>
          <a:r>
            <a:rPr lang="en-GB" dirty="0"/>
            <a:t>Learned a variety of new technologies</a:t>
          </a:r>
        </a:p>
        <a:p>
          <a:pPr algn="ctr">
            <a:buFont typeface="Arial" panose="020B0604020202020204" pitchFamily="34" charset="0"/>
            <a:buNone/>
          </a:pPr>
          <a:endParaRPr lang="en-US" dirty="0"/>
        </a:p>
      </dgm:t>
    </dgm:pt>
    <dgm:pt modelId="{63DE3DE2-A4E9-4AA5-83B2-C35392841B84}" type="parTrans" cxnId="{52CDB25A-7361-4A4C-AC33-68C0F171F3D5}">
      <dgm:prSet/>
      <dgm:spPr/>
      <dgm:t>
        <a:bodyPr/>
        <a:lstStyle/>
        <a:p>
          <a:endParaRPr lang="en-US"/>
        </a:p>
      </dgm:t>
    </dgm:pt>
    <dgm:pt modelId="{29236038-6A37-46E9-906B-DB633C7689FA}" type="sibTrans" cxnId="{52CDB25A-7361-4A4C-AC33-68C0F171F3D5}">
      <dgm:prSet/>
      <dgm:spPr/>
      <dgm:t>
        <a:bodyPr/>
        <a:lstStyle/>
        <a:p>
          <a:endParaRPr lang="en-US"/>
        </a:p>
      </dgm:t>
    </dgm:pt>
    <dgm:pt modelId="{54C93689-EA04-4623-9B74-63A0CE3C16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Failures</a:t>
          </a:r>
          <a:endParaRPr lang="en-US" dirty="0"/>
        </a:p>
      </dgm:t>
    </dgm:pt>
    <dgm:pt modelId="{EC282B87-21C4-4FCB-96D4-F52EB73F9F3D}" type="parTrans" cxnId="{78CAB488-73D6-4D0B-9E3C-6264E759E70F}">
      <dgm:prSet/>
      <dgm:spPr/>
      <dgm:t>
        <a:bodyPr/>
        <a:lstStyle/>
        <a:p>
          <a:endParaRPr lang="en-US"/>
        </a:p>
      </dgm:t>
    </dgm:pt>
    <dgm:pt modelId="{75D705DB-8895-4EF1-9D5A-F15C8D6E0039}" type="sibTrans" cxnId="{78CAB488-73D6-4D0B-9E3C-6264E759E70F}">
      <dgm:prSet/>
      <dgm:spPr/>
      <dgm:t>
        <a:bodyPr/>
        <a:lstStyle/>
        <a:p>
          <a:endParaRPr lang="en-US"/>
        </a:p>
      </dgm:t>
    </dgm:pt>
    <dgm:pt modelId="{FC37418F-2F24-42DC-BEE7-0F98E3A634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Didn’t have time to implement features like chat room or QR code lobby-joining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High latency for recommendations system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NLP model could be more accurate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There are still some minor bugs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endParaRPr lang="en-US" dirty="0"/>
        </a:p>
      </dgm:t>
    </dgm:pt>
    <dgm:pt modelId="{A61849BF-313C-4A1F-9448-A40B9551DC6B}" type="parTrans" cxnId="{D2673070-96D3-4383-B8F8-7B7EA18CD546}">
      <dgm:prSet/>
      <dgm:spPr/>
      <dgm:t>
        <a:bodyPr/>
        <a:lstStyle/>
        <a:p>
          <a:endParaRPr lang="en-US"/>
        </a:p>
      </dgm:t>
    </dgm:pt>
    <dgm:pt modelId="{54029BA7-4E8C-4CA4-A056-8C49EA875012}" type="sibTrans" cxnId="{D2673070-96D3-4383-B8F8-7B7EA18CD546}">
      <dgm:prSet/>
      <dgm:spPr/>
      <dgm:t>
        <a:bodyPr/>
        <a:lstStyle/>
        <a:p>
          <a:endParaRPr lang="en-US"/>
        </a:p>
      </dgm:t>
    </dgm:pt>
    <dgm:pt modelId="{51E72ED8-40D0-4EC4-B588-8C2D104F49C7}" type="pres">
      <dgm:prSet presAssocID="{9A4BE322-083C-4C4B-9253-AF942097AEB1}" presName="root" presStyleCnt="0">
        <dgm:presLayoutVars>
          <dgm:dir/>
          <dgm:resizeHandles val="exact"/>
        </dgm:presLayoutVars>
      </dgm:prSet>
      <dgm:spPr/>
    </dgm:pt>
    <dgm:pt modelId="{E62E7E2A-7B73-49D3-B912-4EBD18C7FD81}" type="pres">
      <dgm:prSet presAssocID="{311B937B-D134-4425-95DA-E9F1B8C64736}" presName="compNode" presStyleCnt="0"/>
      <dgm:spPr/>
    </dgm:pt>
    <dgm:pt modelId="{A9532564-B926-4961-A044-36F0197B2A3A}" type="pres">
      <dgm:prSet presAssocID="{311B937B-D134-4425-95DA-E9F1B8C647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2CBEA11D-A91F-4965-B7AB-9698328B48A7}" type="pres">
      <dgm:prSet presAssocID="{311B937B-D134-4425-95DA-E9F1B8C64736}" presName="iconSpace" presStyleCnt="0"/>
      <dgm:spPr/>
    </dgm:pt>
    <dgm:pt modelId="{A5EA36ED-4701-4CEC-A599-07A1D5BD24A0}" type="pres">
      <dgm:prSet presAssocID="{311B937B-D134-4425-95DA-E9F1B8C64736}" presName="parTx" presStyleLbl="revTx" presStyleIdx="0" presStyleCnt="4">
        <dgm:presLayoutVars>
          <dgm:chMax val="0"/>
          <dgm:chPref val="0"/>
        </dgm:presLayoutVars>
      </dgm:prSet>
      <dgm:spPr/>
    </dgm:pt>
    <dgm:pt modelId="{4F9FFE2E-7E10-44D0-913E-616A269A014D}" type="pres">
      <dgm:prSet presAssocID="{311B937B-D134-4425-95DA-E9F1B8C64736}" presName="txSpace" presStyleCnt="0"/>
      <dgm:spPr/>
    </dgm:pt>
    <dgm:pt modelId="{F2CDED9D-D024-4096-8FBE-CF95C51C3512}" type="pres">
      <dgm:prSet presAssocID="{311B937B-D134-4425-95DA-E9F1B8C64736}" presName="desTx" presStyleLbl="revTx" presStyleIdx="1" presStyleCnt="4">
        <dgm:presLayoutVars/>
      </dgm:prSet>
      <dgm:spPr/>
    </dgm:pt>
    <dgm:pt modelId="{66494299-5007-43EC-89C6-87A009EF3ACB}" type="pres">
      <dgm:prSet presAssocID="{26D2D5F0-8F8E-47CC-AD30-8F0B0DD1D7B6}" presName="sibTrans" presStyleCnt="0"/>
      <dgm:spPr/>
    </dgm:pt>
    <dgm:pt modelId="{85656744-82E1-4F62-A21D-F526EEB0A764}" type="pres">
      <dgm:prSet presAssocID="{54C93689-EA04-4623-9B74-63A0CE3C162A}" presName="compNode" presStyleCnt="0"/>
      <dgm:spPr/>
    </dgm:pt>
    <dgm:pt modelId="{92E6428F-D226-4904-8FFC-36A0A33B731B}" type="pres">
      <dgm:prSet presAssocID="{54C93689-EA04-4623-9B74-63A0CE3C16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729F0EC-5F03-481B-9FF7-C8383555D940}" type="pres">
      <dgm:prSet presAssocID="{54C93689-EA04-4623-9B74-63A0CE3C162A}" presName="iconSpace" presStyleCnt="0"/>
      <dgm:spPr/>
    </dgm:pt>
    <dgm:pt modelId="{6C48656F-52BF-466D-A304-B472856B8717}" type="pres">
      <dgm:prSet presAssocID="{54C93689-EA04-4623-9B74-63A0CE3C162A}" presName="parTx" presStyleLbl="revTx" presStyleIdx="2" presStyleCnt="4">
        <dgm:presLayoutVars>
          <dgm:chMax val="0"/>
          <dgm:chPref val="0"/>
        </dgm:presLayoutVars>
      </dgm:prSet>
      <dgm:spPr/>
    </dgm:pt>
    <dgm:pt modelId="{94258545-E104-4411-BD10-CAC1EDE52CD5}" type="pres">
      <dgm:prSet presAssocID="{54C93689-EA04-4623-9B74-63A0CE3C162A}" presName="txSpace" presStyleCnt="0"/>
      <dgm:spPr/>
    </dgm:pt>
    <dgm:pt modelId="{D9256F72-EF40-44B2-B5AD-FFAD93F4289D}" type="pres">
      <dgm:prSet presAssocID="{54C93689-EA04-4623-9B74-63A0CE3C162A}" presName="desTx" presStyleLbl="revTx" presStyleIdx="3" presStyleCnt="4">
        <dgm:presLayoutVars/>
      </dgm:prSet>
      <dgm:spPr/>
    </dgm:pt>
  </dgm:ptLst>
  <dgm:cxnLst>
    <dgm:cxn modelId="{35FB892F-7B97-4331-820B-C76257A1BD38}" srcId="{9A4BE322-083C-4C4B-9253-AF942097AEB1}" destId="{311B937B-D134-4425-95DA-E9F1B8C64736}" srcOrd="0" destOrd="0" parTransId="{41FA2BAA-0F9E-48D9-9AAE-E59199B99023}" sibTransId="{26D2D5F0-8F8E-47CC-AD30-8F0B0DD1D7B6}"/>
    <dgm:cxn modelId="{A7392F3D-ECED-4812-906F-2539856209C9}" type="presOf" srcId="{FC37418F-2F24-42DC-BEE7-0F98E3A63497}" destId="{D9256F72-EF40-44B2-B5AD-FFAD93F4289D}" srcOrd="0" destOrd="0" presId="urn:microsoft.com/office/officeart/2018/5/layout/CenteredIconLabelDescriptionList"/>
    <dgm:cxn modelId="{D2673070-96D3-4383-B8F8-7B7EA18CD546}" srcId="{54C93689-EA04-4623-9B74-63A0CE3C162A}" destId="{FC37418F-2F24-42DC-BEE7-0F98E3A63497}" srcOrd="0" destOrd="0" parTransId="{A61849BF-313C-4A1F-9448-A40B9551DC6B}" sibTransId="{54029BA7-4E8C-4CA4-A056-8C49EA875012}"/>
    <dgm:cxn modelId="{2FB5F078-D2BA-4682-8E7F-6E4BA590FCCF}" type="presOf" srcId="{54C93689-EA04-4623-9B74-63A0CE3C162A}" destId="{6C48656F-52BF-466D-A304-B472856B8717}" srcOrd="0" destOrd="0" presId="urn:microsoft.com/office/officeart/2018/5/layout/CenteredIconLabelDescriptionList"/>
    <dgm:cxn modelId="{52CDB25A-7361-4A4C-AC33-68C0F171F3D5}" srcId="{311B937B-D134-4425-95DA-E9F1B8C64736}" destId="{E0844007-F652-458A-9BBC-3E112C8710B4}" srcOrd="0" destOrd="0" parTransId="{63DE3DE2-A4E9-4AA5-83B2-C35392841B84}" sibTransId="{29236038-6A37-46E9-906B-DB633C7689FA}"/>
    <dgm:cxn modelId="{78CAB488-73D6-4D0B-9E3C-6264E759E70F}" srcId="{9A4BE322-083C-4C4B-9253-AF942097AEB1}" destId="{54C93689-EA04-4623-9B74-63A0CE3C162A}" srcOrd="1" destOrd="0" parTransId="{EC282B87-21C4-4FCB-96D4-F52EB73F9F3D}" sibTransId="{75D705DB-8895-4EF1-9D5A-F15C8D6E0039}"/>
    <dgm:cxn modelId="{541CBD90-A18B-41EA-9929-B96901FCCFB7}" type="presOf" srcId="{E0844007-F652-458A-9BBC-3E112C8710B4}" destId="{F2CDED9D-D024-4096-8FBE-CF95C51C3512}" srcOrd="0" destOrd="0" presId="urn:microsoft.com/office/officeart/2018/5/layout/CenteredIconLabelDescriptionList"/>
    <dgm:cxn modelId="{0BB7D49F-343C-44C6-B836-A641318EA299}" type="presOf" srcId="{9A4BE322-083C-4C4B-9253-AF942097AEB1}" destId="{51E72ED8-40D0-4EC4-B588-8C2D104F49C7}" srcOrd="0" destOrd="0" presId="urn:microsoft.com/office/officeart/2018/5/layout/CenteredIconLabelDescriptionList"/>
    <dgm:cxn modelId="{9D2AF1A2-214E-4572-B3D6-9C681DF5A984}" type="presOf" srcId="{311B937B-D134-4425-95DA-E9F1B8C64736}" destId="{A5EA36ED-4701-4CEC-A599-07A1D5BD24A0}" srcOrd="0" destOrd="0" presId="urn:microsoft.com/office/officeart/2018/5/layout/CenteredIconLabelDescriptionList"/>
    <dgm:cxn modelId="{AD41A1C4-C2A5-4A77-BBFC-4BEEF9D379D0}" type="presParOf" srcId="{51E72ED8-40D0-4EC4-B588-8C2D104F49C7}" destId="{E62E7E2A-7B73-49D3-B912-4EBD18C7FD81}" srcOrd="0" destOrd="0" presId="urn:microsoft.com/office/officeart/2018/5/layout/CenteredIconLabelDescriptionList"/>
    <dgm:cxn modelId="{2F06E814-E0BF-4E74-9A78-CCA959124945}" type="presParOf" srcId="{E62E7E2A-7B73-49D3-B912-4EBD18C7FD81}" destId="{A9532564-B926-4961-A044-36F0197B2A3A}" srcOrd="0" destOrd="0" presId="urn:microsoft.com/office/officeart/2018/5/layout/CenteredIconLabelDescriptionList"/>
    <dgm:cxn modelId="{CB10282E-FF2D-414C-8B63-8E5AF9C766A6}" type="presParOf" srcId="{E62E7E2A-7B73-49D3-B912-4EBD18C7FD81}" destId="{2CBEA11D-A91F-4965-B7AB-9698328B48A7}" srcOrd="1" destOrd="0" presId="urn:microsoft.com/office/officeart/2018/5/layout/CenteredIconLabelDescriptionList"/>
    <dgm:cxn modelId="{3AD7D5E3-23E7-4F2D-ABF4-FD49B08CB0CE}" type="presParOf" srcId="{E62E7E2A-7B73-49D3-B912-4EBD18C7FD81}" destId="{A5EA36ED-4701-4CEC-A599-07A1D5BD24A0}" srcOrd="2" destOrd="0" presId="urn:microsoft.com/office/officeart/2018/5/layout/CenteredIconLabelDescriptionList"/>
    <dgm:cxn modelId="{6CF1E14D-5623-414E-A7A2-69C6DCB2062B}" type="presParOf" srcId="{E62E7E2A-7B73-49D3-B912-4EBD18C7FD81}" destId="{4F9FFE2E-7E10-44D0-913E-616A269A014D}" srcOrd="3" destOrd="0" presId="urn:microsoft.com/office/officeart/2018/5/layout/CenteredIconLabelDescriptionList"/>
    <dgm:cxn modelId="{3A169606-3A92-4137-9A12-B422B7FB9D26}" type="presParOf" srcId="{E62E7E2A-7B73-49D3-B912-4EBD18C7FD81}" destId="{F2CDED9D-D024-4096-8FBE-CF95C51C3512}" srcOrd="4" destOrd="0" presId="urn:microsoft.com/office/officeart/2018/5/layout/CenteredIconLabelDescriptionList"/>
    <dgm:cxn modelId="{CA6CE6C1-8D16-42A9-AEBF-2841E939C59D}" type="presParOf" srcId="{51E72ED8-40D0-4EC4-B588-8C2D104F49C7}" destId="{66494299-5007-43EC-89C6-87A009EF3ACB}" srcOrd="1" destOrd="0" presId="urn:microsoft.com/office/officeart/2018/5/layout/CenteredIconLabelDescriptionList"/>
    <dgm:cxn modelId="{0B0A68AE-FBE8-4429-A2FA-843A114954DA}" type="presParOf" srcId="{51E72ED8-40D0-4EC4-B588-8C2D104F49C7}" destId="{85656744-82E1-4F62-A21D-F526EEB0A764}" srcOrd="2" destOrd="0" presId="urn:microsoft.com/office/officeart/2018/5/layout/CenteredIconLabelDescriptionList"/>
    <dgm:cxn modelId="{DB4BA9ED-C8F5-455E-A75D-CE13C8D761B7}" type="presParOf" srcId="{85656744-82E1-4F62-A21D-F526EEB0A764}" destId="{92E6428F-D226-4904-8FFC-36A0A33B731B}" srcOrd="0" destOrd="0" presId="urn:microsoft.com/office/officeart/2018/5/layout/CenteredIconLabelDescriptionList"/>
    <dgm:cxn modelId="{AB8A08F8-2D05-4157-8F66-B4E18E8E09EB}" type="presParOf" srcId="{85656744-82E1-4F62-A21D-F526EEB0A764}" destId="{B729F0EC-5F03-481B-9FF7-C8383555D940}" srcOrd="1" destOrd="0" presId="urn:microsoft.com/office/officeart/2018/5/layout/CenteredIconLabelDescriptionList"/>
    <dgm:cxn modelId="{972C88A3-77BD-4EFA-B0B9-B317CC617987}" type="presParOf" srcId="{85656744-82E1-4F62-A21D-F526EEB0A764}" destId="{6C48656F-52BF-466D-A304-B472856B8717}" srcOrd="2" destOrd="0" presId="urn:microsoft.com/office/officeart/2018/5/layout/CenteredIconLabelDescriptionList"/>
    <dgm:cxn modelId="{D83EF915-613E-400A-B2C3-4D5982DAE158}" type="presParOf" srcId="{85656744-82E1-4F62-A21D-F526EEB0A764}" destId="{94258545-E104-4411-BD10-CAC1EDE52CD5}" srcOrd="3" destOrd="0" presId="urn:microsoft.com/office/officeart/2018/5/layout/CenteredIconLabelDescriptionList"/>
    <dgm:cxn modelId="{DECA1DE3-8A44-4829-9B78-C814AD93D047}" type="presParOf" srcId="{85656744-82E1-4F62-A21D-F526EEB0A764}" destId="{D9256F72-EF40-44B2-B5AD-FFAD93F428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BC7F-6DA6-474C-A84E-188A536BB432}">
      <dsp:nvSpPr>
        <dsp:cNvPr id="0" name=""/>
        <dsp:cNvSpPr/>
      </dsp:nvSpPr>
      <dsp:spPr>
        <a:xfrm>
          <a:off x="594290" y="85172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84A9B-0EAA-403D-8C76-BBA65D2FC144}">
      <dsp:nvSpPr>
        <dsp:cNvPr id="0" name=""/>
        <dsp:cNvSpPr/>
      </dsp:nvSpPr>
      <dsp:spPr>
        <a:xfrm>
          <a:off x="967228" y="1224661"/>
          <a:ext cx="1004062" cy="100406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9066-B4D5-4BC1-88A8-B6C52EFB8EF8}">
      <dsp:nvSpPr>
        <dsp:cNvPr id="0" name=""/>
        <dsp:cNvSpPr/>
      </dsp:nvSpPr>
      <dsp:spPr>
        <a:xfrm>
          <a:off x="34884" y="314672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cap="none" dirty="0"/>
            <a:t>Outloud lets users vote for tracks but does not use an ML-based recommender nor does it consider user credibility.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cap="none" dirty="0"/>
        </a:p>
      </dsp:txBody>
      <dsp:txXfrm>
        <a:off x="34884" y="3146724"/>
        <a:ext cx="2868750" cy="720000"/>
      </dsp:txXfrm>
    </dsp:sp>
    <dsp:sp modelId="{5CFE5F00-9916-4BF4-95C5-0788400B2D4D}">
      <dsp:nvSpPr>
        <dsp:cNvPr id="0" name=""/>
        <dsp:cNvSpPr/>
      </dsp:nvSpPr>
      <dsp:spPr>
        <a:xfrm>
          <a:off x="3965071" y="85172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4C37-BEA7-4D84-8224-DFDC7297301B}">
      <dsp:nvSpPr>
        <dsp:cNvPr id="0" name=""/>
        <dsp:cNvSpPr/>
      </dsp:nvSpPr>
      <dsp:spPr>
        <a:xfrm>
          <a:off x="4338009" y="1224661"/>
          <a:ext cx="1004062" cy="100406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7171B-6E32-460F-88DD-A313427F647B}">
      <dsp:nvSpPr>
        <dsp:cNvPr id="0" name=""/>
        <dsp:cNvSpPr/>
      </dsp:nvSpPr>
      <dsp:spPr>
        <a:xfrm>
          <a:off x="3405665" y="314672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cap="none" dirty="0"/>
            <a:t>Spotify introduced a social listening system  that lets users join a party and from there have complete control over the queue.</a:t>
          </a:r>
          <a:endParaRPr lang="en-US" sz="1200" kern="1200" cap="none" dirty="0"/>
        </a:p>
      </dsp:txBody>
      <dsp:txXfrm>
        <a:off x="3405665" y="3146724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32564-B926-4961-A044-36F0197B2A3A}">
      <dsp:nvSpPr>
        <dsp:cNvPr id="0" name=""/>
        <dsp:cNvSpPr/>
      </dsp:nvSpPr>
      <dsp:spPr>
        <a:xfrm>
          <a:off x="1889267" y="0"/>
          <a:ext cx="1509048" cy="1381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A36ED-4701-4CEC-A599-07A1D5BD24A0}">
      <dsp:nvSpPr>
        <dsp:cNvPr id="0" name=""/>
        <dsp:cNvSpPr/>
      </dsp:nvSpPr>
      <dsp:spPr>
        <a:xfrm>
          <a:off x="488008" y="1574998"/>
          <a:ext cx="4311566" cy="591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Successes</a:t>
          </a:r>
          <a:endParaRPr lang="en-US" sz="3600" kern="1200" dirty="0"/>
        </a:p>
      </dsp:txBody>
      <dsp:txXfrm>
        <a:off x="488008" y="1574998"/>
        <a:ext cx="4311566" cy="591986"/>
      </dsp:txXfrm>
    </dsp:sp>
    <dsp:sp modelId="{F2CDED9D-D024-4096-8FBE-CF95C51C3512}">
      <dsp:nvSpPr>
        <dsp:cNvPr id="0" name=""/>
        <dsp:cNvSpPr/>
      </dsp:nvSpPr>
      <dsp:spPr>
        <a:xfrm>
          <a:off x="488008" y="2257077"/>
          <a:ext cx="4311566" cy="266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API endpoints function as desired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Recommender System recommends suitable tracks, especially as lobby length increases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Most core requirements 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Learned a variety of new technologies</a:t>
          </a: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700" kern="1200" dirty="0"/>
        </a:p>
      </dsp:txBody>
      <dsp:txXfrm>
        <a:off x="488008" y="2257077"/>
        <a:ext cx="4311566" cy="2668934"/>
      </dsp:txXfrm>
    </dsp:sp>
    <dsp:sp modelId="{92E6428F-D226-4904-8FFC-36A0A33B731B}">
      <dsp:nvSpPr>
        <dsp:cNvPr id="0" name=""/>
        <dsp:cNvSpPr/>
      </dsp:nvSpPr>
      <dsp:spPr>
        <a:xfrm>
          <a:off x="6955358" y="0"/>
          <a:ext cx="1509048" cy="1381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656F-52BF-466D-A304-B472856B8717}">
      <dsp:nvSpPr>
        <dsp:cNvPr id="0" name=""/>
        <dsp:cNvSpPr/>
      </dsp:nvSpPr>
      <dsp:spPr>
        <a:xfrm>
          <a:off x="5554099" y="1574998"/>
          <a:ext cx="4311566" cy="591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Failures</a:t>
          </a:r>
          <a:endParaRPr lang="en-US" sz="3600" kern="1200" dirty="0"/>
        </a:p>
      </dsp:txBody>
      <dsp:txXfrm>
        <a:off x="5554099" y="1574998"/>
        <a:ext cx="4311566" cy="591986"/>
      </dsp:txXfrm>
    </dsp:sp>
    <dsp:sp modelId="{D9256F72-EF40-44B2-B5AD-FFAD93F4289D}">
      <dsp:nvSpPr>
        <dsp:cNvPr id="0" name=""/>
        <dsp:cNvSpPr/>
      </dsp:nvSpPr>
      <dsp:spPr>
        <a:xfrm>
          <a:off x="5554099" y="2257077"/>
          <a:ext cx="4311566" cy="266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Didn’t have time to implement features like chat room or QR code lobby-joining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High latency for recommendations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NLP model could be more accurate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There are still some minor bugs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554099" y="2257077"/>
        <a:ext cx="4311566" cy="2668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7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71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758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04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0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71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9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8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0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79B96-33C5-4161-8B4C-6B8FCB30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dirty="0"/>
              <a:t>Mobile app for democratic music playback with a hybrid recommender system</a:t>
            </a: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8DBBF-B908-4068-AE78-7872EC07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anchor="ctr">
            <a:normAutofit/>
          </a:bodyPr>
          <a:lstStyle/>
          <a:p>
            <a:r>
              <a:rPr lang="en-GB"/>
              <a:t>Harry Verhoef, u1706021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71035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0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6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48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05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r>
              <a:rPr lang="en-GB" dirty="0"/>
              <a:t>Very well modularised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27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  <a:p>
            <a:pPr lvl="1"/>
            <a:r>
              <a:rPr lang="en-GB" dirty="0"/>
              <a:t>Will eventually allow the app to be used cross-platform</a:t>
            </a:r>
          </a:p>
          <a:p>
            <a:r>
              <a:rPr lang="en-GB" dirty="0"/>
              <a:t>Spotify (To control music playback)</a:t>
            </a:r>
          </a:p>
          <a:p>
            <a:pPr lvl="1"/>
            <a:r>
              <a:rPr lang="en-GB" dirty="0"/>
              <a:t>Most extensive Web API out of Apple Music, Amazon Music, </a:t>
            </a:r>
            <a:r>
              <a:rPr lang="en-GB" dirty="0" err="1"/>
              <a:t>Youtube</a:t>
            </a:r>
            <a:r>
              <a:rPr lang="en-GB" dirty="0"/>
              <a:t> Music, etc.</a:t>
            </a:r>
          </a:p>
          <a:p>
            <a:r>
              <a:rPr lang="en-GB" dirty="0"/>
              <a:t>AWS Backend</a:t>
            </a:r>
          </a:p>
          <a:p>
            <a:pPr lvl="1"/>
            <a:r>
              <a:rPr lang="en-GB" dirty="0"/>
              <a:t>Easy SSL Certificate support for ATS</a:t>
            </a:r>
          </a:p>
          <a:p>
            <a:pPr lvl="1"/>
            <a:r>
              <a:rPr lang="en-GB" dirty="0"/>
              <a:t>Very well modularised</a:t>
            </a:r>
          </a:p>
          <a:p>
            <a:pPr lvl="1"/>
            <a:r>
              <a:rPr lang="en-GB" dirty="0"/>
              <a:t>Lots of documentation and good support for hosted ML models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62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8C4E7-7EB4-4F47-8F68-89C2D0A9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en-GB" sz="3600"/>
              <a:t>Methodology</a:t>
            </a:r>
            <a:endParaRPr lang="en-US" sz="3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D9AA-A54E-45CF-B9D0-0D45BFC8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r>
              <a:rPr lang="en-GB" dirty="0"/>
              <a:t>An agile approach was used to develop this application</a:t>
            </a:r>
          </a:p>
          <a:p>
            <a:pPr lvl="1"/>
            <a:r>
              <a:rPr lang="en-GB" dirty="0"/>
              <a:t>Test driven development of backend API (Mostly utilising Postman)</a:t>
            </a:r>
          </a:p>
          <a:p>
            <a:pPr lvl="1"/>
            <a:r>
              <a:rPr lang="en-GB" dirty="0"/>
              <a:t>Development of User Interface based on user feedback</a:t>
            </a:r>
          </a:p>
          <a:p>
            <a:pPr lvl="1"/>
            <a:r>
              <a:rPr lang="en-GB" dirty="0"/>
              <a:t>Timetable altered at point of progress report</a:t>
            </a:r>
          </a:p>
          <a:p>
            <a:pPr lvl="1"/>
            <a:r>
              <a:rPr lang="en-GB" dirty="0"/>
              <a:t>Requirements changed (Development for android or lyrics support removed from scope)</a:t>
            </a:r>
          </a:p>
          <a:p>
            <a:pPr lvl="1"/>
            <a:r>
              <a:rPr lang="en-GB" dirty="0"/>
              <a:t>Most core requirements met</a:t>
            </a:r>
          </a:p>
        </p:txBody>
      </p:sp>
    </p:spTree>
    <p:extLst>
      <p:ext uri="{BB962C8B-B14F-4D97-AF65-F5344CB8AC3E}">
        <p14:creationId xmlns:p14="http://schemas.microsoft.com/office/powerpoint/2010/main" val="127118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0764-3858-401C-94A8-DA49D17F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GB"/>
              <a:t>Core Requirements</a:t>
            </a:r>
            <a:endParaRPr lang="en-US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FE7-0DF4-4B1F-BB52-81353A21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en-GB" dirty="0"/>
              <a:t>Users can create and join lobbies</a:t>
            </a:r>
          </a:p>
          <a:p>
            <a:r>
              <a:rPr lang="en-GB" dirty="0"/>
              <a:t>All users have 1 vote (Although votes may be worth than 1)</a:t>
            </a:r>
          </a:p>
          <a:p>
            <a:r>
              <a:rPr lang="en-GB" dirty="0"/>
              <a:t>Tracks deemed suitable by a recommender system will be recommended</a:t>
            </a:r>
          </a:p>
          <a:p>
            <a:r>
              <a:rPr lang="en-GB" dirty="0"/>
              <a:t>The recommender system will act as a tie-breaker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2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B6E69-32AB-4FF0-9D76-46D78728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Abstract Component Map</a:t>
            </a:r>
            <a:endParaRPr lang="en-US" sz="36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B6EF6C7-B8A2-49BD-B1FA-B7DB380435B8}"/>
              </a:ext>
            </a:extLst>
          </p:cNvPr>
          <p:cNvSpPr/>
          <p:nvPr/>
        </p:nvSpPr>
        <p:spPr>
          <a:xfrm>
            <a:off x="5088934" y="921826"/>
            <a:ext cx="1812016" cy="1753300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Native Bridging Module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FF9FA04-192A-4004-AF6E-95858FDD0664}"/>
              </a:ext>
            </a:extLst>
          </p:cNvPr>
          <p:cNvSpPr/>
          <p:nvPr/>
        </p:nvSpPr>
        <p:spPr>
          <a:xfrm>
            <a:off x="10012387" y="921826"/>
            <a:ext cx="1812016" cy="1753300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FFFD60-D7F2-4934-A7E6-57122AF3E9FC}"/>
              </a:ext>
            </a:extLst>
          </p:cNvPr>
          <p:cNvCxnSpPr>
            <a:stCxn id="6" idx="3"/>
          </p:cNvCxnSpPr>
          <p:nvPr/>
        </p:nvCxnSpPr>
        <p:spPr>
          <a:xfrm flipV="1">
            <a:off x="6900950" y="1791478"/>
            <a:ext cx="762703" cy="6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8E9CDF-A4C1-46A1-B55E-A3CC5D98A46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253853" y="1794977"/>
            <a:ext cx="758534" cy="3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BD6E3F2-1A4B-4746-B30D-E111BD613ECA}"/>
              </a:ext>
            </a:extLst>
          </p:cNvPr>
          <p:cNvSpPr/>
          <p:nvPr/>
        </p:nvSpPr>
        <p:spPr>
          <a:xfrm>
            <a:off x="10150235" y="2057400"/>
            <a:ext cx="540780" cy="52850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WS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398284F-C81A-4715-B1BA-1E07613AB3C5}"/>
              </a:ext>
            </a:extLst>
          </p:cNvPr>
          <p:cNvSpPr/>
          <p:nvPr/>
        </p:nvSpPr>
        <p:spPr>
          <a:xfrm>
            <a:off x="11171158" y="2057400"/>
            <a:ext cx="540780" cy="52850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REST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aws lambda logo">
            <a:extLst>
              <a:ext uri="{FF2B5EF4-FFF2-40B4-BE49-F238E27FC236}">
                <a16:creationId xmlns:a16="http://schemas.microsoft.com/office/drawing/2014/main" id="{8430A610-06F9-490C-93A8-CA968316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92" y="4691642"/>
            <a:ext cx="1230205" cy="12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865786-7611-45F7-89D3-35B062DBADAD}"/>
              </a:ext>
            </a:extLst>
          </p:cNvPr>
          <p:cNvCxnSpPr>
            <a:stCxn id="16" idx="2"/>
            <a:endCxn id="2050" idx="0"/>
          </p:cNvCxnSpPr>
          <p:nvPr/>
        </p:nvCxnSpPr>
        <p:spPr>
          <a:xfrm>
            <a:off x="10918395" y="2675126"/>
            <a:ext cx="0" cy="201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0C3FF6-CA7B-4644-8F9D-281099C0DC1C}"/>
              </a:ext>
            </a:extLst>
          </p:cNvPr>
          <p:cNvSpPr txBox="1"/>
          <p:nvPr/>
        </p:nvSpPr>
        <p:spPr>
          <a:xfrm>
            <a:off x="9802661" y="6020591"/>
            <a:ext cx="2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Lambda Functions</a:t>
            </a:r>
            <a:endParaRPr lang="en-US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CDD26F3-52B4-45EA-8F93-3376D0CF1161}"/>
              </a:ext>
            </a:extLst>
          </p:cNvPr>
          <p:cNvSpPr/>
          <p:nvPr/>
        </p:nvSpPr>
        <p:spPr>
          <a:xfrm>
            <a:off x="7663645" y="4115246"/>
            <a:ext cx="1586032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DynamoDB</a:t>
            </a:r>
            <a:endParaRPr lang="en-US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D936A579-964A-41E9-966C-0980701F8C70}"/>
              </a:ext>
            </a:extLst>
          </p:cNvPr>
          <p:cNvSpPr/>
          <p:nvPr/>
        </p:nvSpPr>
        <p:spPr>
          <a:xfrm>
            <a:off x="7663643" y="4986338"/>
            <a:ext cx="1586032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Spotify Web API</a:t>
            </a:r>
            <a:endParaRPr lang="en-US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DBF2972-F2B4-402F-863C-7D79FB1046C0}"/>
              </a:ext>
            </a:extLst>
          </p:cNvPr>
          <p:cNvSpPr/>
          <p:nvPr/>
        </p:nvSpPr>
        <p:spPr>
          <a:xfrm>
            <a:off x="7663641" y="5822406"/>
            <a:ext cx="1586033" cy="640818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SageMaker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1C3F2A3-7B1C-495F-BC67-9044F6822648}"/>
              </a:ext>
            </a:extLst>
          </p:cNvPr>
          <p:cNvCxnSpPr>
            <a:cxnSpLocks/>
            <a:stCxn id="2050" idx="1"/>
            <a:endCxn id="43" idx="3"/>
          </p:cNvCxnSpPr>
          <p:nvPr/>
        </p:nvCxnSpPr>
        <p:spPr>
          <a:xfrm rot="10800000">
            <a:off x="9249678" y="4435655"/>
            <a:ext cx="1053615" cy="8710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E8ADE1-85BF-410C-BC0E-BE323A71CDAB}"/>
              </a:ext>
            </a:extLst>
          </p:cNvPr>
          <p:cNvCxnSpPr>
            <a:cxnSpLocks/>
            <a:stCxn id="2050" idx="1"/>
          </p:cNvCxnSpPr>
          <p:nvPr/>
        </p:nvCxnSpPr>
        <p:spPr>
          <a:xfrm rot="10800000" flipV="1">
            <a:off x="9249676" y="5306745"/>
            <a:ext cx="1053616" cy="8418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73D4C6-775F-4539-88A2-A9295978F1D9}"/>
              </a:ext>
            </a:extLst>
          </p:cNvPr>
          <p:cNvCxnSpPr>
            <a:cxnSpLocks/>
            <a:stCxn id="2050" idx="1"/>
            <a:endCxn id="44" idx="3"/>
          </p:cNvCxnSpPr>
          <p:nvPr/>
        </p:nvCxnSpPr>
        <p:spPr>
          <a:xfrm flipH="1">
            <a:off x="9249675" y="5306745"/>
            <a:ext cx="10536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E039A7-EECB-4BEA-A96C-53837C0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80" y="426876"/>
            <a:ext cx="157597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9CD67-327F-4635-8668-63A1AE530C0D}"/>
              </a:ext>
            </a:extLst>
          </p:cNvPr>
          <p:cNvSpPr txBox="1"/>
          <p:nvPr/>
        </p:nvSpPr>
        <p:spPr>
          <a:xfrm>
            <a:off x="7663641" y="3243239"/>
            <a:ext cx="16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EFE8-C883-493E-BF75-F9B4286C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Native Bridging Module</a:t>
            </a:r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CDDDCD-0D01-4D3F-B12C-BF429CE0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1" y="459191"/>
            <a:ext cx="4003193" cy="33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C938-2D84-4C05-A350-3E07ED77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50CAF9"/>
              </a:buClr>
            </a:pPr>
            <a:r>
              <a:rPr lang="en-GB" dirty="0"/>
              <a:t>The native bridging module acts as an intermediary interface between the iOS SDK and the react-native application</a:t>
            </a:r>
            <a:endParaRPr lang="en-GB"/>
          </a:p>
          <a:p>
            <a:pPr>
              <a:buClr>
                <a:srgbClr val="50CAF9"/>
              </a:buClr>
            </a:pPr>
            <a:r>
              <a:rPr lang="en-GB" dirty="0"/>
              <a:t>The module exports Objective-C macros which can be invoked passing a react-native callback, allowing Spotify SDK features to be utilised within the react-native application</a:t>
            </a:r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5E788-6540-43FB-856E-B33126158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42" t="8581" r="12742" b="35047"/>
          <a:stretch/>
        </p:blipFill>
        <p:spPr>
          <a:xfrm>
            <a:off x="327534" y="4022682"/>
            <a:ext cx="4290325" cy="2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FF3A-7E5E-41B0-B735-AA545197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Spotify Authorisation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832-E8A2-4EA3-A7ED-CE64612D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77" y="643466"/>
            <a:ext cx="6138916" cy="5571067"/>
          </a:xfrm>
          <a:prstGeom prst="rect">
            <a:avLst/>
          </a:prstGeom>
        </p:spPr>
      </p:pic>
      <p:pic>
        <p:nvPicPr>
          <p:cNvPr id="2050" name="Picture 2" descr="Image result for spotify authorisation requesting scope">
            <a:extLst>
              <a:ext uri="{FF2B5EF4-FFF2-40B4-BE49-F238E27FC236}">
                <a16:creationId xmlns:a16="http://schemas.microsoft.com/office/drawing/2014/main" id="{A587F0B2-D463-4FEF-970A-1AD2D05B2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1437"/>
            <a:ext cx="3078163" cy="37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AE3B-F3B5-4721-8403-448F034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REST API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A52-6E16-4D4A-9654-DC1D0CB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285750"/>
            <a:ext cx="6245352" cy="6324600"/>
          </a:xfrm>
        </p:spPr>
        <p:txBody>
          <a:bodyPr anchor="ctr">
            <a:normAutofit/>
          </a:bodyPr>
          <a:lstStyle/>
          <a:p>
            <a:r>
              <a:rPr lang="en-GB" dirty="0"/>
              <a:t>/</a:t>
            </a:r>
            <a:r>
              <a:rPr lang="en-GB" dirty="0" err="1"/>
              <a:t>delete_lobby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get_artists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get_current_song</a:t>
            </a:r>
            <a:endParaRPr lang="en-GB" dirty="0"/>
          </a:p>
          <a:p>
            <a:r>
              <a:rPr lang="en-GB" dirty="0"/>
              <a:t>/</a:t>
            </a:r>
            <a:r>
              <a:rPr lang="en-GB" dirty="0" err="1"/>
              <a:t>get_description</a:t>
            </a:r>
            <a:endParaRPr lang="en-GB" dirty="0"/>
          </a:p>
          <a:p>
            <a:r>
              <a:rPr lang="en-GB" dirty="0"/>
              <a:t>/get_next_song</a:t>
            </a:r>
          </a:p>
          <a:p>
            <a:r>
              <a:rPr lang="en-GB" dirty="0"/>
              <a:t>/</a:t>
            </a:r>
            <a:r>
              <a:rPr lang="en-GB" dirty="0" err="1"/>
              <a:t>get_playlists</a:t>
            </a:r>
            <a:endParaRPr lang="en-GB" dirty="0"/>
          </a:p>
          <a:p>
            <a:r>
              <a:rPr lang="en-GB" dirty="0"/>
              <a:t>/get_stored_recommendations</a:t>
            </a:r>
          </a:p>
          <a:p>
            <a:r>
              <a:rPr lang="en-GB" dirty="0"/>
              <a:t>/</a:t>
            </a:r>
            <a:r>
              <a:rPr lang="en-GB" dirty="0" err="1"/>
              <a:t>join_lobby</a:t>
            </a:r>
            <a:endParaRPr lang="en-GB" dirty="0"/>
          </a:p>
          <a:p>
            <a:r>
              <a:rPr lang="en-GB" dirty="0"/>
              <a:t>/set_track</a:t>
            </a:r>
          </a:p>
          <a:p>
            <a:r>
              <a:rPr lang="en-GB" dirty="0"/>
              <a:t>/thumbs</a:t>
            </a:r>
          </a:p>
          <a:p>
            <a:r>
              <a:rPr lang="en-GB" dirty="0"/>
              <a:t>/get_genre</a:t>
            </a:r>
          </a:p>
          <a:p>
            <a:r>
              <a:rPr lang="en-GB" dirty="0"/>
              <a:t>/get_recommendations</a:t>
            </a:r>
          </a:p>
          <a:p>
            <a:r>
              <a:rPr lang="en-GB" dirty="0"/>
              <a:t>/swap</a:t>
            </a:r>
          </a:p>
          <a:p>
            <a:r>
              <a:rPr lang="en-GB" dirty="0"/>
              <a:t>/refresh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A8ABA-9DCE-4A65-B861-2AEA4D9B52E4}"/>
              </a:ext>
            </a:extLst>
          </p:cNvPr>
          <p:cNvSpPr txBox="1"/>
          <p:nvPr/>
        </p:nvSpPr>
        <p:spPr>
          <a:xfrm>
            <a:off x="6439726" y="5506140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6BA03-2EF8-4CDA-9570-A76DE052880B}"/>
              </a:ext>
            </a:extLst>
          </p:cNvPr>
          <p:cNvSpPr txBox="1"/>
          <p:nvPr/>
        </p:nvSpPr>
        <p:spPr>
          <a:xfrm>
            <a:off x="8031172" y="4594588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D88A9-2423-466C-8A97-5F505294FBCF}"/>
              </a:ext>
            </a:extLst>
          </p:cNvPr>
          <p:cNvSpPr txBox="1"/>
          <p:nvPr/>
        </p:nvSpPr>
        <p:spPr>
          <a:xfrm>
            <a:off x="8505150" y="-1166560"/>
            <a:ext cx="274283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500" dirty="0"/>
              <a:t>}</a:t>
            </a:r>
            <a:endParaRPr lang="en-US" sz="39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2380B-BB78-4DDF-8918-F0A107ADC563}"/>
              </a:ext>
            </a:extLst>
          </p:cNvPr>
          <p:cNvSpPr txBox="1"/>
          <p:nvPr/>
        </p:nvSpPr>
        <p:spPr>
          <a:xfrm>
            <a:off x="7009769" y="5790375"/>
            <a:ext cx="15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Spotify Authorisation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59F92-B531-4262-9914-CF0CAF45AAD0}"/>
              </a:ext>
            </a:extLst>
          </p:cNvPr>
          <p:cNvSpPr txBox="1"/>
          <p:nvPr/>
        </p:nvSpPr>
        <p:spPr>
          <a:xfrm>
            <a:off x="8601215" y="5040091"/>
            <a:ext cx="225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F04FA-D710-413C-BBE0-29B8E6465A82}"/>
              </a:ext>
            </a:extLst>
          </p:cNvPr>
          <p:cNvSpPr txBox="1"/>
          <p:nvPr/>
        </p:nvSpPr>
        <p:spPr>
          <a:xfrm>
            <a:off x="10590539" y="2151018"/>
            <a:ext cx="162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 lobby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AE3B-F3B5-4721-8403-448F034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WebSocket API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A52-6E16-4D4A-9654-DC1D0CB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$connect</a:t>
            </a:r>
          </a:p>
          <a:p>
            <a:pPr>
              <a:lnSpc>
                <a:spcPct val="90000"/>
              </a:lnSpc>
            </a:pPr>
            <a:r>
              <a:rPr lang="en-GB" dirty="0"/>
              <a:t>$disconnect</a:t>
            </a:r>
          </a:p>
          <a:p>
            <a:pPr>
              <a:lnSpc>
                <a:spcPct val="90000"/>
              </a:lnSpc>
            </a:pPr>
            <a:r>
              <a:rPr lang="en-GB" dirty="0"/>
              <a:t>$default</a:t>
            </a:r>
          </a:p>
          <a:p>
            <a:pPr>
              <a:lnSpc>
                <a:spcPct val="90000"/>
              </a:lnSpc>
            </a:pPr>
            <a:r>
              <a:rPr lang="en-GB" dirty="0"/>
              <a:t>next</a:t>
            </a:r>
          </a:p>
          <a:p>
            <a:pPr>
              <a:lnSpc>
                <a:spcPct val="90000"/>
              </a:lnSpc>
            </a:pPr>
            <a:r>
              <a:rPr lang="en-GB" dirty="0"/>
              <a:t>vote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0B77-16F2-4290-9D43-C38625DB023E}"/>
              </a:ext>
            </a:extLst>
          </p:cNvPr>
          <p:cNvSpPr txBox="1"/>
          <p:nvPr/>
        </p:nvSpPr>
        <p:spPr>
          <a:xfrm>
            <a:off x="6865102" y="1939955"/>
            <a:ext cx="947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}</a:t>
            </a:r>
            <a:endParaRPr lang="en-US" sz="9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51980-095F-43A0-8D94-B2E290F26D6E}"/>
              </a:ext>
            </a:extLst>
          </p:cNvPr>
          <p:cNvSpPr txBox="1"/>
          <p:nvPr/>
        </p:nvSpPr>
        <p:spPr>
          <a:xfrm>
            <a:off x="6269484" y="3302683"/>
            <a:ext cx="94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}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CDED-5FD3-4146-9131-29ADC21249A5}"/>
              </a:ext>
            </a:extLst>
          </p:cNvPr>
          <p:cNvSpPr txBox="1"/>
          <p:nvPr/>
        </p:nvSpPr>
        <p:spPr>
          <a:xfrm>
            <a:off x="7608814" y="2516697"/>
            <a:ext cx="34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Must-have routes, enabling the persistence of connections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2BF6-20D6-4D58-91E4-1B108B104794}"/>
              </a:ext>
            </a:extLst>
          </p:cNvPr>
          <p:cNvSpPr txBox="1"/>
          <p:nvPr/>
        </p:nvSpPr>
        <p:spPr>
          <a:xfrm>
            <a:off x="6890358" y="3629660"/>
            <a:ext cx="466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Routes enabling the persistence of dynamic lobby state, sent to all connections in a lobby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F4FA173-09AA-4F6A-82AA-D29BAFBB719D}"/>
              </a:ext>
            </a:extLst>
          </p:cNvPr>
          <p:cNvSpPr/>
          <p:nvPr/>
        </p:nvSpPr>
        <p:spPr>
          <a:xfrm>
            <a:off x="5693672" y="469784"/>
            <a:ext cx="1794557" cy="771788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Lobby Length = 0?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0AC08-6D40-45B4-9F3B-5ED5BC6E4B35}"/>
              </a:ext>
            </a:extLst>
          </p:cNvPr>
          <p:cNvSpPr/>
          <p:nvPr/>
        </p:nvSpPr>
        <p:spPr>
          <a:xfrm>
            <a:off x="9580228" y="124157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pickled tokenizer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3F42FC-E98B-427C-8398-888F63E6266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488229" y="855678"/>
            <a:ext cx="2989278" cy="38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F6A7F-73BC-4E49-B227-004C794A9E33}"/>
              </a:ext>
            </a:extLst>
          </p:cNvPr>
          <p:cNvSpPr/>
          <p:nvPr/>
        </p:nvSpPr>
        <p:spPr>
          <a:xfrm>
            <a:off x="9580219" y="1985396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Tokenize lobby name</a:t>
            </a:r>
            <a:endParaRPr lang="en-US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EB470B-6A4A-4C60-889A-B0EE9D4D971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10369844" y="1877733"/>
            <a:ext cx="215318" cy="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C0F61-4DA9-4B36-81D1-910E14C6A388}"/>
              </a:ext>
            </a:extLst>
          </p:cNvPr>
          <p:cNvSpPr/>
          <p:nvPr/>
        </p:nvSpPr>
        <p:spPr>
          <a:xfrm>
            <a:off x="9580220" y="2729220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genre OHEs</a:t>
            </a:r>
            <a:endParaRPr lang="en-US" sz="12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F7FDB8-3049-44E3-B7E0-C35C36249B91}"/>
              </a:ext>
            </a:extLst>
          </p:cNvPr>
          <p:cNvCxnSpPr>
            <a:cxnSpLocks/>
            <a:endCxn id="22" idx="0"/>
          </p:cNvCxnSpPr>
          <p:nvPr/>
        </p:nvCxnSpPr>
        <p:spPr>
          <a:xfrm rot="16200000" flipH="1">
            <a:off x="10383121" y="2634842"/>
            <a:ext cx="1887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895A5-1237-4CF3-9508-82496A0FD579}"/>
              </a:ext>
            </a:extLst>
          </p:cNvPr>
          <p:cNvSpPr/>
          <p:nvPr/>
        </p:nvSpPr>
        <p:spPr>
          <a:xfrm>
            <a:off x="9580221" y="347304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 OHEs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827F12-6AE1-4D2F-94DB-FEFF9BE6F52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0477499" y="3257726"/>
            <a:ext cx="1" cy="2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71C55-AAB9-4604-8AD8-67488AEBDF27}"/>
              </a:ext>
            </a:extLst>
          </p:cNvPr>
          <p:cNvSpPr/>
          <p:nvPr/>
        </p:nvSpPr>
        <p:spPr>
          <a:xfrm>
            <a:off x="9580218" y="421686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Store inferred genres 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409C3-4236-4468-94F9-1D31D90A5750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 flipH="1">
            <a:off x="10477497" y="4001550"/>
            <a:ext cx="3" cy="2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D45CCC2-AD0B-42D4-A242-E624185EDAC4}"/>
              </a:ext>
            </a:extLst>
          </p:cNvPr>
          <p:cNvSpPr/>
          <p:nvPr/>
        </p:nvSpPr>
        <p:spPr>
          <a:xfrm>
            <a:off x="9580217" y="4963490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just inferred genres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D2F87-F451-4131-99AB-7DA701C3F998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10477496" y="4745374"/>
            <a:ext cx="1" cy="21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C09F83-AB69-43B8-BC50-1EF87DAEAF6E}"/>
              </a:ext>
            </a:extLst>
          </p:cNvPr>
          <p:cNvSpPr/>
          <p:nvPr/>
        </p:nvSpPr>
        <p:spPr>
          <a:xfrm>
            <a:off x="5700698" y="4959425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Mix 10 random recommendations with 10 random base tracks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C684BD-7471-4A6A-B54A-8127F0D548E8}"/>
              </a:ext>
            </a:extLst>
          </p:cNvPr>
          <p:cNvSpPr/>
          <p:nvPr/>
        </p:nvSpPr>
        <p:spPr>
          <a:xfrm>
            <a:off x="5700698" y="585132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Store result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D0D39B-82D1-4D25-8229-9B45816D7148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>
            <a:off x="6597977" y="5487931"/>
            <a:ext cx="0" cy="36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21E13C-6853-4016-AAF9-89CD3C7767E5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7495255" y="5223678"/>
            <a:ext cx="208496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B37035-B4A5-452A-A8E6-F9AC66111608}"/>
              </a:ext>
            </a:extLst>
          </p:cNvPr>
          <p:cNvSpPr txBox="1"/>
          <p:nvPr/>
        </p:nvSpPr>
        <p:spPr>
          <a:xfrm>
            <a:off x="8567613" y="469784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Yes</a:t>
            </a:r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F80A9894-1F8B-4BA3-8910-FD94C2CEF02E}"/>
              </a:ext>
            </a:extLst>
          </p:cNvPr>
          <p:cNvSpPr/>
          <p:nvPr/>
        </p:nvSpPr>
        <p:spPr>
          <a:xfrm>
            <a:off x="3150551" y="1167467"/>
            <a:ext cx="1794557" cy="771788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Lobby Length &lt;= 3 ?</a:t>
            </a:r>
            <a:endParaRPr lang="en-US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C1059F2-AD38-48F4-9555-C422EDA9A5A7}"/>
              </a:ext>
            </a:extLst>
          </p:cNvPr>
          <p:cNvCxnSpPr>
            <a:stCxn id="10" idx="1"/>
            <a:endCxn id="62" idx="0"/>
          </p:cNvCxnSpPr>
          <p:nvPr/>
        </p:nvCxnSpPr>
        <p:spPr>
          <a:xfrm rot="10800000" flipV="1">
            <a:off x="4047830" y="855677"/>
            <a:ext cx="1645842" cy="311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00DB3A-2961-48F7-B0C5-50948B0F840A}"/>
              </a:ext>
            </a:extLst>
          </p:cNvPr>
          <p:cNvSpPr txBox="1"/>
          <p:nvPr/>
        </p:nvSpPr>
        <p:spPr>
          <a:xfrm>
            <a:off x="4115144" y="469784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5288F7-8CDF-491B-899B-23450BBD4AB4}"/>
              </a:ext>
            </a:extLst>
          </p:cNvPr>
          <p:cNvSpPr/>
          <p:nvPr/>
        </p:nvSpPr>
        <p:spPr>
          <a:xfrm>
            <a:off x="5701650" y="1290386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lobby preferences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8A07795-BE8A-4EEC-84DE-9FCE34218CC4}"/>
              </a:ext>
            </a:extLst>
          </p:cNvPr>
          <p:cNvCxnSpPr>
            <a:stCxn id="62" idx="3"/>
            <a:endCxn id="70" idx="1"/>
          </p:cNvCxnSpPr>
          <p:nvPr/>
        </p:nvCxnSpPr>
        <p:spPr>
          <a:xfrm>
            <a:off x="4945108" y="1553361"/>
            <a:ext cx="756542" cy="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C2DFE6-29EA-4333-9BCC-967949491FE7}"/>
              </a:ext>
            </a:extLst>
          </p:cNvPr>
          <p:cNvSpPr/>
          <p:nvPr/>
        </p:nvSpPr>
        <p:spPr>
          <a:xfrm>
            <a:off x="758637" y="128910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 genre inferences and lobby preference</a:t>
            </a:r>
            <a:endParaRPr lang="en-US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C71C6D-B75E-47A9-81E9-3328E9747DE0}"/>
              </a:ext>
            </a:extLst>
          </p:cNvPr>
          <p:cNvCxnSpPr>
            <a:stCxn id="62" idx="1"/>
            <a:endCxn id="74" idx="3"/>
          </p:cNvCxnSpPr>
          <p:nvPr/>
        </p:nvCxnSpPr>
        <p:spPr>
          <a:xfrm flipH="1">
            <a:off x="2553194" y="1553361"/>
            <a:ext cx="59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98354F0-7F40-431F-BE51-BBC26BBDD3CC}"/>
              </a:ext>
            </a:extLst>
          </p:cNvPr>
          <p:cNvSpPr txBox="1"/>
          <p:nvPr/>
        </p:nvSpPr>
        <p:spPr>
          <a:xfrm>
            <a:off x="2470702" y="1171660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Yes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667A-168A-4026-9360-588AC0116BE1}"/>
              </a:ext>
            </a:extLst>
          </p:cNvPr>
          <p:cNvSpPr txBox="1"/>
          <p:nvPr/>
        </p:nvSpPr>
        <p:spPr>
          <a:xfrm>
            <a:off x="4855187" y="1167467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1B2775-51D1-43DD-AF40-0C0BEC521520}"/>
              </a:ext>
            </a:extLst>
          </p:cNvPr>
          <p:cNvSpPr/>
          <p:nvPr/>
        </p:nvSpPr>
        <p:spPr>
          <a:xfrm>
            <a:off x="758637" y="1990987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Slice inferred genres based on lobby length</a:t>
            </a:r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94B245-C1B1-414B-B0F8-60678B13C3DB}"/>
              </a:ext>
            </a:extLst>
          </p:cNvPr>
          <p:cNvCxnSpPr>
            <a:stCxn id="74" idx="2"/>
            <a:endCxn id="88" idx="0"/>
          </p:cNvCxnSpPr>
          <p:nvPr/>
        </p:nvCxnSpPr>
        <p:spPr>
          <a:xfrm>
            <a:off x="1655916" y="1817614"/>
            <a:ext cx="0" cy="17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AD91438-D80B-4F59-A20B-1333A7CCFD8B}"/>
              </a:ext>
            </a:extLst>
          </p:cNvPr>
          <p:cNvSpPr/>
          <p:nvPr/>
        </p:nvSpPr>
        <p:spPr>
          <a:xfrm>
            <a:off x="754584" y="268937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and store new lobby preference</a:t>
            </a:r>
            <a:endParaRPr lang="en-US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0960CF-F42F-4B90-8037-7C0EFACFF128}"/>
              </a:ext>
            </a:extLst>
          </p:cNvPr>
          <p:cNvSpPr/>
          <p:nvPr/>
        </p:nvSpPr>
        <p:spPr>
          <a:xfrm>
            <a:off x="758637" y="3462565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track features and OHE artist ID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9C994F-E5D0-4D83-8F6C-95424BBC7E6D}"/>
              </a:ext>
            </a:extLst>
          </p:cNvPr>
          <p:cNvSpPr/>
          <p:nvPr/>
        </p:nvSpPr>
        <p:spPr>
          <a:xfrm>
            <a:off x="758637" y="420128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and decode artist IDs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161129-E124-480D-8332-4FB5E8B02ADD}"/>
              </a:ext>
            </a:extLst>
          </p:cNvPr>
          <p:cNvSpPr/>
          <p:nvPr/>
        </p:nvSpPr>
        <p:spPr>
          <a:xfrm>
            <a:off x="754584" y="4957904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inferred genres &amp; artists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84F81CB-0B54-47F5-91FC-8249FF0925DD}"/>
              </a:ext>
            </a:extLst>
          </p:cNvPr>
          <p:cNvCxnSpPr>
            <a:stCxn id="88" idx="2"/>
            <a:endCxn id="91" idx="0"/>
          </p:cNvCxnSpPr>
          <p:nvPr/>
        </p:nvCxnSpPr>
        <p:spPr>
          <a:xfrm flipH="1">
            <a:off x="1651863" y="2519493"/>
            <a:ext cx="4053" cy="1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02CD775-EBF0-4639-8CF6-8F239E850FE4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1651863" y="3217879"/>
            <a:ext cx="4053" cy="24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FAE139-7DAD-4ABD-9AFB-98245017101B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655916" y="3991071"/>
            <a:ext cx="0" cy="2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06EFF0-1A5D-4CE5-BDEB-D7DDC0E319E2}"/>
              </a:ext>
            </a:extLst>
          </p:cNvPr>
          <p:cNvCxnSpPr>
            <a:stCxn id="97" idx="2"/>
            <a:endCxn id="99" idx="0"/>
          </p:cNvCxnSpPr>
          <p:nvPr/>
        </p:nvCxnSpPr>
        <p:spPr>
          <a:xfrm flipH="1">
            <a:off x="1651863" y="4729790"/>
            <a:ext cx="4053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5BFB60-4464-43B3-B2AA-548140EFE70A}"/>
              </a:ext>
            </a:extLst>
          </p:cNvPr>
          <p:cNvSpPr/>
          <p:nvPr/>
        </p:nvSpPr>
        <p:spPr>
          <a:xfrm>
            <a:off x="5701650" y="1979289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and store new lobby preference</a:t>
            </a:r>
            <a:endParaRPr lang="en-US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1CB3C85-115F-428A-9F23-B711A54ADAED}"/>
              </a:ext>
            </a:extLst>
          </p:cNvPr>
          <p:cNvSpPr/>
          <p:nvPr/>
        </p:nvSpPr>
        <p:spPr>
          <a:xfrm>
            <a:off x="5699747" y="342317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Infer and decode artist IDs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845799-853B-4ED2-8852-95C86097B8D6}"/>
              </a:ext>
            </a:extLst>
          </p:cNvPr>
          <p:cNvCxnSpPr>
            <a:stCxn id="99" idx="3"/>
            <a:endCxn id="47" idx="1"/>
          </p:cNvCxnSpPr>
          <p:nvPr/>
        </p:nvCxnSpPr>
        <p:spPr>
          <a:xfrm>
            <a:off x="2549141" y="5222157"/>
            <a:ext cx="3151557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A04D2F-B57A-4FE1-8A60-714CD9EF7D30}"/>
              </a:ext>
            </a:extLst>
          </p:cNvPr>
          <p:cNvSpPr/>
          <p:nvPr/>
        </p:nvSpPr>
        <p:spPr>
          <a:xfrm>
            <a:off x="5701650" y="2708948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track features and OHE artist ID</a:t>
            </a:r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FBE8F2-23ED-4186-8718-677AF1D0CEA0}"/>
              </a:ext>
            </a:extLst>
          </p:cNvPr>
          <p:cNvSpPr/>
          <p:nvPr/>
        </p:nvSpPr>
        <p:spPr>
          <a:xfrm>
            <a:off x="5700698" y="415472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Spotify recommendations with just inferred artists</a:t>
            </a:r>
            <a:endParaRPr lang="en-US" sz="12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BEC687A-02C2-43B2-AA04-0A5470FF8A30}"/>
              </a:ext>
            </a:extLst>
          </p:cNvPr>
          <p:cNvCxnSpPr>
            <a:stCxn id="70" idx="2"/>
            <a:endCxn id="112" idx="0"/>
          </p:cNvCxnSpPr>
          <p:nvPr/>
        </p:nvCxnSpPr>
        <p:spPr>
          <a:xfrm>
            <a:off x="6598929" y="1818892"/>
            <a:ext cx="0" cy="16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5B11BF1-A16F-4AC5-8A02-47A126EB9C39}"/>
              </a:ext>
            </a:extLst>
          </p:cNvPr>
          <p:cNvCxnSpPr>
            <a:stCxn id="112" idx="2"/>
            <a:endCxn id="131" idx="0"/>
          </p:cNvCxnSpPr>
          <p:nvPr/>
        </p:nvCxnSpPr>
        <p:spPr>
          <a:xfrm>
            <a:off x="6598929" y="2507795"/>
            <a:ext cx="0" cy="2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823513E-8750-4E54-BEEE-7E302F5FAA45}"/>
              </a:ext>
            </a:extLst>
          </p:cNvPr>
          <p:cNvCxnSpPr>
            <a:stCxn id="131" idx="2"/>
            <a:endCxn id="115" idx="0"/>
          </p:cNvCxnSpPr>
          <p:nvPr/>
        </p:nvCxnSpPr>
        <p:spPr>
          <a:xfrm flipH="1">
            <a:off x="6597026" y="3237454"/>
            <a:ext cx="1903" cy="1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5117CB4-F26C-480A-888C-DEAD98352C9B}"/>
              </a:ext>
            </a:extLst>
          </p:cNvPr>
          <p:cNvCxnSpPr>
            <a:stCxn id="115" idx="2"/>
            <a:endCxn id="132" idx="0"/>
          </p:cNvCxnSpPr>
          <p:nvPr/>
        </p:nvCxnSpPr>
        <p:spPr>
          <a:xfrm>
            <a:off x="6597026" y="3951677"/>
            <a:ext cx="951" cy="2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F085A9-521B-47AB-BE43-47CAD86E127C}"/>
              </a:ext>
            </a:extLst>
          </p:cNvPr>
          <p:cNvCxnSpPr>
            <a:stCxn id="132" idx="2"/>
            <a:endCxn id="47" idx="0"/>
          </p:cNvCxnSpPr>
          <p:nvPr/>
        </p:nvCxnSpPr>
        <p:spPr>
          <a:xfrm>
            <a:off x="6597977" y="4683229"/>
            <a:ext cx="0" cy="2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9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lobby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playlist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DEDDC-768C-4EF8-927B-8A7569B5E02D}"/>
              </a:ext>
            </a:extLst>
          </p:cNvPr>
          <p:cNvSpPr txBox="1"/>
          <p:nvPr/>
        </p:nvSpPr>
        <p:spPr>
          <a:xfrm>
            <a:off x="98248" y="5089319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“I love Eminem”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84558-0F6D-4556-B9B9-2395F116C156}"/>
              </a:ext>
            </a:extLst>
          </p:cNvPr>
          <p:cNvCxnSpPr>
            <a:cxnSpLocks/>
          </p:cNvCxnSpPr>
          <p:nvPr/>
        </p:nvCxnSpPr>
        <p:spPr>
          <a:xfrm>
            <a:off x="1993555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ED746-1BCD-42EA-9832-220B952799D4}"/>
              </a:ext>
            </a:extLst>
          </p:cNvPr>
          <p:cNvSpPr/>
          <p:nvPr/>
        </p:nvSpPr>
        <p:spPr>
          <a:xfrm>
            <a:off x="2832454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4F989-34EB-4E91-A673-2204081B5342}"/>
              </a:ext>
            </a:extLst>
          </p:cNvPr>
          <p:cNvCxnSpPr>
            <a:cxnSpLocks/>
          </p:cNvCxnSpPr>
          <p:nvPr/>
        </p:nvCxnSpPr>
        <p:spPr>
          <a:xfrm>
            <a:off x="4880766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DC593E-DE3B-4307-AF5F-B9289E611F95}"/>
              </a:ext>
            </a:extLst>
          </p:cNvPr>
          <p:cNvSpPr txBox="1"/>
          <p:nvPr/>
        </p:nvSpPr>
        <p:spPr>
          <a:xfrm>
            <a:off x="5458436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13284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19EC1-1644-4013-A984-218C210B1305}"/>
              </a:ext>
            </a:extLst>
          </p:cNvPr>
          <p:cNvCxnSpPr>
            <a:cxnSpLocks/>
          </p:cNvCxnSpPr>
          <p:nvPr/>
        </p:nvCxnSpPr>
        <p:spPr>
          <a:xfrm>
            <a:off x="6642198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0EE1D-767B-44D6-B473-2C47AB1CE8B4}"/>
              </a:ext>
            </a:extLst>
          </p:cNvPr>
          <p:cNvSpPr/>
          <p:nvPr/>
        </p:nvSpPr>
        <p:spPr>
          <a:xfrm>
            <a:off x="7564988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C0F72F-99FB-4368-89DC-9A5E7DF3FC17}"/>
              </a:ext>
            </a:extLst>
          </p:cNvPr>
          <p:cNvCxnSpPr>
            <a:cxnSpLocks/>
          </p:cNvCxnSpPr>
          <p:nvPr/>
        </p:nvCxnSpPr>
        <p:spPr>
          <a:xfrm>
            <a:off x="9672022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606A9-A17B-45F9-879A-3E8C1A4CDE46}"/>
              </a:ext>
            </a:extLst>
          </p:cNvPr>
          <p:cNvSpPr txBox="1"/>
          <p:nvPr/>
        </p:nvSpPr>
        <p:spPr>
          <a:xfrm>
            <a:off x="10517912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“Hip-Hop”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075-EEF3-4941-8FC5-51257507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for genre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2903-8499-4DD5-9C93-E2BAF3BE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used in cold-start situations</a:t>
            </a:r>
          </a:p>
          <a:p>
            <a:pPr lvl="1"/>
            <a:r>
              <a:rPr lang="en-GB" dirty="0"/>
              <a:t>After 3 tracks have been played, the inference made by the NLP is forgotten</a:t>
            </a:r>
          </a:p>
          <a:p>
            <a:r>
              <a:rPr lang="en-GB" dirty="0"/>
              <a:t>Takes ~8 seconds to return prediction upon API Gateway invocation</a:t>
            </a:r>
          </a:p>
          <a:p>
            <a:r>
              <a:rPr lang="en-GB" dirty="0"/>
              <a:t>Particularly accurate when an artist is included in playlist name</a:t>
            </a:r>
          </a:p>
          <a:p>
            <a:r>
              <a:rPr lang="en-GB" dirty="0"/>
              <a:t>Capable of inferring user language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FDFB-709D-41C5-B264-D3AF909DEDA4}"/>
              </a:ext>
            </a:extLst>
          </p:cNvPr>
          <p:cNvSpPr txBox="1"/>
          <p:nvPr/>
        </p:nvSpPr>
        <p:spPr>
          <a:xfrm>
            <a:off x="701650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</a:t>
            </a:r>
            <a:r>
              <a:rPr lang="en-GB" dirty="0" err="1"/>
              <a:t>Yeehaw</a:t>
            </a:r>
            <a:r>
              <a:rPr lang="en-GB" dirty="0"/>
              <a:t>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6D847-54D2-46F3-A4C2-9BB77C8DB516}"/>
              </a:ext>
            </a:extLst>
          </p:cNvPr>
          <p:cNvCxnSpPr>
            <a:cxnSpLocks/>
          </p:cNvCxnSpPr>
          <p:nvPr/>
        </p:nvCxnSpPr>
        <p:spPr>
          <a:xfrm>
            <a:off x="1993555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6AC60-E7F0-4B96-8E1E-53BA727DA186}"/>
              </a:ext>
            </a:extLst>
          </p:cNvPr>
          <p:cNvSpPr/>
          <p:nvPr/>
        </p:nvSpPr>
        <p:spPr>
          <a:xfrm>
            <a:off x="2832454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F51B6-1F0F-4967-8B86-95D29DF91246}"/>
              </a:ext>
            </a:extLst>
          </p:cNvPr>
          <p:cNvCxnSpPr>
            <a:cxnSpLocks/>
          </p:cNvCxnSpPr>
          <p:nvPr/>
        </p:nvCxnSpPr>
        <p:spPr>
          <a:xfrm>
            <a:off x="4880766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02CF3D-9383-4E31-84F2-F358F6CBEEB1}"/>
              </a:ext>
            </a:extLst>
          </p:cNvPr>
          <p:cNvSpPr txBox="1"/>
          <p:nvPr/>
        </p:nvSpPr>
        <p:spPr>
          <a:xfrm>
            <a:off x="5458436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4153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133D5-9BE2-4E17-8EAF-F441EB399120}"/>
              </a:ext>
            </a:extLst>
          </p:cNvPr>
          <p:cNvCxnSpPr>
            <a:cxnSpLocks/>
          </p:cNvCxnSpPr>
          <p:nvPr/>
        </p:nvCxnSpPr>
        <p:spPr>
          <a:xfrm>
            <a:off x="6642198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89CE-81EE-4E87-AE4E-AEEF687CB485}"/>
              </a:ext>
            </a:extLst>
          </p:cNvPr>
          <p:cNvSpPr/>
          <p:nvPr/>
        </p:nvSpPr>
        <p:spPr>
          <a:xfrm>
            <a:off x="7564988" y="4264403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8B989-1985-4ADE-BE39-52694ADE7516}"/>
              </a:ext>
            </a:extLst>
          </p:cNvPr>
          <p:cNvCxnSpPr>
            <a:cxnSpLocks/>
          </p:cNvCxnSpPr>
          <p:nvPr/>
        </p:nvCxnSpPr>
        <p:spPr>
          <a:xfrm>
            <a:off x="9672022" y="45286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6AABB2-A5DF-4E09-8C0C-F7084F060077}"/>
              </a:ext>
            </a:extLst>
          </p:cNvPr>
          <p:cNvSpPr txBox="1"/>
          <p:nvPr/>
        </p:nvSpPr>
        <p:spPr>
          <a:xfrm>
            <a:off x="10517912" y="4319980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“Country”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DEDDC-768C-4EF8-927B-8A7569B5E02D}"/>
              </a:ext>
            </a:extLst>
          </p:cNvPr>
          <p:cNvSpPr txBox="1"/>
          <p:nvPr/>
        </p:nvSpPr>
        <p:spPr>
          <a:xfrm>
            <a:off x="98248" y="5089319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“I love Eminem”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84558-0F6D-4556-B9B9-2395F116C156}"/>
              </a:ext>
            </a:extLst>
          </p:cNvPr>
          <p:cNvCxnSpPr>
            <a:cxnSpLocks/>
          </p:cNvCxnSpPr>
          <p:nvPr/>
        </p:nvCxnSpPr>
        <p:spPr>
          <a:xfrm>
            <a:off x="1993555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ED746-1BCD-42EA-9832-220B952799D4}"/>
              </a:ext>
            </a:extLst>
          </p:cNvPr>
          <p:cNvSpPr/>
          <p:nvPr/>
        </p:nvSpPr>
        <p:spPr>
          <a:xfrm>
            <a:off x="2832454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4F989-34EB-4E91-A673-2204081B5342}"/>
              </a:ext>
            </a:extLst>
          </p:cNvPr>
          <p:cNvCxnSpPr>
            <a:cxnSpLocks/>
          </p:cNvCxnSpPr>
          <p:nvPr/>
        </p:nvCxnSpPr>
        <p:spPr>
          <a:xfrm>
            <a:off x="4880766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DC593E-DE3B-4307-AF5F-B9289E611F95}"/>
              </a:ext>
            </a:extLst>
          </p:cNvPr>
          <p:cNvSpPr txBox="1"/>
          <p:nvPr/>
        </p:nvSpPr>
        <p:spPr>
          <a:xfrm>
            <a:off x="5458436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13284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19EC1-1644-4013-A984-218C210B1305}"/>
              </a:ext>
            </a:extLst>
          </p:cNvPr>
          <p:cNvCxnSpPr>
            <a:cxnSpLocks/>
          </p:cNvCxnSpPr>
          <p:nvPr/>
        </p:nvCxnSpPr>
        <p:spPr>
          <a:xfrm>
            <a:off x="6642198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0EE1D-767B-44D6-B473-2C47AB1CE8B4}"/>
              </a:ext>
            </a:extLst>
          </p:cNvPr>
          <p:cNvSpPr/>
          <p:nvPr/>
        </p:nvSpPr>
        <p:spPr>
          <a:xfrm>
            <a:off x="7564988" y="5033742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C0F72F-99FB-4368-89DC-9A5E7DF3FC17}"/>
              </a:ext>
            </a:extLst>
          </p:cNvPr>
          <p:cNvCxnSpPr>
            <a:cxnSpLocks/>
          </p:cNvCxnSpPr>
          <p:nvPr/>
        </p:nvCxnSpPr>
        <p:spPr>
          <a:xfrm>
            <a:off x="9672022" y="5297995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606A9-A17B-45F9-879A-3E8C1A4CDE46}"/>
              </a:ext>
            </a:extLst>
          </p:cNvPr>
          <p:cNvSpPr txBox="1"/>
          <p:nvPr/>
        </p:nvSpPr>
        <p:spPr>
          <a:xfrm>
            <a:off x="10517912" y="5089319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“Hip-Hop”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2BEC0-914E-45B4-B608-C1319D00F691}"/>
              </a:ext>
            </a:extLst>
          </p:cNvPr>
          <p:cNvSpPr txBox="1"/>
          <p:nvPr/>
        </p:nvSpPr>
        <p:spPr>
          <a:xfrm>
            <a:off x="102925" y="5858658"/>
            <a:ext cx="1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“Classique”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3D3172-9EC4-4109-9785-F7E00A44EB30}"/>
              </a:ext>
            </a:extLst>
          </p:cNvPr>
          <p:cNvCxnSpPr>
            <a:cxnSpLocks/>
          </p:cNvCxnSpPr>
          <p:nvPr/>
        </p:nvCxnSpPr>
        <p:spPr>
          <a:xfrm>
            <a:off x="1998232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CF82F-06C0-4F71-96FC-F2308BA980C2}"/>
              </a:ext>
            </a:extLst>
          </p:cNvPr>
          <p:cNvSpPr/>
          <p:nvPr/>
        </p:nvSpPr>
        <p:spPr>
          <a:xfrm>
            <a:off x="2837131" y="580308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Tokeniser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9D206-7C38-4EF2-8397-47579B7F166B}"/>
              </a:ext>
            </a:extLst>
          </p:cNvPr>
          <p:cNvCxnSpPr>
            <a:cxnSpLocks/>
          </p:cNvCxnSpPr>
          <p:nvPr/>
        </p:nvCxnSpPr>
        <p:spPr>
          <a:xfrm>
            <a:off x="4885443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230650-6AB5-4A29-909C-DB3910779C51}"/>
              </a:ext>
            </a:extLst>
          </p:cNvPr>
          <p:cNvSpPr txBox="1"/>
          <p:nvPr/>
        </p:nvSpPr>
        <p:spPr>
          <a:xfrm>
            <a:off x="5463113" y="585865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790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BE9F2C-8312-4F23-8D06-E53F81C65328}"/>
              </a:ext>
            </a:extLst>
          </p:cNvPr>
          <p:cNvCxnSpPr>
            <a:cxnSpLocks/>
          </p:cNvCxnSpPr>
          <p:nvPr/>
        </p:nvCxnSpPr>
        <p:spPr>
          <a:xfrm>
            <a:off x="6646875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F93D57-7636-4739-9B33-0F6959FA5ED9}"/>
              </a:ext>
            </a:extLst>
          </p:cNvPr>
          <p:cNvSpPr/>
          <p:nvPr/>
        </p:nvSpPr>
        <p:spPr>
          <a:xfrm>
            <a:off x="7569665" y="5803081"/>
            <a:ext cx="1794557" cy="528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8DC9C6-42A3-473E-A6AB-B86251DD6156}"/>
              </a:ext>
            </a:extLst>
          </p:cNvPr>
          <p:cNvCxnSpPr>
            <a:cxnSpLocks/>
          </p:cNvCxnSpPr>
          <p:nvPr/>
        </p:nvCxnSpPr>
        <p:spPr>
          <a:xfrm>
            <a:off x="9676699" y="6067334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840B9BF-82D8-4E0D-9259-4FD2FFF0B301}"/>
              </a:ext>
            </a:extLst>
          </p:cNvPr>
          <p:cNvSpPr txBox="1"/>
          <p:nvPr/>
        </p:nvSpPr>
        <p:spPr>
          <a:xfrm>
            <a:off x="10522589" y="585865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“Classical”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E9B7-E6EC-42D7-9D59-9AE8749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for artist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EB46-46F1-4A2A-B252-1545946C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Takes as input 5 track objects consisting of</a:t>
            </a:r>
          </a:p>
          <a:p>
            <a:pPr lvl="1"/>
            <a:r>
              <a:rPr lang="en-GB" dirty="0"/>
              <a:t>One-Hot-Encoded Artist ID (Only takes primary artist of track)</a:t>
            </a:r>
          </a:p>
          <a:p>
            <a:pPr lvl="1"/>
            <a:r>
              <a:rPr lang="en-GB" dirty="0"/>
              <a:t>8 numerical track features (Acousticness, Danceability, Valence, etc.)</a:t>
            </a:r>
          </a:p>
          <a:p>
            <a:r>
              <a:rPr lang="en-GB" dirty="0"/>
              <a:t>Infers the next artist to be played</a:t>
            </a:r>
          </a:p>
          <a:p>
            <a:r>
              <a:rPr lang="en-GB" dirty="0"/>
              <a:t>~85000 class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E739D-3642-44C9-8A50-03C8BA364806}"/>
                  </a:ext>
                </a:extLst>
              </p:cNvPr>
              <p:cNvSpPr txBox="1"/>
              <p:nvPr/>
            </p:nvSpPr>
            <p:spPr>
              <a:xfrm>
                <a:off x="1057014" y="3980576"/>
                <a:ext cx="1537729" cy="1285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𝑒𝑒𝑡h𝑜𝑣𝑒𝑛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𝐵𝑖𝑧𝑒𝑡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𝑇𝑐h𝑎𝑖𝑘𝑜𝑣𝑠𝑘𝑦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𝑀𝑜𝑧𝑎𝑟𝑡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𝐵𝑎𝑐h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E739D-3642-44C9-8A50-03C8BA36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4" y="3980576"/>
                <a:ext cx="1537729" cy="1285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B8EEB-C804-4009-A284-9C5EF95A7178}"/>
                  </a:ext>
                </a:extLst>
              </p:cNvPr>
              <p:cNvSpPr txBox="1"/>
              <p:nvPr/>
            </p:nvSpPr>
            <p:spPr>
              <a:xfrm>
                <a:off x="1024537" y="5402408"/>
                <a:ext cx="1384674" cy="13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.51, …0.99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0.04, …0.14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0.93, …0.10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0.50, …0.32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0.82, …0.07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B8EEB-C804-4009-A284-9C5EF95A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37" y="5402408"/>
                <a:ext cx="1384674" cy="1308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E5ABD-BFF5-433B-9CAC-BABE6508DE7A}"/>
                  </a:ext>
                </a:extLst>
              </p:cNvPr>
              <p:cNvSpPr txBox="1"/>
              <p:nvPr/>
            </p:nvSpPr>
            <p:spPr>
              <a:xfrm>
                <a:off x="4009937" y="4819844"/>
                <a:ext cx="112864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𝑒𝑟𝑑𝑖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𝐷𝑒𝑏𝑢𝑠𝑠𝑦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𝑊𝑎𝑔𝑛𝑒𝑟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E5ABD-BFF5-433B-9CAC-BABE6508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37" y="4819844"/>
                <a:ext cx="1128642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3DCE483-C1FF-499F-9FA2-611F69E44D4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594743" y="4623252"/>
            <a:ext cx="1415194" cy="636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7ABB51-FA8F-4A4D-BF66-FC748512357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09211" y="5260029"/>
            <a:ext cx="1600726" cy="796757"/>
          </a:xfrm>
          <a:prstGeom prst="bentConnector3">
            <a:avLst>
              <a:gd name="adj1" fmla="val 55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9682-9CE1-4E7C-83D2-A634070BFEEA}"/>
                  </a:ext>
                </a:extLst>
              </p:cNvPr>
              <p:cNvSpPr txBox="1"/>
              <p:nvPr/>
            </p:nvSpPr>
            <p:spPr>
              <a:xfrm>
                <a:off x="6553773" y="3980576"/>
                <a:ext cx="1504451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𝑚𝑖𝑛𝑒𝑚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𝐷𝑟𝑎𝑘𝑒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𝐶𝑒𝑛𝑡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9682-9CE1-4E7C-83D2-A634070BF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3" y="3980576"/>
                <a:ext cx="1504451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4A1F0-4E37-4D99-87D2-66B339DF4B8E}"/>
                  </a:ext>
                </a:extLst>
              </p:cNvPr>
              <p:cNvSpPr txBox="1"/>
              <p:nvPr/>
            </p:nvSpPr>
            <p:spPr>
              <a:xfrm>
                <a:off x="6521296" y="5402408"/>
                <a:ext cx="1387880" cy="13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.31, …0.53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0.39 …0.59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0.41, …0.61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0.43, …0.67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0.51, …0.71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4A1F0-4E37-4D99-87D2-66B339D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96" y="5402408"/>
                <a:ext cx="1387880" cy="13087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BCD551-6D46-4F0E-8B73-5041D0FDDCF8}"/>
                  </a:ext>
                </a:extLst>
              </p:cNvPr>
              <p:cNvSpPr txBox="1"/>
              <p:nvPr/>
            </p:nvSpPr>
            <p:spPr>
              <a:xfrm>
                <a:off x="9506696" y="4819844"/>
                <a:ext cx="1527020" cy="75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𝑊𝑒𝑒𝑘𝑛𝑑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𝐾𝑎𝑛𝑦𝑒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𝑊𝑒𝑠𝑡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𝑀𝑎𝑙𝑜𝑛𝑒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BCD551-6D46-4F0E-8B73-5041D0FDD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696" y="4819844"/>
                <a:ext cx="1527020" cy="751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BC6DC8-8ED2-4437-A99D-4391C13E9A09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058224" y="4616616"/>
            <a:ext cx="1448472" cy="57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5E6CAB-D7FF-4FB9-AD38-E9458BF483B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909176" y="5195556"/>
            <a:ext cx="1597520" cy="861230"/>
          </a:xfrm>
          <a:prstGeom prst="bentConnector3">
            <a:avLst>
              <a:gd name="adj1" fmla="val 54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440-3C8D-4C26-B0D3-7411AE1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Lobby Preference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5B7BF-23BC-4D5C-A653-F67F93999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0.98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0.80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1.50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1.00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=1.76=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effectLst/>
                  </a:rPr>
                  <a:t>Track</a:t>
                </a:r>
                <a:r>
                  <a:rPr lang="en-US" dirty="0"/>
                  <a:t> weighted-ranking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5B7BF-23BC-4D5C-A653-F67F9399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5ED00C-5DE3-4632-B3C3-B3CACEDFB7E4}"/>
              </a:ext>
            </a:extLst>
          </p:cNvPr>
          <p:cNvSpPr txBox="1"/>
          <p:nvPr/>
        </p:nvSpPr>
        <p:spPr>
          <a:xfrm>
            <a:off x="3475555" y="3611602"/>
            <a:ext cx="9479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}</a:t>
            </a:r>
            <a:endParaRPr lang="en-US" sz="1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1AA84-0036-40CB-A50F-DE0C1763B845}"/>
              </a:ext>
            </a:extLst>
          </p:cNvPr>
          <p:cNvSpPr txBox="1"/>
          <p:nvPr/>
        </p:nvSpPr>
        <p:spPr>
          <a:xfrm>
            <a:off x="4284251" y="4542626"/>
            <a:ext cx="328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ascending order of weighted-ranking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58B839-F665-4004-ABC3-D912B3B56EF2}"/>
                  </a:ext>
                </a:extLst>
              </p:cNvPr>
              <p:cNvSpPr txBox="1"/>
              <p:nvPr/>
            </p:nvSpPr>
            <p:spPr>
              <a:xfrm>
                <a:off x="4638694" y="5448102"/>
                <a:ext cx="1182848" cy="69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58B839-F665-4004-ABC3-D912B3B56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94" y="5448102"/>
                <a:ext cx="1182848" cy="698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60AAB-4CB8-4DA7-823F-556BF4608F31}"/>
              </a:ext>
            </a:extLst>
          </p:cNvPr>
          <p:cNvCxnSpPr>
            <a:cxnSpLocks/>
          </p:cNvCxnSpPr>
          <p:nvPr/>
        </p:nvCxnSpPr>
        <p:spPr>
          <a:xfrm>
            <a:off x="5842514" y="5835226"/>
            <a:ext cx="1140903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8E869-0AC3-4DE0-9BE2-10A2C12A5F78}"/>
              </a:ext>
            </a:extLst>
          </p:cNvPr>
          <p:cNvCxnSpPr>
            <a:cxnSpLocks/>
          </p:cNvCxnSpPr>
          <p:nvPr/>
        </p:nvCxnSpPr>
        <p:spPr>
          <a:xfrm>
            <a:off x="8897778" y="5841505"/>
            <a:ext cx="1140903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AE29F2-478C-423A-8A8A-1AFF9227CAB0}"/>
                  </a:ext>
                </a:extLst>
              </p:cNvPr>
              <p:cNvSpPr txBox="1"/>
              <p:nvPr/>
            </p:nvSpPr>
            <p:spPr>
              <a:xfrm>
                <a:off x="9790661" y="5491478"/>
                <a:ext cx="1182848" cy="71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AE29F2-478C-423A-8A8A-1AFF9227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661" y="5491478"/>
                <a:ext cx="1182848" cy="717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ws sagemaker logo transparent">
            <a:extLst>
              <a:ext uri="{FF2B5EF4-FFF2-40B4-BE49-F238E27FC236}">
                <a16:creationId xmlns:a16="http://schemas.microsoft.com/office/drawing/2014/main" id="{6AFA6A54-0382-4AD9-A244-49D16911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24" y="5104307"/>
            <a:ext cx="1415419" cy="11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6B5A51-08C0-4402-BC42-27E404F1EA15}"/>
              </a:ext>
            </a:extLst>
          </p:cNvPr>
          <p:cNvSpPr txBox="1"/>
          <p:nvPr/>
        </p:nvSpPr>
        <p:spPr>
          <a:xfrm>
            <a:off x="6585627" y="6125885"/>
            <a:ext cx="29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Artist Inference Runtime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269F06-81E9-44EA-8B66-3C6928A76CF1}"/>
                  </a:ext>
                </a:extLst>
              </p:cNvPr>
              <p:cNvSpPr txBox="1"/>
              <p:nvPr/>
            </p:nvSpPr>
            <p:spPr>
              <a:xfrm>
                <a:off x="7365534" y="1580050"/>
                <a:ext cx="4026716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dirty="0"/>
              </a:p>
              <a:p>
                <a:pPr algn="ctr"/>
                <a:r>
                  <a:rPr lang="en-US" dirty="0"/>
                  <a:t>is the weight adjustment applied to each user who voted for the elected track, once /set_track is invoked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269F06-81E9-44EA-8B66-3C6928A7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534" y="1580050"/>
                <a:ext cx="4026716" cy="1679755"/>
              </a:xfrm>
              <a:prstGeom prst="rect">
                <a:avLst/>
              </a:prstGeom>
              <a:blipFill>
                <a:blip r:embed="rId6"/>
                <a:stretch>
                  <a:fillRect b="-4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9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951B-32F7-499B-9E1A-8EC487D1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Bumps in the road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C529-509D-4284-8A36-410893B0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Genius cannot legally let lyrics be publicly accessible through their API</a:t>
            </a:r>
          </a:p>
          <a:p>
            <a:pPr lvl="1"/>
            <a:r>
              <a:rPr lang="en-GB" dirty="0"/>
              <a:t>Solution: Use track and artist insights instead of lyrics</a:t>
            </a:r>
          </a:p>
          <a:p>
            <a:r>
              <a:rPr lang="en-GB" dirty="0"/>
              <a:t> No public dataset with </a:t>
            </a:r>
            <a:r>
              <a:rPr lang="en-GB" dirty="0" err="1"/>
              <a:t>unhashed</a:t>
            </a:r>
            <a:r>
              <a:rPr lang="en-GB" dirty="0"/>
              <a:t> </a:t>
            </a:r>
            <a:r>
              <a:rPr lang="en-GB" dirty="0" err="1"/>
              <a:t>spotify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Solution: Python scripts propagating through Spotify Web API</a:t>
            </a:r>
          </a:p>
          <a:p>
            <a:r>
              <a:rPr lang="en-GB" dirty="0"/>
              <a:t>Spotify sessions cannot be initiated unless a track is already playing in the background</a:t>
            </a:r>
          </a:p>
          <a:p>
            <a:pPr lvl="1"/>
            <a:r>
              <a:rPr lang="en-GB" dirty="0"/>
              <a:t>Solution: During the authorisation phase, play the last track the user was listening to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F237-98BF-42EB-A546-8E27628E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Bugs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A9F6-F5FF-478A-A841-D34C9EB2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the map of votes does not refresh for the elected track after /set_track invoked</a:t>
            </a:r>
          </a:p>
          <a:p>
            <a:r>
              <a:rPr lang="en-GB" dirty="0"/>
              <a:t>The description fetched from the genius API may sometimes be erroneous</a:t>
            </a:r>
          </a:p>
          <a:p>
            <a:r>
              <a:rPr lang="en-GB" dirty="0"/>
              <a:t>The app can crash if the user is creating a lobby and doesn’t any have Spotify data in memory</a:t>
            </a:r>
          </a:p>
        </p:txBody>
      </p:sp>
    </p:spTree>
    <p:extLst>
      <p:ext uri="{BB962C8B-B14F-4D97-AF65-F5344CB8AC3E}">
        <p14:creationId xmlns:p14="http://schemas.microsoft.com/office/powerpoint/2010/main" val="17354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02B-7C51-4387-A3CE-B2D34DF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AC5A7A9-AD3B-48E5-AB1F-5CA748CB6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27017"/>
              </p:ext>
            </p:extLst>
          </p:nvPr>
        </p:nvGraphicFramePr>
        <p:xfrm>
          <a:off x="924443" y="1570038"/>
          <a:ext cx="10353675" cy="49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06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2CCC-FB0E-49C0-B062-82BCA437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4CFF-55CF-49D0-9A57-7557FE3B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a new WebSocket route enabling chat room functionality</a:t>
            </a:r>
          </a:p>
          <a:p>
            <a:r>
              <a:rPr lang="en-GB" dirty="0"/>
              <a:t>More hyper-parameter tuning on both models</a:t>
            </a:r>
          </a:p>
          <a:p>
            <a:r>
              <a:rPr lang="en-GB" dirty="0"/>
              <a:t>Increasing size of model datasets</a:t>
            </a:r>
          </a:p>
          <a:p>
            <a:r>
              <a:rPr lang="en-GB" dirty="0"/>
              <a:t>Using QR Codes to join lobbies</a:t>
            </a:r>
          </a:p>
          <a:p>
            <a:r>
              <a:rPr lang="en-GB" dirty="0"/>
              <a:t>Eradicate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0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84E7-02F5-49B8-9538-0F2AEF4A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3152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84E7-02F5-49B8-9538-0F2AEF4A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83453-D557-47E1-8EFF-1550021608A5}"/>
              </a:ext>
            </a:extLst>
          </p:cNvPr>
          <p:cNvSpPr/>
          <p:nvPr/>
        </p:nvSpPr>
        <p:spPr>
          <a:xfrm>
            <a:off x="8629650" y="800100"/>
            <a:ext cx="3286125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Backup screen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7872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lots of users dislike the currently playing track?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C9B-B989-44FC-8A81-61AAEB9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Rectangle 13" descr="Questions">
            <a:extLst>
              <a:ext uri="{FF2B5EF4-FFF2-40B4-BE49-F238E27FC236}">
                <a16:creationId xmlns:a16="http://schemas.microsoft.com/office/drawing/2014/main" id="{FFE05629-F162-4535-8D82-1D9D6695421B}"/>
              </a:ext>
            </a:extLst>
          </p:cNvPr>
          <p:cNvSpPr/>
          <p:nvPr/>
        </p:nvSpPr>
        <p:spPr>
          <a:xfrm>
            <a:off x="1140298" y="1580049"/>
            <a:ext cx="2039130" cy="201882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Lightbulb">
            <a:extLst>
              <a:ext uri="{FF2B5EF4-FFF2-40B4-BE49-F238E27FC236}">
                <a16:creationId xmlns:a16="http://schemas.microsoft.com/office/drawing/2014/main" id="{109CB578-E47D-46B3-B032-4330FF54C5AF}"/>
              </a:ext>
            </a:extLst>
          </p:cNvPr>
          <p:cNvSpPr/>
          <p:nvPr/>
        </p:nvSpPr>
        <p:spPr>
          <a:xfrm>
            <a:off x="1140297" y="3903800"/>
            <a:ext cx="2039129" cy="20188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F86E4-7701-4958-8667-DC4445B3DDBE}"/>
              </a:ext>
            </a:extLst>
          </p:cNvPr>
          <p:cNvSpPr txBox="1"/>
          <p:nvPr/>
        </p:nvSpPr>
        <p:spPr>
          <a:xfrm>
            <a:off x="3179427" y="1764716"/>
            <a:ext cx="83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a social setting must rely on one device to control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tracks be chosen to be put up for 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lots of users dislike the currently playing track?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0AA3B-2572-4495-93F3-20DDE3A67142}"/>
              </a:ext>
            </a:extLst>
          </p:cNvPr>
          <p:cNvSpPr txBox="1"/>
          <p:nvPr/>
        </p:nvSpPr>
        <p:spPr>
          <a:xfrm>
            <a:off x="3179425" y="4088466"/>
            <a:ext cx="863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mobile application that allows people to join a “lobby”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recommender system that considers the whole lobby’s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users in the lobby will be able to upvote and downvote tracks, and users who vote for disliked tracks will have their credibility scaled proportionately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D0CF-48AA-4960-BAE0-75CE7D89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dirty="0"/>
              <a:t>Existing Solutions</a:t>
            </a:r>
            <a:endParaRPr 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2DA7F-CFD0-4F46-BB83-D09DE1E32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3154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Image result for outloud app">
            <a:extLst>
              <a:ext uri="{FF2B5EF4-FFF2-40B4-BE49-F238E27FC236}">
                <a16:creationId xmlns:a16="http://schemas.microsoft.com/office/drawing/2014/main" id="{2FDC17B2-446A-40EF-9FB9-A9A1B09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08" y="2100944"/>
            <a:ext cx="1015480" cy="10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otify logo">
            <a:extLst>
              <a:ext uri="{FF2B5EF4-FFF2-40B4-BE49-F238E27FC236}">
                <a16:creationId xmlns:a16="http://schemas.microsoft.com/office/drawing/2014/main" id="{B38F8F59-95A4-4BE9-8065-6E5B244E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02" y="2100944"/>
            <a:ext cx="1015480" cy="10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0A6-5D73-4925-8D5D-677E194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F4EE-1BD0-4936-A075-5E629A6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React-Native Frontend</a:t>
            </a:r>
          </a:p>
        </p:txBody>
      </p:sp>
    </p:spTree>
    <p:extLst>
      <p:ext uri="{BB962C8B-B14F-4D97-AF65-F5344CB8AC3E}">
        <p14:creationId xmlns:p14="http://schemas.microsoft.com/office/powerpoint/2010/main" val="171943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1552</Words>
  <Application>Microsoft Office PowerPoint</Application>
  <PresentationFormat>Widescreen</PresentationFormat>
  <Paragraphs>287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Calisto MT</vt:lpstr>
      <vt:lpstr>Cambria Math</vt:lpstr>
      <vt:lpstr>Wingdings 2</vt:lpstr>
      <vt:lpstr>Slate</vt:lpstr>
      <vt:lpstr>Mobile app for democratic music playback with a hybrid recommender system</vt:lpstr>
      <vt:lpstr>Motivation</vt:lpstr>
      <vt:lpstr>Motivation</vt:lpstr>
      <vt:lpstr>Motivation</vt:lpstr>
      <vt:lpstr>Motivation</vt:lpstr>
      <vt:lpstr>Motivation</vt:lpstr>
      <vt:lpstr>Motivation</vt:lpstr>
      <vt:lpstr>Existing Solutions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Design Choices</vt:lpstr>
      <vt:lpstr>Methodology</vt:lpstr>
      <vt:lpstr>Core Requirements</vt:lpstr>
      <vt:lpstr>Abstract Component Map</vt:lpstr>
      <vt:lpstr>Native Bridging Module</vt:lpstr>
      <vt:lpstr>Spotify Authorisation</vt:lpstr>
      <vt:lpstr>REST API</vt:lpstr>
      <vt:lpstr>WebSocket API</vt:lpstr>
      <vt:lpstr>PowerPoint Presentation</vt:lpstr>
      <vt:lpstr>NLP for genre inference</vt:lpstr>
      <vt:lpstr>NLP for genre inference</vt:lpstr>
      <vt:lpstr>NLP for genre inference</vt:lpstr>
      <vt:lpstr>RNN for artist inference</vt:lpstr>
      <vt:lpstr>Calculating Lobby Preference</vt:lpstr>
      <vt:lpstr>Bumps in the road</vt:lpstr>
      <vt:lpstr>Known Bugs</vt:lpstr>
      <vt:lpstr>Evaluation</vt:lpstr>
      <vt:lpstr>Future Work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for democratic music playback with a hybrid recommender system</dc:title>
  <dc:creator>harryy verhoef</dc:creator>
  <cp:lastModifiedBy>harryy verhoef</cp:lastModifiedBy>
  <cp:revision>40</cp:revision>
  <dcterms:created xsi:type="dcterms:W3CDTF">2020-02-29T22:26:51Z</dcterms:created>
  <dcterms:modified xsi:type="dcterms:W3CDTF">2020-03-02T09:14:19Z</dcterms:modified>
</cp:coreProperties>
</file>