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322e4b15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322e4b15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6397328b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6397328b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bf2678883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bf2678883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bf2678883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bf2678883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2" marL="1371600" rtl="0" algn="l">
              <a:lnSpc>
                <a:spcPct val="115000"/>
              </a:lnSpc>
              <a:spcBef>
                <a:spcPts val="0"/>
              </a:spcBef>
              <a:spcAft>
                <a:spcPts val="0"/>
              </a:spcAft>
              <a:buClr>
                <a:srgbClr val="595959"/>
              </a:buClr>
              <a:buSzPts val="1100"/>
              <a:buFont typeface="Lato"/>
              <a:buChar char="-"/>
            </a:pPr>
            <a:r>
              <a:rPr lang="en-GB">
                <a:solidFill>
                  <a:srgbClr val="595959"/>
                </a:solidFill>
                <a:latin typeface="Lato"/>
                <a:ea typeface="Lato"/>
                <a:cs typeface="Lato"/>
                <a:sym typeface="Lato"/>
              </a:rPr>
              <a:t>Render to native platform UI meaning your app uses the same native platforms APIs as other apps do.</a:t>
            </a:r>
            <a:endParaRPr>
              <a:solidFill>
                <a:srgbClr val="595959"/>
              </a:solidFill>
              <a:latin typeface="Lato"/>
              <a:ea typeface="Lato"/>
              <a:cs typeface="Lato"/>
              <a:sym typeface="Lato"/>
            </a:endParaRPr>
          </a:p>
          <a:p>
            <a:pPr indent="-298450" lvl="2" marL="1371600" rtl="0" algn="l">
              <a:lnSpc>
                <a:spcPct val="115000"/>
              </a:lnSpc>
              <a:spcBef>
                <a:spcPts val="0"/>
              </a:spcBef>
              <a:spcAft>
                <a:spcPts val="0"/>
              </a:spcAft>
              <a:buClr>
                <a:srgbClr val="595959"/>
              </a:buClr>
              <a:buSzPts val="1100"/>
              <a:buFont typeface="Lato"/>
              <a:buChar char="-"/>
            </a:pPr>
            <a:r>
              <a:rPr lang="en-GB">
                <a:solidFill>
                  <a:srgbClr val="595959"/>
                </a:solidFill>
                <a:latin typeface="Lato"/>
                <a:ea typeface="Lato"/>
                <a:cs typeface="Lato"/>
                <a:sym typeface="Lato"/>
              </a:rPr>
              <a:t>One team can maintain two platforms and share common technology - which is React</a:t>
            </a:r>
            <a:endParaRPr>
              <a:solidFill>
                <a:srgbClr val="595959"/>
              </a:solidFill>
              <a:latin typeface="Lato"/>
              <a:ea typeface="Lato"/>
              <a:cs typeface="Lato"/>
              <a:sym typeface="Lato"/>
            </a:endParaRPr>
          </a:p>
          <a:p>
            <a:pPr indent="-298450" lvl="2" marL="1371600" rtl="0" algn="l">
              <a:lnSpc>
                <a:spcPct val="115000"/>
              </a:lnSpc>
              <a:spcBef>
                <a:spcPts val="0"/>
              </a:spcBef>
              <a:spcAft>
                <a:spcPts val="0"/>
              </a:spcAft>
              <a:buClr>
                <a:srgbClr val="595959"/>
              </a:buClr>
              <a:buSzPts val="1100"/>
              <a:buFont typeface="Lato"/>
              <a:buChar char="-"/>
            </a:pPr>
            <a:r>
              <a:rPr lang="en-GB" sz="1500">
                <a:solidFill>
                  <a:srgbClr val="666666"/>
                </a:solidFill>
                <a:highlight>
                  <a:srgbClr val="FFFFFF"/>
                </a:highlight>
              </a:rPr>
              <a:t>React Native apps perform almost exactly like a native app that was built on the specific iOS or Android platform. They are also fast because the programming language is optimized for mobile devices. Instead of mainly using the central processing unit (CPU), React Native apps take advantage of the graphics processing unit (GPU). This makes them much faster than cross-platform hybrid technologies.</a:t>
            </a:r>
            <a:endParaRPr>
              <a:solidFill>
                <a:srgbClr val="595959"/>
              </a:solidFill>
              <a:latin typeface="Lato"/>
              <a:ea typeface="Lato"/>
              <a:cs typeface="Lato"/>
              <a:sym typeface="Lato"/>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bf2678883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bf2678883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4563251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4563251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bf2678883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bf2678883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30eaaa9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30eaaa9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figma.com/proto/0GedKodA7bwJNc9G1da9CG/PROTOTYPE-FOR-MOBILE-APP-TABOR?page-id=122%3A400&amp;node-id=122%3A401&amp;viewport=241%2C48%2C0.11&amp;scaling=min-zoom&amp;starting-point-node-id=122%3A401&amp;show-proto-sidebar=1" TargetMode="External"/><Relationship Id="rId4" Type="http://schemas.openxmlformats.org/officeDocument/2006/relationships/hyperlink" Target="https://youtu.be/SKfbZI1irig" TargetMode="External"/><Relationship Id="rId5" Type="http://schemas.openxmlformats.org/officeDocument/2006/relationships/hyperlink" Target="https://teams.microsoft.com/l/meetup-join/19%3ameeting_YzYwZDZkOTQtOGI0NC00YmViLTk0M2QtYjlmODNkYWEyZjA2%40thread.v2/0?context=%7b%22Tid%22%3a%22e05b6b3f-1980-4b24-8637-580771f44dee%22%2c%22Oid%22%3a%220ee14ecb-8cb8-4702-a908-c3630518addc%22%7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teams.microsoft.com/l/meetup-join/19%3ameeting_YzYwZDZkOTQtOGI0NC00YmViLTk0M2QtYjlmODNkYWEyZjA2%40thread.v2/0?context=%7b%22Tid%22%3a%22e05b6b3f-1980-4b24-8637-580771f44dee%22%2c%22Oid%22%3a%220ee14ecb-8cb8-4702-a908-c3630518addc%22%7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918825" y="2203150"/>
            <a:ext cx="7688100" cy="1694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SzPct val="28448"/>
              <a:buNone/>
            </a:pPr>
            <a:r>
              <a:rPr lang="en-GB" sz="3480"/>
              <a:t>WuShockGo</a:t>
            </a:r>
            <a:endParaRPr sz="3480"/>
          </a:p>
          <a:p>
            <a:pPr indent="0" lvl="0" marL="0" rtl="0" algn="ctr">
              <a:spcBef>
                <a:spcPts val="0"/>
              </a:spcBef>
              <a:spcAft>
                <a:spcPts val="0"/>
              </a:spcAft>
              <a:buSzPct val="28448"/>
              <a:buNone/>
            </a:pPr>
            <a:r>
              <a:rPr lang="en-GB" sz="3480"/>
              <a:t>CS 598 SD 1 </a:t>
            </a:r>
            <a:r>
              <a:rPr lang="en-GB" sz="3480"/>
              <a:t>Technical</a:t>
            </a:r>
            <a:r>
              <a:rPr lang="en-GB" sz="3480"/>
              <a:t> Presentation</a:t>
            </a:r>
            <a:endParaRPr sz="3480"/>
          </a:p>
          <a:p>
            <a:pPr indent="0" lvl="0" marL="0" rtl="0" algn="ctr">
              <a:spcBef>
                <a:spcPts val="0"/>
              </a:spcBef>
              <a:spcAft>
                <a:spcPts val="0"/>
              </a:spcAft>
              <a:buSzPct val="28448"/>
              <a:buNone/>
            </a:pPr>
            <a:r>
              <a:rPr lang="en-GB" sz="3480"/>
              <a:t>Fall 2021</a:t>
            </a:r>
            <a:endParaRPr sz="348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Teaming up with ….</a:t>
            </a:r>
            <a:endParaRPr/>
          </a:p>
        </p:txBody>
      </p:sp>
      <p:sp>
        <p:nvSpPr>
          <p:cNvPr id="92" name="Google Shape;92;p14"/>
          <p:cNvSpPr txBox="1"/>
          <p:nvPr>
            <p:ph idx="1" type="subTitle"/>
          </p:nvPr>
        </p:nvSpPr>
        <p:spPr>
          <a:xfrm>
            <a:off x="729625" y="2390925"/>
            <a:ext cx="7688100" cy="176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t>Project Sponsor: Tabor College Team</a:t>
            </a:r>
            <a:endParaRPr sz="2000"/>
          </a:p>
          <a:p>
            <a:pPr indent="0" lvl="0" marL="0" rtl="0" algn="l">
              <a:spcBef>
                <a:spcPts val="0"/>
              </a:spcBef>
              <a:spcAft>
                <a:spcPts val="0"/>
              </a:spcAft>
              <a:buNone/>
            </a:pPr>
            <a:r>
              <a:rPr lang="en-GB" sz="2000"/>
              <a:t>The app is being developed for </a:t>
            </a:r>
            <a:r>
              <a:rPr lang="en-GB" sz="2000"/>
              <a:t>students at Tabor College.</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Prototype, orientation video, and Teams links</a:t>
            </a:r>
            <a:endParaRPr/>
          </a:p>
        </p:txBody>
      </p:sp>
      <p:sp>
        <p:nvSpPr>
          <p:cNvPr id="98" name="Google Shape;98;p15"/>
          <p:cNvSpPr txBox="1"/>
          <p:nvPr>
            <p:ph idx="1" type="subTitle"/>
          </p:nvPr>
        </p:nvSpPr>
        <p:spPr>
          <a:xfrm>
            <a:off x="659300" y="2617200"/>
            <a:ext cx="7688100" cy="25263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GB" sz="1800"/>
              <a:t>Prototype link: </a:t>
            </a:r>
            <a:r>
              <a:rPr lang="en-GB" sz="1400">
                <a:solidFill>
                  <a:schemeClr val="hlink"/>
                </a:solidFill>
                <a:uFill>
                  <a:noFill/>
                </a:uFill>
                <a:latin typeface="Arial"/>
                <a:ea typeface="Arial"/>
                <a:cs typeface="Arial"/>
                <a:sym typeface="Arial"/>
                <a:hlinkClick r:id="rId3"/>
              </a:rPr>
              <a:t>https://www.figma.com/proto/0GedKodA7bwJNc9G1da9CG/PROTOTYPE-FOR-MOBILE-APP-TABOR?page-id=122%3A400&amp;node-id=122%3A401&amp;viewport=241%2C48%2C0.11&amp;scaling=min-zoom&amp;starting-point-node-id=122%3A401&amp;show-proto-sidebar=1</a:t>
            </a:r>
            <a:endParaRPr sz="1800"/>
          </a:p>
          <a:p>
            <a:pPr indent="0" lvl="0" marL="0" rtl="0" algn="l">
              <a:lnSpc>
                <a:spcPct val="90000"/>
              </a:lnSpc>
              <a:spcBef>
                <a:spcPts val="0"/>
              </a:spcBef>
              <a:spcAft>
                <a:spcPts val="0"/>
              </a:spcAft>
              <a:buNone/>
            </a:pPr>
            <a:r>
              <a:rPr lang="en-GB" sz="1800"/>
              <a:t>Orientation video link:</a:t>
            </a:r>
            <a:endParaRPr sz="1800"/>
          </a:p>
          <a:p>
            <a:pPr indent="0" lvl="0" marL="0" rtl="0" algn="l">
              <a:lnSpc>
                <a:spcPct val="90000"/>
              </a:lnSpc>
              <a:spcBef>
                <a:spcPts val="0"/>
              </a:spcBef>
              <a:spcAft>
                <a:spcPts val="0"/>
              </a:spcAft>
              <a:buNone/>
            </a:pPr>
            <a:r>
              <a:rPr lang="en-GB" sz="1400" u="sng">
                <a:solidFill>
                  <a:schemeClr val="hlink"/>
                </a:solidFill>
                <a:latin typeface="Arial"/>
                <a:ea typeface="Arial"/>
                <a:cs typeface="Arial"/>
                <a:sym typeface="Arial"/>
                <a:hlinkClick r:id="rId4"/>
              </a:rPr>
              <a:t>https://youtu.be/SKfbZI1irig</a:t>
            </a:r>
            <a:endParaRPr sz="1800"/>
          </a:p>
          <a:p>
            <a:pPr indent="0" lvl="0" marL="0" rtl="0" algn="l">
              <a:lnSpc>
                <a:spcPct val="90000"/>
              </a:lnSpc>
              <a:spcBef>
                <a:spcPts val="0"/>
              </a:spcBef>
              <a:spcAft>
                <a:spcPts val="0"/>
              </a:spcAft>
              <a:buNone/>
            </a:pPr>
            <a:r>
              <a:rPr lang="en-GB" sz="1800"/>
              <a:t>Teams </a:t>
            </a:r>
            <a:r>
              <a:rPr lang="en-GB" sz="1800"/>
              <a:t>link</a:t>
            </a:r>
            <a:r>
              <a:rPr lang="en-GB" sz="1800"/>
              <a:t>:</a:t>
            </a:r>
            <a:endParaRPr sz="1800"/>
          </a:p>
          <a:p>
            <a:pPr indent="0" lvl="0" marL="0" rtl="0" algn="l">
              <a:lnSpc>
                <a:spcPct val="90000"/>
              </a:lnSpc>
              <a:spcBef>
                <a:spcPts val="0"/>
              </a:spcBef>
              <a:spcAft>
                <a:spcPts val="0"/>
              </a:spcAft>
              <a:buNone/>
            </a:pPr>
            <a:r>
              <a:rPr lang="en-GB" sz="1400">
                <a:solidFill>
                  <a:schemeClr val="hlink"/>
                </a:solidFill>
                <a:uFill>
                  <a:noFill/>
                </a:uFill>
                <a:latin typeface="Arial"/>
                <a:ea typeface="Arial"/>
                <a:cs typeface="Arial"/>
                <a:sym typeface="Arial"/>
                <a:hlinkClick r:id="rId5"/>
              </a:rPr>
              <a:t>https://teams.microsoft.com/l/meetup-join/19%3ameeting_YzYwZDZkOTQtOGI0NC00YmViLTk0M2QtYjlmODNkYWEyZjA2%40thread.v2/0?context=%7b%22Tid%22%3a%22e05b6b3f-1980-4b24-8637-580771f44dee%22%2c%22Oid%22%3a%220ee14ecb-8cb8-4702-a908-c3630518addc%22%7d</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Team members and Roles</a:t>
            </a:r>
            <a:endParaRPr/>
          </a:p>
        </p:txBody>
      </p:sp>
      <p:sp>
        <p:nvSpPr>
          <p:cNvPr id="104" name="Google Shape;104;p16"/>
          <p:cNvSpPr txBox="1"/>
          <p:nvPr>
            <p:ph idx="1" type="body"/>
          </p:nvPr>
        </p:nvSpPr>
        <p:spPr>
          <a:xfrm>
            <a:off x="207225" y="1853850"/>
            <a:ext cx="8211000" cy="3097200"/>
          </a:xfrm>
          <a:prstGeom prst="rect">
            <a:avLst/>
          </a:prstGeom>
        </p:spPr>
        <p:txBody>
          <a:bodyPr anchorCtr="0" anchor="t" bIns="91425" lIns="91425" spcFirstLastPara="1" rIns="91425" wrap="square" tIns="91425">
            <a:normAutofit fontScale="70000" lnSpcReduction="20000"/>
          </a:bodyPr>
          <a:lstStyle/>
          <a:p>
            <a:pPr indent="-301010" lvl="0" marL="457200" rtl="0" algn="ctr">
              <a:lnSpc>
                <a:spcPct val="150000"/>
              </a:lnSpc>
              <a:spcBef>
                <a:spcPts val="0"/>
              </a:spcBef>
              <a:spcAft>
                <a:spcPts val="0"/>
              </a:spcAft>
              <a:buClr>
                <a:srgbClr val="000000"/>
              </a:buClr>
              <a:buSzPct val="76515"/>
              <a:buFont typeface="Calibri"/>
              <a:buChar char="●"/>
            </a:pPr>
            <a:r>
              <a:rPr lang="en-GB" sz="2129">
                <a:solidFill>
                  <a:srgbClr val="000000"/>
                </a:solidFill>
                <a:latin typeface="Calibri"/>
                <a:ea typeface="Calibri"/>
                <a:cs typeface="Calibri"/>
                <a:sym typeface="Calibri"/>
              </a:rPr>
              <a:t>Tech Lead/Full-stack: Fitri Rozi (CS)</a:t>
            </a:r>
            <a:endParaRPr sz="2129">
              <a:solidFill>
                <a:srgbClr val="000000"/>
              </a:solidFill>
              <a:latin typeface="Calibri"/>
              <a:ea typeface="Calibri"/>
              <a:cs typeface="Calibri"/>
              <a:sym typeface="Calibri"/>
            </a:endParaRPr>
          </a:p>
          <a:p>
            <a:pPr indent="-301010" lvl="0" marL="457200" rtl="0" algn="ctr">
              <a:lnSpc>
                <a:spcPct val="150000"/>
              </a:lnSpc>
              <a:spcBef>
                <a:spcPts val="0"/>
              </a:spcBef>
              <a:spcAft>
                <a:spcPts val="0"/>
              </a:spcAft>
              <a:buClr>
                <a:srgbClr val="000000"/>
              </a:buClr>
              <a:buSzPct val="76515"/>
              <a:buFont typeface="Calibri"/>
              <a:buChar char="●"/>
            </a:pPr>
            <a:r>
              <a:rPr lang="en-GB" sz="2129">
                <a:solidFill>
                  <a:srgbClr val="000000"/>
                </a:solidFill>
                <a:latin typeface="Calibri"/>
                <a:ea typeface="Calibri"/>
                <a:cs typeface="Calibri"/>
                <a:sym typeface="Calibri"/>
              </a:rPr>
              <a:t>Team Lead/Back-end: Karishma Bhakta (CS)</a:t>
            </a:r>
            <a:endParaRPr sz="2129">
              <a:solidFill>
                <a:srgbClr val="000000"/>
              </a:solidFill>
              <a:latin typeface="Calibri"/>
              <a:ea typeface="Calibri"/>
              <a:cs typeface="Calibri"/>
              <a:sym typeface="Calibri"/>
            </a:endParaRPr>
          </a:p>
          <a:p>
            <a:pPr indent="-301010" lvl="0" marL="457200" rtl="0" algn="ctr">
              <a:lnSpc>
                <a:spcPct val="150000"/>
              </a:lnSpc>
              <a:spcBef>
                <a:spcPts val="0"/>
              </a:spcBef>
              <a:spcAft>
                <a:spcPts val="0"/>
              </a:spcAft>
              <a:buClr>
                <a:srgbClr val="000000"/>
              </a:buClr>
              <a:buSzPct val="76515"/>
              <a:buFont typeface="Calibri"/>
              <a:buChar char="●"/>
            </a:pPr>
            <a:r>
              <a:rPr lang="en-GB" sz="2129">
                <a:solidFill>
                  <a:srgbClr val="000000"/>
                </a:solidFill>
                <a:latin typeface="Calibri"/>
                <a:ea typeface="Calibri"/>
                <a:cs typeface="Calibri"/>
                <a:sym typeface="Calibri"/>
              </a:rPr>
              <a:t>Front-end (UI / UX Design): Tan Tran (CS)</a:t>
            </a:r>
            <a:endParaRPr sz="2129">
              <a:solidFill>
                <a:srgbClr val="000000"/>
              </a:solidFill>
              <a:latin typeface="Calibri"/>
              <a:ea typeface="Calibri"/>
              <a:cs typeface="Calibri"/>
              <a:sym typeface="Calibri"/>
            </a:endParaRPr>
          </a:p>
          <a:p>
            <a:pPr indent="-301010" lvl="0" marL="457200" rtl="0" algn="ctr">
              <a:lnSpc>
                <a:spcPct val="150000"/>
              </a:lnSpc>
              <a:spcBef>
                <a:spcPts val="0"/>
              </a:spcBef>
              <a:spcAft>
                <a:spcPts val="0"/>
              </a:spcAft>
              <a:buClr>
                <a:srgbClr val="000000"/>
              </a:buClr>
              <a:buSzPct val="76515"/>
              <a:buFont typeface="Calibri"/>
              <a:buChar char="●"/>
            </a:pPr>
            <a:r>
              <a:rPr lang="en-GB" sz="2129">
                <a:solidFill>
                  <a:srgbClr val="000000"/>
                </a:solidFill>
                <a:latin typeface="Calibri"/>
                <a:ea typeface="Calibri"/>
                <a:cs typeface="Calibri"/>
                <a:sym typeface="Calibri"/>
              </a:rPr>
              <a:t>Front-end: Dan Khuu (CS)</a:t>
            </a:r>
            <a:endParaRPr sz="2129">
              <a:solidFill>
                <a:srgbClr val="000000"/>
              </a:solidFill>
              <a:latin typeface="Calibri"/>
              <a:ea typeface="Calibri"/>
              <a:cs typeface="Calibri"/>
              <a:sym typeface="Calibri"/>
            </a:endParaRPr>
          </a:p>
          <a:p>
            <a:pPr indent="-301010" lvl="0" marL="457200" rtl="0" algn="ctr">
              <a:lnSpc>
                <a:spcPct val="150000"/>
              </a:lnSpc>
              <a:spcBef>
                <a:spcPts val="0"/>
              </a:spcBef>
              <a:spcAft>
                <a:spcPts val="0"/>
              </a:spcAft>
              <a:buClr>
                <a:srgbClr val="000000"/>
              </a:buClr>
              <a:buSzPct val="76515"/>
              <a:buFont typeface="Calibri"/>
              <a:buChar char="●"/>
            </a:pPr>
            <a:r>
              <a:rPr lang="en-GB" sz="2129">
                <a:solidFill>
                  <a:srgbClr val="000000"/>
                </a:solidFill>
                <a:latin typeface="Calibri"/>
                <a:ea typeface="Calibri"/>
                <a:cs typeface="Calibri"/>
                <a:sym typeface="Calibri"/>
              </a:rPr>
              <a:t>Back-end: Sriram Srinivasan (CS)</a:t>
            </a:r>
            <a:endParaRPr sz="2129">
              <a:solidFill>
                <a:srgbClr val="000000"/>
              </a:solidFill>
              <a:latin typeface="Calibri"/>
              <a:ea typeface="Calibri"/>
              <a:cs typeface="Calibri"/>
              <a:sym typeface="Calibri"/>
            </a:endParaRPr>
          </a:p>
          <a:p>
            <a:pPr indent="-277495" lvl="4" marL="2286000" rtl="0" algn="l">
              <a:lnSpc>
                <a:spcPct val="150000"/>
              </a:lnSpc>
              <a:spcBef>
                <a:spcPts val="0"/>
              </a:spcBef>
              <a:spcAft>
                <a:spcPts val="0"/>
              </a:spcAft>
              <a:buClr>
                <a:srgbClr val="233A44"/>
              </a:buClr>
              <a:buSzPct val="55000"/>
              <a:buFont typeface="Calibri"/>
              <a:buChar char="○"/>
            </a:pPr>
            <a:r>
              <a:rPr lang="en-GB" sz="2000">
                <a:solidFill>
                  <a:srgbClr val="000000"/>
                </a:solidFill>
                <a:latin typeface="Calibri"/>
                <a:ea typeface="Calibri"/>
                <a:cs typeface="Calibri"/>
                <a:sym typeface="Calibri"/>
              </a:rPr>
              <a:t>Teams link: </a:t>
            </a:r>
            <a:r>
              <a:rPr lang="en-GB" sz="1678" u="sng">
                <a:solidFill>
                  <a:schemeClr val="hlink"/>
                </a:solidFill>
                <a:latin typeface="Calibri"/>
                <a:ea typeface="Calibri"/>
                <a:cs typeface="Calibri"/>
                <a:sym typeface="Calibri"/>
                <a:hlinkClick r:id="rId3"/>
              </a:rPr>
              <a:t>https://teams.microsoft.com/l/meetup-join/19%3ameeting_YzYwZDZkOTQtOGI0NC00YmViLTk0M2QtYjlmODNkYWEyZjA2%40thread.v2/0?context=%7b%22Tid%22%3a%22e05b6b3f-1980-4b24-8637-580771f44dee%22%2c%22Oid%22%3a%220ee14ecb-8cb8-4702-a908-c3630518addc%22%7d</a:t>
            </a:r>
            <a:endParaRPr sz="1678">
              <a:solidFill>
                <a:srgbClr val="000000"/>
              </a:solidFill>
              <a:latin typeface="Calibri"/>
              <a:ea typeface="Calibri"/>
              <a:cs typeface="Calibri"/>
              <a:sym typeface="Calibri"/>
            </a:endParaRPr>
          </a:p>
          <a:p>
            <a:pPr indent="0" lvl="0" marL="0" rtl="0" algn="l">
              <a:lnSpc>
                <a:spcPct val="150000"/>
              </a:lnSpc>
              <a:spcBef>
                <a:spcPts val="0"/>
              </a:spcBef>
              <a:spcAft>
                <a:spcPts val="0"/>
              </a:spcAft>
              <a:buNone/>
            </a:pPr>
            <a:r>
              <a:t/>
            </a:r>
            <a:endParaRPr sz="200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Frontend - Dan</a:t>
            </a:r>
            <a:endParaRPr/>
          </a:p>
        </p:txBody>
      </p:sp>
      <p:sp>
        <p:nvSpPr>
          <p:cNvPr id="110" name="Google Shape;110;p17"/>
          <p:cNvSpPr txBox="1"/>
          <p:nvPr>
            <p:ph idx="1" type="body"/>
          </p:nvPr>
        </p:nvSpPr>
        <p:spPr>
          <a:xfrm>
            <a:off x="729450" y="2078875"/>
            <a:ext cx="8166300" cy="28575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GB"/>
              <a:t>Why use React Native instead of Swift, Kotlin, Java, etc.?</a:t>
            </a:r>
            <a:endParaRPr/>
          </a:p>
          <a:p>
            <a:pPr indent="-313182" lvl="1" marL="914400" rtl="0" algn="l">
              <a:spcBef>
                <a:spcPts val="0"/>
              </a:spcBef>
              <a:spcAft>
                <a:spcPts val="0"/>
              </a:spcAft>
              <a:buSzPct val="100000"/>
              <a:buChar char="-"/>
            </a:pPr>
            <a:r>
              <a:rPr lang="en-GB" sz="1440"/>
              <a:t>Movable</a:t>
            </a:r>
            <a:endParaRPr sz="1440"/>
          </a:p>
          <a:p>
            <a:pPr indent="-313182" lvl="2" marL="1371600" rtl="0" algn="l">
              <a:spcBef>
                <a:spcPts val="0"/>
              </a:spcBef>
              <a:spcAft>
                <a:spcPts val="0"/>
              </a:spcAft>
              <a:buSzPct val="100000"/>
              <a:buChar char="-"/>
            </a:pPr>
            <a:r>
              <a:rPr lang="en-GB" sz="1440"/>
              <a:t>Export to Xcode or Android Studio</a:t>
            </a:r>
            <a:endParaRPr sz="1440"/>
          </a:p>
          <a:p>
            <a:pPr indent="-313182" lvl="1" marL="914400" rtl="0" algn="l">
              <a:spcBef>
                <a:spcPts val="0"/>
              </a:spcBef>
              <a:spcAft>
                <a:spcPts val="0"/>
              </a:spcAft>
              <a:buSzPct val="100000"/>
              <a:buChar char="-"/>
            </a:pPr>
            <a:r>
              <a:rPr lang="en-GB" sz="1440"/>
              <a:t>Performance </a:t>
            </a:r>
            <a:endParaRPr sz="1440"/>
          </a:p>
          <a:p>
            <a:pPr indent="-313182" lvl="1" marL="914400" rtl="0" algn="l">
              <a:spcBef>
                <a:spcPts val="0"/>
              </a:spcBef>
              <a:spcAft>
                <a:spcPts val="0"/>
              </a:spcAft>
              <a:buSzPct val="100000"/>
              <a:buChar char="-"/>
            </a:pPr>
            <a:r>
              <a:rPr lang="en-GB" sz="1440"/>
              <a:t>Faster and Cheaper</a:t>
            </a:r>
            <a:endParaRPr sz="1440"/>
          </a:p>
          <a:p>
            <a:pPr indent="-313182" lvl="2" marL="1371600" rtl="0" algn="l">
              <a:spcBef>
                <a:spcPts val="0"/>
              </a:spcBef>
              <a:spcAft>
                <a:spcPts val="0"/>
              </a:spcAft>
              <a:buSzPct val="100000"/>
              <a:buChar char="-"/>
            </a:pPr>
            <a:r>
              <a:rPr lang="en-GB" sz="1440"/>
              <a:t>Same Dev method &amp; Re-used code</a:t>
            </a:r>
            <a:endParaRPr sz="1440"/>
          </a:p>
          <a:p>
            <a:pPr indent="-313182" lvl="1" marL="914400" rtl="0" algn="l">
              <a:spcBef>
                <a:spcPts val="0"/>
              </a:spcBef>
              <a:spcAft>
                <a:spcPts val="0"/>
              </a:spcAft>
              <a:buSzPct val="100000"/>
              <a:buChar char="-"/>
            </a:pPr>
            <a:r>
              <a:rPr lang="en-GB" sz="1440"/>
              <a:t>One Language JavaScripts</a:t>
            </a:r>
            <a:endParaRPr sz="1440"/>
          </a:p>
          <a:p>
            <a:pPr indent="-313182" lvl="2" marL="1371600" rtl="0" algn="l">
              <a:spcBef>
                <a:spcPts val="0"/>
              </a:spcBef>
              <a:spcAft>
                <a:spcPts val="0"/>
              </a:spcAft>
              <a:buSzPct val="100000"/>
              <a:buChar char="-"/>
            </a:pPr>
            <a:r>
              <a:rPr lang="en-GB" sz="1440"/>
              <a:t>Render to native platform UI </a:t>
            </a:r>
            <a:endParaRPr sz="1440"/>
          </a:p>
          <a:p>
            <a:pPr indent="-313182" lvl="1" marL="914400" rtl="0" algn="l">
              <a:spcBef>
                <a:spcPts val="0"/>
              </a:spcBef>
              <a:spcAft>
                <a:spcPts val="0"/>
              </a:spcAft>
              <a:buSzPct val="100000"/>
              <a:buChar char="-"/>
            </a:pPr>
            <a:r>
              <a:rPr lang="en-GB" sz="1440"/>
              <a:t>Works under tight budget constraints</a:t>
            </a:r>
            <a:endParaRPr sz="1440"/>
          </a:p>
          <a:p>
            <a:pPr indent="-313182" lvl="1" marL="914400" rtl="0" algn="l">
              <a:spcBef>
                <a:spcPts val="0"/>
              </a:spcBef>
              <a:spcAft>
                <a:spcPts val="0"/>
              </a:spcAft>
              <a:buSzPct val="100000"/>
              <a:buChar char="-"/>
            </a:pPr>
            <a:r>
              <a:rPr lang="en-GB" sz="1440"/>
              <a:t>Offers cross-platform mobile app development</a:t>
            </a:r>
            <a:endParaRPr sz="1440"/>
          </a:p>
          <a:p>
            <a:pPr indent="-313182" lvl="2" marL="1371600" rtl="0" algn="l">
              <a:spcBef>
                <a:spcPts val="0"/>
              </a:spcBef>
              <a:spcAft>
                <a:spcPts val="0"/>
              </a:spcAft>
              <a:buSzPct val="100000"/>
              <a:buChar char="-"/>
            </a:pPr>
            <a:r>
              <a:rPr lang="en-GB" sz="1440"/>
              <a:t>One team can maintain two platforms and share common technology</a:t>
            </a:r>
            <a:endParaRPr sz="1440"/>
          </a:p>
          <a:p>
            <a:pPr indent="-313182" lvl="1" marL="914400" rtl="0" algn="l">
              <a:spcBef>
                <a:spcPts val="0"/>
              </a:spcBef>
              <a:spcAft>
                <a:spcPts val="0"/>
              </a:spcAft>
              <a:buSzPct val="100000"/>
              <a:buChar char="-"/>
            </a:pPr>
            <a:r>
              <a:rPr lang="en-GB" sz="1440"/>
              <a:t>Fast development</a:t>
            </a:r>
            <a:endParaRPr sz="1440"/>
          </a:p>
          <a:p>
            <a:pPr indent="-313182" lvl="2" marL="1371600" rtl="0" algn="l">
              <a:spcBef>
                <a:spcPts val="0"/>
              </a:spcBef>
              <a:spcAft>
                <a:spcPts val="0"/>
              </a:spcAft>
              <a:buSzPct val="100000"/>
              <a:buChar char="-"/>
            </a:pPr>
            <a:r>
              <a:rPr lang="en-GB" sz="1440"/>
              <a:t>No need for Swift or Kotlin Developer</a:t>
            </a:r>
            <a:endParaRPr sz="144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Backend - Karishma</a:t>
            </a:r>
            <a:endParaRPr/>
          </a:p>
        </p:txBody>
      </p:sp>
      <p:sp>
        <p:nvSpPr>
          <p:cNvPr id="116" name="Google Shape;116;p18"/>
          <p:cNvSpPr txBox="1"/>
          <p:nvPr>
            <p:ph idx="1" type="body"/>
          </p:nvPr>
        </p:nvSpPr>
        <p:spPr>
          <a:xfrm>
            <a:off x="729450" y="1918775"/>
            <a:ext cx="7688700" cy="3124500"/>
          </a:xfrm>
          <a:prstGeom prst="rect">
            <a:avLst/>
          </a:prstGeom>
        </p:spPr>
        <p:txBody>
          <a:bodyPr anchorCtr="0" anchor="t" bIns="91425" lIns="91425" spcFirstLastPara="1" rIns="91425" wrap="square" tIns="91425">
            <a:normAutofit fontScale="25000" lnSpcReduction="20000"/>
          </a:bodyPr>
          <a:lstStyle/>
          <a:p>
            <a:pPr indent="-304494" lvl="0" marL="457200" rtl="0" algn="l">
              <a:spcBef>
                <a:spcPts val="0"/>
              </a:spcBef>
              <a:spcAft>
                <a:spcPts val="0"/>
              </a:spcAft>
              <a:buSzPct val="100000"/>
              <a:buChar char="-"/>
            </a:pPr>
            <a:r>
              <a:rPr lang="en-GB" sz="4780"/>
              <a:t>Why use Firebase instead of other backend technologies?</a:t>
            </a:r>
            <a:endParaRPr sz="4780"/>
          </a:p>
          <a:p>
            <a:pPr indent="-304494" lvl="1" marL="914400" rtl="0" algn="l">
              <a:spcBef>
                <a:spcPts val="0"/>
              </a:spcBef>
              <a:spcAft>
                <a:spcPts val="0"/>
              </a:spcAft>
              <a:buSzPct val="100000"/>
              <a:buChar char="-"/>
            </a:pPr>
            <a:r>
              <a:rPr lang="en-GB" sz="4780"/>
              <a:t>Ease of use &amp; simplicity for both development team and sponsors</a:t>
            </a:r>
            <a:endParaRPr sz="4780"/>
          </a:p>
          <a:p>
            <a:pPr indent="-304494" lvl="1" marL="914400" rtl="0" algn="l">
              <a:spcBef>
                <a:spcPts val="0"/>
              </a:spcBef>
              <a:spcAft>
                <a:spcPts val="0"/>
              </a:spcAft>
              <a:buSzPct val="100000"/>
              <a:buChar char="-"/>
            </a:pPr>
            <a:r>
              <a:rPr lang="en-GB" sz="4780"/>
              <a:t>Firebase automatically updates the data in real-time</a:t>
            </a:r>
            <a:endParaRPr sz="4780"/>
          </a:p>
          <a:p>
            <a:pPr indent="-304494" lvl="1" marL="914400" rtl="0" algn="l">
              <a:spcBef>
                <a:spcPts val="0"/>
              </a:spcBef>
              <a:spcAft>
                <a:spcPts val="0"/>
              </a:spcAft>
              <a:buSzPct val="100000"/>
              <a:buChar char="-"/>
            </a:pPr>
            <a:r>
              <a:rPr lang="en-GB" sz="4780"/>
              <a:t>Cloud functions for web-scraping</a:t>
            </a:r>
            <a:endParaRPr sz="4780"/>
          </a:p>
          <a:p>
            <a:pPr indent="-304494" lvl="1" marL="914400" rtl="0" algn="l">
              <a:spcBef>
                <a:spcPts val="0"/>
              </a:spcBef>
              <a:spcAft>
                <a:spcPts val="0"/>
              </a:spcAft>
              <a:buSzPct val="100000"/>
              <a:buChar char="-"/>
            </a:pPr>
            <a:r>
              <a:rPr lang="en-GB" sz="4780"/>
              <a:t>Database is provided by Firebase and server work done by Firebase as well  </a:t>
            </a:r>
            <a:endParaRPr sz="4780"/>
          </a:p>
          <a:p>
            <a:pPr indent="0" lvl="0" marL="914400" rtl="0" algn="l">
              <a:spcBef>
                <a:spcPts val="1200"/>
              </a:spcBef>
              <a:spcAft>
                <a:spcPts val="0"/>
              </a:spcAft>
              <a:buNone/>
            </a:pPr>
            <a:r>
              <a:t/>
            </a:r>
            <a:endParaRPr sz="4780"/>
          </a:p>
          <a:p>
            <a:pPr indent="-304494" lvl="0" marL="457200" rtl="0" algn="l">
              <a:spcBef>
                <a:spcPts val="1200"/>
              </a:spcBef>
              <a:spcAft>
                <a:spcPts val="0"/>
              </a:spcAft>
              <a:buSzPct val="100000"/>
              <a:buChar char="-"/>
            </a:pPr>
            <a:r>
              <a:rPr lang="en-GB" sz="4780"/>
              <a:t>What languages are we using and why?</a:t>
            </a:r>
            <a:endParaRPr sz="4780"/>
          </a:p>
          <a:p>
            <a:pPr indent="-304494" lvl="1" marL="914400" rtl="0" algn="l">
              <a:spcBef>
                <a:spcPts val="0"/>
              </a:spcBef>
              <a:spcAft>
                <a:spcPts val="0"/>
              </a:spcAft>
              <a:buSzPct val="100000"/>
              <a:buChar char="-"/>
            </a:pPr>
            <a:r>
              <a:rPr lang="en-GB" sz="4780"/>
              <a:t>JavaScript with ReactNative- efficient for coding across platforms without sacrificing user experience  </a:t>
            </a:r>
            <a:endParaRPr sz="4780"/>
          </a:p>
          <a:p>
            <a:pPr indent="-304494" lvl="1" marL="914400" rtl="0" algn="l">
              <a:spcBef>
                <a:spcPts val="0"/>
              </a:spcBef>
              <a:spcAft>
                <a:spcPts val="0"/>
              </a:spcAft>
              <a:buSzPct val="100000"/>
              <a:buChar char="-"/>
            </a:pPr>
            <a:r>
              <a:rPr lang="en-GB" sz="4780"/>
              <a:t>One programming language for front-end and back-end</a:t>
            </a:r>
            <a:endParaRPr sz="4780"/>
          </a:p>
          <a:p>
            <a:pPr indent="-304494" lvl="1" marL="914400" rtl="0" algn="l">
              <a:spcBef>
                <a:spcPts val="0"/>
              </a:spcBef>
              <a:spcAft>
                <a:spcPts val="0"/>
              </a:spcAft>
              <a:buSzPct val="100000"/>
              <a:buChar char="-"/>
            </a:pPr>
            <a:r>
              <a:rPr lang="en-GB" sz="4780"/>
              <a:t>Easier to integrate</a:t>
            </a:r>
            <a:endParaRPr sz="4780"/>
          </a:p>
          <a:p>
            <a:pPr indent="0" lvl="0" marL="0" rtl="0" algn="l">
              <a:spcBef>
                <a:spcPts val="1200"/>
              </a:spcBef>
              <a:spcAft>
                <a:spcPts val="0"/>
              </a:spcAft>
              <a:buNone/>
            </a:pPr>
            <a:r>
              <a:t/>
            </a:r>
            <a:endParaRPr sz="4780"/>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Backend - Sriram</a:t>
            </a:r>
            <a:endParaRPr/>
          </a:p>
        </p:txBody>
      </p:sp>
      <p:sp>
        <p:nvSpPr>
          <p:cNvPr id="122" name="Google Shape;122;p19"/>
          <p:cNvSpPr txBox="1"/>
          <p:nvPr>
            <p:ph idx="1" type="body"/>
          </p:nvPr>
        </p:nvSpPr>
        <p:spPr>
          <a:xfrm>
            <a:off x="729450" y="1853850"/>
            <a:ext cx="7688700" cy="3189300"/>
          </a:xfrm>
          <a:prstGeom prst="rect">
            <a:avLst/>
          </a:prstGeom>
        </p:spPr>
        <p:txBody>
          <a:bodyPr anchorCtr="0" anchor="t" bIns="91425" lIns="91425" spcFirstLastPara="1" rIns="91425" wrap="square" tIns="91425">
            <a:normAutofit fontScale="25000" lnSpcReduction="20000"/>
          </a:bodyPr>
          <a:lstStyle/>
          <a:p>
            <a:pPr indent="-329894" lvl="0" marL="457200" rtl="0" algn="l">
              <a:spcBef>
                <a:spcPts val="0"/>
              </a:spcBef>
              <a:spcAft>
                <a:spcPts val="0"/>
              </a:spcAft>
              <a:buSzPct val="100000"/>
              <a:buChar char="-"/>
            </a:pPr>
            <a:r>
              <a:rPr lang="en-GB" sz="6380"/>
              <a:t>Work done so far?</a:t>
            </a:r>
            <a:endParaRPr sz="6380"/>
          </a:p>
          <a:p>
            <a:pPr indent="-329894" lvl="1" marL="914400" rtl="0" algn="l">
              <a:spcBef>
                <a:spcPts val="0"/>
              </a:spcBef>
              <a:spcAft>
                <a:spcPts val="0"/>
              </a:spcAft>
              <a:buSzPct val="100000"/>
              <a:buChar char="-"/>
            </a:pPr>
            <a:r>
              <a:rPr lang="en-GB" sz="6380"/>
              <a:t>Block diagrams</a:t>
            </a:r>
            <a:endParaRPr sz="6380"/>
          </a:p>
          <a:p>
            <a:pPr indent="-329894" lvl="1" marL="914400" rtl="0" algn="l">
              <a:spcBef>
                <a:spcPts val="0"/>
              </a:spcBef>
              <a:spcAft>
                <a:spcPts val="0"/>
              </a:spcAft>
              <a:buSzPct val="100000"/>
              <a:buChar char="-"/>
            </a:pPr>
            <a:r>
              <a:rPr lang="en-GB" sz="6380"/>
              <a:t>Schemas in JSON format</a:t>
            </a:r>
            <a:endParaRPr sz="6380"/>
          </a:p>
          <a:p>
            <a:pPr indent="-329894" lvl="1" marL="914400" rtl="0" algn="l">
              <a:spcBef>
                <a:spcPts val="0"/>
              </a:spcBef>
              <a:spcAft>
                <a:spcPts val="0"/>
              </a:spcAft>
              <a:buSzPct val="100000"/>
              <a:buChar char="-"/>
            </a:pPr>
            <a:r>
              <a:rPr lang="en-GB" sz="6380"/>
              <a:t>Authenticating Firebase and creating dummy data to illustrate prototype</a:t>
            </a:r>
            <a:endParaRPr sz="6380"/>
          </a:p>
          <a:p>
            <a:pPr indent="0" lvl="0" marL="0" rtl="0" algn="l">
              <a:spcBef>
                <a:spcPts val="1200"/>
              </a:spcBef>
              <a:spcAft>
                <a:spcPts val="0"/>
              </a:spcAft>
              <a:buNone/>
            </a:pPr>
            <a:r>
              <a:t/>
            </a:r>
            <a:endParaRPr sz="6380"/>
          </a:p>
          <a:p>
            <a:pPr indent="-329894" lvl="0" marL="457200" rtl="0" algn="l">
              <a:spcBef>
                <a:spcPts val="1200"/>
              </a:spcBef>
              <a:spcAft>
                <a:spcPts val="0"/>
              </a:spcAft>
              <a:buSzPct val="100000"/>
              <a:buChar char="-"/>
            </a:pPr>
            <a:r>
              <a:rPr lang="en-GB" sz="6380"/>
              <a:t>Work to be done in future?</a:t>
            </a:r>
            <a:endParaRPr sz="6380"/>
          </a:p>
          <a:p>
            <a:pPr indent="-329894" lvl="1" marL="914400" rtl="0" algn="l">
              <a:spcBef>
                <a:spcPts val="0"/>
              </a:spcBef>
              <a:spcAft>
                <a:spcPts val="0"/>
              </a:spcAft>
              <a:buSzPct val="100000"/>
              <a:buChar char="-"/>
            </a:pPr>
            <a:r>
              <a:rPr lang="en-GB" sz="6380"/>
              <a:t>Web scraping from Tabor College since they don’t have API’s</a:t>
            </a:r>
            <a:endParaRPr sz="6380"/>
          </a:p>
          <a:p>
            <a:pPr indent="-329894" lvl="1" marL="914400" rtl="0" algn="l">
              <a:spcBef>
                <a:spcPts val="0"/>
              </a:spcBef>
              <a:spcAft>
                <a:spcPts val="0"/>
              </a:spcAft>
              <a:buSzPct val="100000"/>
              <a:buChar char="-"/>
            </a:pPr>
            <a:r>
              <a:rPr lang="en-GB" sz="6380"/>
              <a:t>Login page: faculty and non-faculty</a:t>
            </a:r>
            <a:endParaRPr sz="6380"/>
          </a:p>
          <a:p>
            <a:pPr indent="-329894" lvl="1" marL="914400" rtl="0" algn="l">
              <a:spcBef>
                <a:spcPts val="0"/>
              </a:spcBef>
              <a:spcAft>
                <a:spcPts val="0"/>
              </a:spcAft>
              <a:buSzPct val="100000"/>
              <a:buChar char="-"/>
            </a:pPr>
            <a:r>
              <a:rPr lang="en-GB" sz="6380"/>
              <a:t>To become faculty, Firebase Authentication would add in manually</a:t>
            </a:r>
            <a:endParaRPr sz="6380"/>
          </a:p>
          <a:p>
            <a:pPr indent="0" lvl="0" marL="0" rtl="0" algn="l">
              <a:spcBef>
                <a:spcPts val="1200"/>
              </a:spcBef>
              <a:spcAft>
                <a:spcPts val="0"/>
              </a:spcAft>
              <a:buNone/>
            </a:pPr>
            <a:r>
              <a:t/>
            </a:r>
            <a:endParaRPr sz="3580"/>
          </a:p>
          <a:p>
            <a:pPr indent="0" lvl="0" marL="914400" rtl="0" algn="l">
              <a:spcBef>
                <a:spcPts val="1200"/>
              </a:spcBef>
              <a:spcAft>
                <a:spcPts val="0"/>
              </a:spcAft>
              <a:buNone/>
            </a:pPr>
            <a:r>
              <a:t/>
            </a:r>
            <a:endParaRPr sz="3580"/>
          </a:p>
          <a:p>
            <a:pPr indent="0" lvl="0" marL="457200" rtl="0" algn="l">
              <a:spcBef>
                <a:spcPts val="1200"/>
              </a:spcBef>
              <a:spcAft>
                <a:spcPts val="0"/>
              </a:spcAft>
              <a:buNone/>
            </a:pPr>
            <a:r>
              <a:rPr lang="en-GB" sz="3580"/>
              <a:t> </a:t>
            </a:r>
            <a:endParaRPr sz="3580"/>
          </a:p>
          <a:p>
            <a:pPr indent="0" lvl="0" marL="457200" rtl="0" algn="l">
              <a:spcBef>
                <a:spcPts val="1200"/>
              </a:spcBef>
              <a:spcAft>
                <a:spcPts val="0"/>
              </a:spcAft>
              <a:buNone/>
            </a:pPr>
            <a:r>
              <a:rPr lang="en-GB" sz="3580"/>
              <a:t>          </a:t>
            </a:r>
            <a:endParaRPr sz="3580"/>
          </a:p>
          <a:p>
            <a:pPr indent="0" lvl="0" marL="0" rtl="0" algn="l">
              <a:spcBef>
                <a:spcPts val="1200"/>
              </a:spcBef>
              <a:spcAft>
                <a:spcPts val="0"/>
              </a:spcAft>
              <a:buNone/>
            </a:pPr>
            <a:r>
              <a:rPr lang="en-GB" sz="3580"/>
              <a:t>                             </a:t>
            </a:r>
            <a:endParaRPr sz="3580"/>
          </a:p>
          <a:p>
            <a:pPr indent="0" lvl="0" marL="0" rtl="0" algn="l">
              <a:spcBef>
                <a:spcPts val="1200"/>
              </a:spcBef>
              <a:spcAft>
                <a:spcPts val="0"/>
              </a:spcAft>
              <a:buNone/>
            </a:pPr>
            <a:r>
              <a:t/>
            </a:r>
            <a:endParaRPr sz="3580"/>
          </a:p>
          <a:p>
            <a:pPr indent="0" lvl="0" marL="0" rtl="0" algn="l">
              <a:spcBef>
                <a:spcPts val="1200"/>
              </a:spcBef>
              <a:spcAft>
                <a:spcPts val="0"/>
              </a:spcAft>
              <a:buNone/>
            </a:pPr>
            <a:r>
              <a:t/>
            </a:r>
            <a:endParaRPr sz="2137"/>
          </a:p>
          <a:p>
            <a:pPr indent="0" lvl="0" marL="457200" rtl="0" algn="l">
              <a:spcBef>
                <a:spcPts val="1200"/>
              </a:spcBef>
              <a:spcAft>
                <a:spcPts val="0"/>
              </a:spcAft>
              <a:buNone/>
            </a:pPr>
            <a:r>
              <a:t/>
            </a:r>
            <a:endParaRPr sz="2337"/>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rPr lang="en-GB"/>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Design - Tan</a:t>
            </a:r>
            <a:endParaRPr/>
          </a:p>
        </p:txBody>
      </p:sp>
      <p:sp>
        <p:nvSpPr>
          <p:cNvPr id="128" name="Google Shape;128;p20"/>
          <p:cNvSpPr txBox="1"/>
          <p:nvPr>
            <p:ph idx="1" type="body"/>
          </p:nvPr>
        </p:nvSpPr>
        <p:spPr>
          <a:xfrm>
            <a:off x="729450" y="2078875"/>
            <a:ext cx="7426200" cy="2761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GB"/>
              <a:t>Mockup </a:t>
            </a:r>
            <a:endParaRPr/>
          </a:p>
          <a:p>
            <a:pPr indent="-298450" lvl="1" marL="914400" rtl="0" algn="l">
              <a:spcBef>
                <a:spcPts val="0"/>
              </a:spcBef>
              <a:spcAft>
                <a:spcPts val="0"/>
              </a:spcAft>
              <a:buSzPts val="1100"/>
              <a:buChar char="-"/>
            </a:pPr>
            <a:r>
              <a:rPr lang="en-GB"/>
              <a:t>Provide a sample </a:t>
            </a:r>
            <a:endParaRPr/>
          </a:p>
          <a:p>
            <a:pPr indent="-298450" lvl="1" marL="914400" rtl="0" algn="l">
              <a:spcBef>
                <a:spcPts val="0"/>
              </a:spcBef>
              <a:spcAft>
                <a:spcPts val="0"/>
              </a:spcAft>
              <a:buSzPts val="1100"/>
              <a:buChar char="-"/>
            </a:pPr>
            <a:r>
              <a:rPr lang="en-GB"/>
              <a:t>Get feedback</a:t>
            </a:r>
            <a:endParaRPr/>
          </a:p>
          <a:p>
            <a:pPr indent="-298450" lvl="2" marL="1371600" rtl="0" algn="l">
              <a:spcBef>
                <a:spcPts val="0"/>
              </a:spcBef>
              <a:spcAft>
                <a:spcPts val="0"/>
              </a:spcAft>
              <a:buSzPts val="1100"/>
              <a:buChar char="-"/>
            </a:pPr>
            <a:r>
              <a:rPr lang="en-GB"/>
              <a:t>improvement</a:t>
            </a:r>
            <a:endParaRPr/>
          </a:p>
          <a:p>
            <a:pPr indent="-311150" lvl="0" marL="457200" rtl="0" algn="l">
              <a:spcBef>
                <a:spcPts val="0"/>
              </a:spcBef>
              <a:spcAft>
                <a:spcPts val="0"/>
              </a:spcAft>
              <a:buSzPts val="1300"/>
              <a:buChar char="-"/>
            </a:pPr>
            <a:r>
              <a:rPr lang="en-GB"/>
              <a:t>Simplistic</a:t>
            </a:r>
            <a:endParaRPr/>
          </a:p>
          <a:p>
            <a:pPr indent="-298450" lvl="1" marL="914400" rtl="0" algn="l">
              <a:spcBef>
                <a:spcPts val="0"/>
              </a:spcBef>
              <a:spcAft>
                <a:spcPts val="0"/>
              </a:spcAft>
              <a:buSzPts val="1100"/>
              <a:buChar char="-"/>
            </a:pPr>
            <a:r>
              <a:rPr lang="en-GB"/>
              <a:t>Simple navigation</a:t>
            </a:r>
            <a:endParaRPr/>
          </a:p>
          <a:p>
            <a:pPr indent="-298450" lvl="2" marL="1371600" rtl="0" algn="l">
              <a:spcBef>
                <a:spcPts val="0"/>
              </a:spcBef>
              <a:spcAft>
                <a:spcPts val="0"/>
              </a:spcAft>
              <a:buSzPts val="1100"/>
              <a:buChar char="-"/>
            </a:pPr>
            <a:r>
              <a:rPr lang="en-GB"/>
              <a:t>Filters and sorting/search</a:t>
            </a:r>
            <a:endParaRPr/>
          </a:p>
          <a:p>
            <a:pPr indent="-298450" lvl="1" marL="914400" rtl="0" algn="l">
              <a:spcBef>
                <a:spcPts val="0"/>
              </a:spcBef>
              <a:spcAft>
                <a:spcPts val="0"/>
              </a:spcAft>
              <a:buSzPts val="1100"/>
              <a:buChar char="-"/>
            </a:pPr>
            <a:r>
              <a:rPr lang="en-GB"/>
              <a:t>User knows how to to use it.</a:t>
            </a:r>
            <a:endParaRPr/>
          </a:p>
          <a:p>
            <a:pPr indent="-311150" lvl="0" marL="457200" rtl="0" algn="l">
              <a:spcBef>
                <a:spcPts val="0"/>
              </a:spcBef>
              <a:spcAft>
                <a:spcPts val="0"/>
              </a:spcAft>
              <a:buSzPts val="1300"/>
              <a:buChar char="-"/>
            </a:pPr>
            <a:r>
              <a:rPr lang="en-GB"/>
              <a:t>Functionality</a:t>
            </a:r>
            <a:endParaRPr/>
          </a:p>
          <a:p>
            <a:pPr indent="-298450" lvl="1" marL="914400" rtl="0" algn="l">
              <a:spcBef>
                <a:spcPts val="0"/>
              </a:spcBef>
              <a:spcAft>
                <a:spcPts val="0"/>
              </a:spcAft>
              <a:buSzPts val="1100"/>
              <a:buChar char="-"/>
            </a:pPr>
            <a:r>
              <a:rPr lang="en-GB"/>
              <a:t>User ability to navigate</a:t>
            </a:r>
            <a:endParaRPr/>
          </a:p>
          <a:p>
            <a:pPr indent="-298450" lvl="1" marL="914400" rtl="0" algn="l">
              <a:spcBef>
                <a:spcPts val="0"/>
              </a:spcBef>
              <a:spcAft>
                <a:spcPts val="0"/>
              </a:spcAft>
              <a:buSzPts val="1100"/>
              <a:buChar char="-"/>
            </a:pPr>
            <a:r>
              <a:rPr lang="en-GB"/>
              <a:t>Focus - Important element for an app to have.</a:t>
            </a:r>
            <a:endParaRPr/>
          </a:p>
          <a:p>
            <a:pPr indent="-311150" lvl="0" marL="457200" rtl="0" algn="l">
              <a:spcBef>
                <a:spcPts val="0"/>
              </a:spcBef>
              <a:spcAft>
                <a:spcPts val="0"/>
              </a:spcAft>
              <a:buSzPts val="1300"/>
              <a:buChar char="-"/>
            </a:pPr>
            <a:r>
              <a:rPr lang="en-GB"/>
              <a:t>Personalization</a:t>
            </a:r>
            <a:endParaRPr/>
          </a:p>
          <a:p>
            <a:pPr indent="-298450" lvl="1" marL="914400" rtl="0" algn="l">
              <a:spcBef>
                <a:spcPts val="0"/>
              </a:spcBef>
              <a:spcAft>
                <a:spcPts val="0"/>
              </a:spcAft>
              <a:buSzPts val="1100"/>
              <a:buChar char="-"/>
            </a:pPr>
            <a:r>
              <a:rPr lang="en-GB"/>
              <a:t>Relevant</a:t>
            </a:r>
            <a:r>
              <a:rPr lang="en-GB"/>
              <a:t> user experience = best user experience</a:t>
            </a:r>
            <a:endParaRPr/>
          </a:p>
          <a:p>
            <a:pPr indent="-298450" lvl="2" marL="1371600" rtl="0" algn="l">
              <a:spcBef>
                <a:spcPts val="0"/>
              </a:spcBef>
              <a:spcAft>
                <a:spcPts val="0"/>
              </a:spcAft>
              <a:buSzPts val="1100"/>
              <a:buChar char="-"/>
            </a:pPr>
            <a:r>
              <a:rPr lang="en-GB"/>
              <a:t>Questions/Goals of App</a:t>
            </a:r>
            <a:endParaRPr/>
          </a:p>
          <a:p>
            <a:pPr indent="-298450" lvl="1" marL="914400" rtl="0" algn="l">
              <a:spcBef>
                <a:spcPts val="0"/>
              </a:spcBef>
              <a:spcAft>
                <a:spcPts val="0"/>
              </a:spcAft>
              <a:buSzPts val="1100"/>
              <a:buChar char="-"/>
            </a:pPr>
            <a:r>
              <a:rPr lang="en-GB"/>
              <a:t>What their interests/needs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Fullstack - Fitri</a:t>
            </a:r>
            <a:endParaRPr/>
          </a:p>
        </p:txBody>
      </p:sp>
      <p:sp>
        <p:nvSpPr>
          <p:cNvPr id="134" name="Google Shape;134;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Integrate Firebase with React Native</a:t>
            </a:r>
            <a:endParaRPr/>
          </a:p>
          <a:p>
            <a:pPr indent="-311150" lvl="0" marL="457200" rtl="0" algn="l">
              <a:spcBef>
                <a:spcPts val="0"/>
              </a:spcBef>
              <a:spcAft>
                <a:spcPts val="0"/>
              </a:spcAft>
              <a:buSzPts val="1300"/>
              <a:buChar char="-"/>
            </a:pPr>
            <a:r>
              <a:rPr lang="en-GB"/>
              <a:t>Use cloud functions to run a web scraper that collects information from Tabor College website</a:t>
            </a:r>
            <a:endParaRPr/>
          </a:p>
          <a:p>
            <a:pPr indent="-298450" lvl="1" marL="914400" rtl="0" algn="l">
              <a:spcBef>
                <a:spcPts val="0"/>
              </a:spcBef>
              <a:spcAft>
                <a:spcPts val="0"/>
              </a:spcAft>
              <a:buSzPts val="1100"/>
              <a:buChar char="-"/>
            </a:pPr>
            <a:r>
              <a:rPr lang="en-GB"/>
              <a:t>The information will then be stored in Firestore</a:t>
            </a:r>
            <a:endParaRPr/>
          </a:p>
          <a:p>
            <a:pPr indent="-298450" lvl="1" marL="914400" rtl="0" algn="l">
              <a:spcBef>
                <a:spcPts val="0"/>
              </a:spcBef>
              <a:spcAft>
                <a:spcPts val="0"/>
              </a:spcAft>
              <a:buSzPts val="1100"/>
              <a:buChar char="-"/>
            </a:pPr>
            <a:r>
              <a:rPr lang="en-GB"/>
              <a:t>Will be done autonomously</a:t>
            </a:r>
            <a:endParaRPr/>
          </a:p>
          <a:p>
            <a:pPr indent="-311150" lvl="0" marL="457200" rtl="0" algn="l">
              <a:spcBef>
                <a:spcPts val="0"/>
              </a:spcBef>
              <a:spcAft>
                <a:spcPts val="0"/>
              </a:spcAft>
              <a:buSzPts val="1300"/>
              <a:buChar char="-"/>
            </a:pPr>
            <a:r>
              <a:rPr lang="en-GB"/>
              <a:t>The mobile app will fetch the information from Firebase and have it be populated onto the appropriate mobile screens</a:t>
            </a:r>
            <a:endParaRPr/>
          </a:p>
          <a:p>
            <a:pPr indent="-311150" lvl="0" marL="457200" rtl="0" algn="l">
              <a:spcBef>
                <a:spcPts val="0"/>
              </a:spcBef>
              <a:spcAft>
                <a:spcPts val="0"/>
              </a:spcAft>
              <a:buSzPts val="1300"/>
              <a:buChar char="-"/>
            </a:pPr>
            <a:r>
              <a:rPr lang="en-GB"/>
              <a:t>Frontend testing can be done using Expo Client</a:t>
            </a:r>
            <a:endParaRPr/>
          </a:p>
          <a:p>
            <a:pPr indent="-311150" lvl="0" marL="457200" rtl="0" algn="l">
              <a:spcBef>
                <a:spcPts val="0"/>
              </a:spcBef>
              <a:spcAft>
                <a:spcPts val="0"/>
              </a:spcAft>
              <a:buSzPts val="1300"/>
              <a:buChar char="-"/>
            </a:pPr>
            <a:r>
              <a:rPr lang="en-GB"/>
              <a:t>Once the app is ready for production, </a:t>
            </a:r>
            <a:r>
              <a:rPr lang="en-GB"/>
              <a:t>Firebase</a:t>
            </a:r>
            <a:r>
              <a:rPr lang="en-GB"/>
              <a:t> will handle the hosting. Eventually, we will put it into Google </a:t>
            </a:r>
            <a:r>
              <a:rPr lang="en-GB"/>
              <a:t>Play Store</a:t>
            </a:r>
            <a:r>
              <a:rPr lang="en-GB"/>
              <a:t> and </a:t>
            </a:r>
            <a:r>
              <a:rPr lang="en-GB"/>
              <a:t>App Store.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