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009d3310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009d3310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App---We will be creating a mobile app for Tabor College. Dr. Rangel at Tabor College is looking to create an app for their students that will provide information such as events, phone numbers, and other helpful links. The main target of the app is Tabor students who can have a chance to be more involved on campus and be more connected.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09d3310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09d3310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Who is this application for ? This will be for the students on campus and for A</a:t>
            </a:r>
            <a:r>
              <a:rPr lang="en"/>
              <a:t>lumni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will be display? Our mobile application will be similar to a One-Stop-app that will include  Registar, news feed, campus events, </a:t>
            </a:r>
            <a:r>
              <a:rPr lang="en"/>
              <a:t>academic</a:t>
            </a:r>
            <a:r>
              <a:rPr lang="en"/>
              <a:t>, students </a:t>
            </a:r>
            <a:r>
              <a:rPr lang="en"/>
              <a:t>activities</a:t>
            </a:r>
            <a:r>
              <a:rPr lang="en"/>
              <a:t>.</a:t>
            </a:r>
            <a:r>
              <a:rPr lang="en"/>
              <a:t>  As we gain more information from our sponsor, we will add or remove these features.</a:t>
            </a:r>
            <a:endParaRPr/>
          </a:p>
          <a:p>
            <a:pPr indent="0" lvl="0" marL="0" rtl="0" algn="l">
              <a:spcBef>
                <a:spcPts val="0"/>
              </a:spcBef>
              <a:spcAft>
                <a:spcPts val="0"/>
              </a:spcAft>
              <a:buNone/>
            </a:pPr>
            <a:r>
              <a:rPr lang="en"/>
              <a:t>We want to personalize this based on users needs such as, Font size &amp; styles, Theme, icon and accessibility. For example. Some users need larger fonts to see and a style that is simplistic(a clean and intuitive design), also the theme color, icon cannot be something else. It needs to follow the schools </a:t>
            </a:r>
            <a:r>
              <a:rPr lang="en"/>
              <a:t>requirements. (For ex, the school has blue jay as their logo/(maskot) and  the theme color is dark blue &amp; yellow therefore we will be trying to match that as much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 to make sure </a:t>
            </a:r>
            <a:r>
              <a:rPr lang="en"/>
              <a:t>there</a:t>
            </a:r>
            <a:r>
              <a:rPr lang="en"/>
              <a:t> is accessibility for users.  This app is intended for a school therefore we need to comply with American Disability Act requirements. This includes for the text </a:t>
            </a:r>
            <a:r>
              <a:rPr lang="en"/>
              <a:t>legibility</a:t>
            </a:r>
            <a:r>
              <a:rPr lang="en"/>
              <a:t>,colors(for visual impaired user), error suggestion and much more. For the American Disability Act requirements we are still awaiting for the sponsor confirmation whether we should include or not </a:t>
            </a:r>
            <a:r>
              <a:rPr lang="en"/>
              <a:t>include</a:t>
            </a:r>
            <a:r>
              <a:rPr lang="en"/>
              <a:t>.</a:t>
            </a:r>
            <a:endParaRPr/>
          </a:p>
          <a:p>
            <a:pPr indent="0" lvl="0" marL="0" rtl="0" algn="l">
              <a:spcBef>
                <a:spcPts val="0"/>
              </a:spcBef>
              <a:spcAft>
                <a:spcPts val="0"/>
              </a:spcAft>
              <a:buNone/>
            </a:pPr>
            <a:r>
              <a:rPr lang="en"/>
              <a:t>We have to taken into account of how students and older user like the structure of the app to looks like.</a:t>
            </a:r>
            <a:endParaRPr/>
          </a:p>
          <a:p>
            <a:pPr indent="0" lvl="0" marL="0" rtl="0" algn="l">
              <a:spcBef>
                <a:spcPts val="0"/>
              </a:spcBef>
              <a:spcAft>
                <a:spcPts val="0"/>
              </a:spcAft>
              <a:buNone/>
            </a:pPr>
            <a:r>
              <a:rPr lang="en"/>
              <a:t>For </a:t>
            </a:r>
            <a:r>
              <a:rPr lang="en"/>
              <a:t>structure</a:t>
            </a:r>
            <a:r>
              <a:rPr lang="en"/>
              <a:t> design we want to make it as simple as possible, easier to use, and informations all gather in </a:t>
            </a:r>
            <a:r>
              <a:rPr lang="en"/>
              <a:t>specific</a:t>
            </a:r>
            <a:r>
              <a:rPr lang="en"/>
              <a:t> area.</a:t>
            </a:r>
            <a:endParaRPr/>
          </a:p>
          <a:p>
            <a:pPr indent="0" lvl="0" marL="0" rtl="0" algn="l">
              <a:spcBef>
                <a:spcPts val="0"/>
              </a:spcBef>
              <a:spcAft>
                <a:spcPts val="0"/>
              </a:spcAft>
              <a:buNone/>
            </a:pPr>
            <a:r>
              <a:rPr lang="en"/>
              <a:t>Therefore, </a:t>
            </a:r>
            <a:r>
              <a:rPr lang="en" sz="1200">
                <a:solidFill>
                  <a:schemeClr val="dk1"/>
                </a:solidFill>
              </a:rPr>
              <a:t>We want a place for students to get information without searching around from multiple sources.</a:t>
            </a:r>
            <a:r>
              <a:rPr lang="en"/>
              <a:t> An application that doesn’t need to be manipulated often…. A robust Application(That doesn’t break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using Figma, a software tool for designing a prototype/mockup of what our app will look like. To make sure we all/including sponsor agree w/ the design and layout before heading to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Dan will talk more about Front End.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009d3310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009d3310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a:t>What is our requirements? Our requirement is to make a mobile application that is compatible for IOS and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The requirement for the design have to be simplistic.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It is meaning no animation nor too much fancy/color to the front menu.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Also, keeping the menu and buttons as organize as possible.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Will this app be a static or dynamic? The app will be dynamic but the content that we will be pulling from, its will be static.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We will be relying on third party UI library for our design layout.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For ex. We can use multiple library rather building our own. This way to reduce development time and avoid bugs.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 order to make this app a multi platform we will use the React Native.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It is a JavaScript Framework that allows us to create a truly native app that doesn’t compromise the user experience.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Within this Framework there is an Expo toolkit that will allow us to test the product.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The main language is JavaScript. It is commonly use language that is easy to understand and most of our team is familiar with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It is also allow I.T. and follow on teams to pick up the language with low learning curve.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For mobile responsiveness, we have to consider  how the app will support  older mobile operating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(For ex. Will it support all the way back to older android version or iphone 4, 5 or 6?) This requirements is still in discussion with our sponsor.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Also, we  have to take in consideration on how to make it responsive when changing screen sizes.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(For example, phones have many/variety of sizes and changing from tablet or ipad.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We have to consider how to make it display and scale correctly for each devices.)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For back end development I will pass this to Sriram.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09d3310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09d3310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our requirements? For backend, we can connect to firebase since it is easier for the sponsors and the students ourselves to develop and maintain in future, which is a hosting service from Google that helps us with hosting, feeding the app with real-time updates to database, and can create cloud functions. The reason why we need a back end </a:t>
            </a:r>
            <a:r>
              <a:rPr lang="en"/>
              <a:t>component to properly integrate the data into the app. For instance, this includes dining menu, sports schedule, social events from a certain college, etc. In addition, we also need to design a database schema and an Entity / Relationship diagram so all components of back end development functionally works. We use Node.JS framework because both frontend and backend uses javascript. Can the apps be developed faster and scaled easily? Can we handle more I/Q requests without sacrificing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09d3310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009d3310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1e1f16e1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1e1f16e1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Testing audience will be a group of 5 students in Dr. Rangel’s class. We plan on collecting the feedback from these students through a form which will ask them specific questions such as what were some difficulties they faced while using the app, what can be done to improve the app, and what they enjoyed about the app. We are currently still determining the overall cost of the project as we are still gaining more information from our sponsor, Dr. Rangel.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on to making our project into a mobile app, there is an ongoing research going on for us. To start off, an Apple Developer Program membership is required by Apple. We would also need a developer certification in order to publish our app on Google Play Store.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publish our app, we would need to comply with the App Store requirements and Google Play requirements. The App store has more in depth requirements such as having owners name + contact info, keywords, marketing URLS and TestFlight beta testing. Google Store on the other hand has basic requirements such as a graphic, privacy policy, and short description for the app. If our app is rejected by either Apple or Playstore, we would </a:t>
            </a:r>
            <a:r>
              <a:rPr lang="en"/>
              <a:t>receive</a:t>
            </a:r>
            <a:r>
              <a:rPr lang="en"/>
              <a:t> emails describing our issue. Once we fix our issue, we can re-submit 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following the agile approach so everyone can work through the project, and everyone can know whats done, what is pending, AGILE-- project management (PLAN, DESIGN, DEVELOP,TEST, DEPLOY)</a:t>
            </a:r>
            <a:endParaRPr/>
          </a:p>
          <a:p>
            <a:pPr indent="0" lvl="0" marL="0" rtl="0" algn="l">
              <a:spcBef>
                <a:spcPts val="0"/>
              </a:spcBef>
              <a:spcAft>
                <a:spcPts val="0"/>
              </a:spcAft>
              <a:buNone/>
            </a:pPr>
            <a:r>
              <a:rPr lang="en"/>
              <a:t>,, how will we do it --SCRUM, (TRELLO)--it is a software tool used to collaborate with team members and manage the </a:t>
            </a:r>
            <a:r>
              <a:rPr lang="en"/>
              <a:t>project </a:t>
            </a:r>
            <a:r>
              <a:rPr lang="en"/>
              <a:t>tasks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009d3310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009d3310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6e644ae7c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6e644ae7c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72950" y="1822825"/>
            <a:ext cx="6946500" cy="182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WuShock Go</a:t>
            </a:r>
            <a:endParaRPr/>
          </a:p>
        </p:txBody>
      </p:sp>
      <p:sp>
        <p:nvSpPr>
          <p:cNvPr id="129" name="Google Shape;129;p13"/>
          <p:cNvSpPr txBox="1"/>
          <p:nvPr>
            <p:ph idx="1" type="subTitle"/>
          </p:nvPr>
        </p:nvSpPr>
        <p:spPr>
          <a:xfrm>
            <a:off x="311700" y="2834125"/>
            <a:ext cx="8520600" cy="1957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275"/>
              <a:buNone/>
            </a:pPr>
            <a:r>
              <a:rPr lang="en" sz="2100"/>
              <a:t>SENIOR DESIGN PROJECT I MIDTERM PRESENTATION </a:t>
            </a:r>
            <a:endParaRPr sz="2100"/>
          </a:p>
          <a:p>
            <a:pPr indent="0" lvl="0" marL="0" rtl="0" algn="ctr">
              <a:lnSpc>
                <a:spcPct val="90000"/>
              </a:lnSpc>
              <a:spcBef>
                <a:spcPts val="0"/>
              </a:spcBef>
              <a:spcAft>
                <a:spcPts val="0"/>
              </a:spcAft>
              <a:buSzPts val="275"/>
              <a:buNone/>
            </a:pPr>
            <a:r>
              <a:rPr lang="en" sz="2100"/>
              <a:t>FALL 2021</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members and Roles : </a:t>
            </a:r>
            <a:endParaRPr/>
          </a:p>
        </p:txBody>
      </p:sp>
      <p:sp>
        <p:nvSpPr>
          <p:cNvPr id="135" name="Google Shape;135;p14"/>
          <p:cNvSpPr txBox="1"/>
          <p:nvPr>
            <p:ph idx="1" type="body"/>
          </p:nvPr>
        </p:nvSpPr>
        <p:spPr>
          <a:xfrm>
            <a:off x="888325" y="1875325"/>
            <a:ext cx="7505700" cy="24480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800">
                <a:solidFill>
                  <a:schemeClr val="lt1"/>
                </a:solidFill>
              </a:rPr>
              <a:t>						Tabor Mobile App Dev</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311150" lvl="0" marL="457200" rtl="0" algn="ctr">
              <a:lnSpc>
                <a:spcPct val="90000"/>
              </a:lnSpc>
              <a:spcBef>
                <a:spcPts val="0"/>
              </a:spcBef>
              <a:spcAft>
                <a:spcPts val="0"/>
              </a:spcAft>
              <a:buSzPts val="1300"/>
              <a:buChar char="●"/>
            </a:pPr>
            <a:r>
              <a:rPr lang="en" sz="1800">
                <a:solidFill>
                  <a:schemeClr val="lt1"/>
                </a:solidFill>
              </a:rPr>
              <a:t>Team Lead: Karishma Bhakta (CS)</a:t>
            </a:r>
            <a:endParaRPr sz="1800">
              <a:solidFill>
                <a:schemeClr val="lt1"/>
              </a:solidFill>
            </a:endParaRPr>
          </a:p>
          <a:p>
            <a:pPr indent="-311150" lvl="0" marL="457200" rtl="0" algn="ctr">
              <a:lnSpc>
                <a:spcPct val="90000"/>
              </a:lnSpc>
              <a:spcBef>
                <a:spcPts val="0"/>
              </a:spcBef>
              <a:spcAft>
                <a:spcPts val="0"/>
              </a:spcAft>
              <a:buSzPts val="1300"/>
              <a:buChar char="●"/>
            </a:pPr>
            <a:r>
              <a:rPr lang="en" sz="1800">
                <a:solidFill>
                  <a:schemeClr val="lt1"/>
                </a:solidFill>
              </a:rPr>
              <a:t>Front-end 1 (UI / UX Design): Tan Tran (CS)</a:t>
            </a:r>
            <a:endParaRPr sz="1800">
              <a:solidFill>
                <a:schemeClr val="lt1"/>
              </a:solidFill>
            </a:endParaRPr>
          </a:p>
          <a:p>
            <a:pPr indent="-311150" lvl="0" marL="457200" rtl="0" algn="ctr">
              <a:lnSpc>
                <a:spcPct val="90000"/>
              </a:lnSpc>
              <a:spcBef>
                <a:spcPts val="0"/>
              </a:spcBef>
              <a:spcAft>
                <a:spcPts val="0"/>
              </a:spcAft>
              <a:buSzPts val="1300"/>
              <a:buChar char="●"/>
            </a:pPr>
            <a:r>
              <a:rPr lang="en" sz="1800">
                <a:solidFill>
                  <a:schemeClr val="lt1"/>
                </a:solidFill>
              </a:rPr>
              <a:t>Front-end 2: Dan Khuu (CS)</a:t>
            </a:r>
            <a:endParaRPr sz="1800">
              <a:solidFill>
                <a:schemeClr val="lt1"/>
              </a:solidFill>
            </a:endParaRPr>
          </a:p>
          <a:p>
            <a:pPr indent="-311150" lvl="0" marL="457200" rtl="0" algn="ctr">
              <a:lnSpc>
                <a:spcPct val="90000"/>
              </a:lnSpc>
              <a:spcBef>
                <a:spcPts val="0"/>
              </a:spcBef>
              <a:spcAft>
                <a:spcPts val="0"/>
              </a:spcAft>
              <a:buSzPts val="1300"/>
              <a:buChar char="●"/>
            </a:pPr>
            <a:r>
              <a:rPr lang="en" sz="1800">
                <a:solidFill>
                  <a:schemeClr val="lt1"/>
                </a:solidFill>
              </a:rPr>
              <a:t>Back-end: Sriram Srinivasan (CS)</a:t>
            </a:r>
            <a:endParaRPr sz="1800">
              <a:solidFill>
                <a:schemeClr val="lt1"/>
              </a:solidFill>
            </a:endParaRPr>
          </a:p>
          <a:p>
            <a:pPr indent="-311150" lvl="0" marL="457200" rtl="0" algn="ctr">
              <a:lnSpc>
                <a:spcPct val="90000"/>
              </a:lnSpc>
              <a:spcBef>
                <a:spcPts val="0"/>
              </a:spcBef>
              <a:spcAft>
                <a:spcPts val="0"/>
              </a:spcAft>
              <a:buSzPts val="1300"/>
              <a:buChar char="●"/>
            </a:pPr>
            <a:r>
              <a:rPr lang="en" sz="1800">
                <a:solidFill>
                  <a:schemeClr val="lt1"/>
                </a:solidFill>
              </a:rPr>
              <a:t>Full-stack: Fitri Rozi (CS)</a:t>
            </a:r>
            <a:endParaRPr sz="1800">
              <a:solidFill>
                <a:schemeClr val="lt1"/>
              </a:solidFill>
            </a:endParaRPr>
          </a:p>
          <a:p>
            <a:pPr indent="0" lvl="0" marL="45720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37850" y="442025"/>
            <a:ext cx="7505700" cy="62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 UX Designs - Tan Tran</a:t>
            </a:r>
            <a:endParaRPr/>
          </a:p>
        </p:txBody>
      </p:sp>
      <p:pic>
        <p:nvPicPr>
          <p:cNvPr id="141" name="Google Shape;141;p15"/>
          <p:cNvPicPr preferRelativeResize="0"/>
          <p:nvPr/>
        </p:nvPicPr>
        <p:blipFill>
          <a:blip r:embed="rId3">
            <a:alphaModFix/>
          </a:blip>
          <a:stretch>
            <a:fillRect/>
          </a:stretch>
        </p:blipFill>
        <p:spPr>
          <a:xfrm>
            <a:off x="249375" y="1472900"/>
            <a:ext cx="2943360" cy="3155450"/>
          </a:xfrm>
          <a:prstGeom prst="rect">
            <a:avLst/>
          </a:prstGeom>
          <a:noFill/>
          <a:ln>
            <a:noFill/>
          </a:ln>
        </p:spPr>
      </p:pic>
      <p:sp>
        <p:nvSpPr>
          <p:cNvPr id="142" name="Google Shape;142;p15"/>
          <p:cNvSpPr txBox="1"/>
          <p:nvPr>
            <p:ph idx="1" type="body"/>
          </p:nvPr>
        </p:nvSpPr>
        <p:spPr>
          <a:xfrm>
            <a:off x="311700" y="1393475"/>
            <a:ext cx="8520600" cy="3416400"/>
          </a:xfrm>
          <a:prstGeom prst="rect">
            <a:avLst/>
          </a:prstGeom>
        </p:spPr>
        <p:txBody>
          <a:bodyPr anchorCtr="0" anchor="ctr" bIns="91425" lIns="91425" spcFirstLastPara="1" rIns="91425" wrap="square" tIns="91425">
            <a:noAutofit/>
          </a:bodyPr>
          <a:lstStyle/>
          <a:p>
            <a:pPr indent="-311150" lvl="0" marL="3657600" rtl="0" algn="just">
              <a:lnSpc>
                <a:spcPct val="115000"/>
              </a:lnSpc>
              <a:spcBef>
                <a:spcPts val="0"/>
              </a:spcBef>
              <a:spcAft>
                <a:spcPts val="0"/>
              </a:spcAft>
              <a:buClr>
                <a:srgbClr val="000000"/>
              </a:buClr>
              <a:buSzPts val="1300"/>
              <a:buChar char="●"/>
            </a:pPr>
            <a:r>
              <a:rPr lang="en">
                <a:solidFill>
                  <a:srgbClr val="000000"/>
                </a:solidFill>
              </a:rPr>
              <a:t>Target :  Students on campus and Alumni</a:t>
            </a:r>
            <a:endParaRPr>
              <a:solidFill>
                <a:srgbClr val="000000"/>
              </a:solidFill>
            </a:endParaRPr>
          </a:p>
          <a:p>
            <a:pPr indent="-311150" lvl="0" marL="3657600" rtl="0" algn="just">
              <a:lnSpc>
                <a:spcPct val="115000"/>
              </a:lnSpc>
              <a:spcBef>
                <a:spcPts val="0"/>
              </a:spcBef>
              <a:spcAft>
                <a:spcPts val="0"/>
              </a:spcAft>
              <a:buClr>
                <a:srgbClr val="000000"/>
              </a:buClr>
              <a:buSzPts val="1300"/>
              <a:buChar char="●"/>
            </a:pPr>
            <a:r>
              <a:rPr lang="en">
                <a:solidFill>
                  <a:srgbClr val="000000"/>
                </a:solidFill>
              </a:rPr>
              <a:t>One Stop App : Registar, News feeds, Campus Events, Academics,  Students Activities ( Dinning, sports, athletic events, education events,etc.)</a:t>
            </a:r>
            <a:endParaRPr>
              <a:solidFill>
                <a:srgbClr val="000000"/>
              </a:solidFill>
            </a:endParaRPr>
          </a:p>
          <a:p>
            <a:pPr indent="-311150" lvl="0" marL="3657600" rtl="0" algn="just">
              <a:lnSpc>
                <a:spcPct val="115000"/>
              </a:lnSpc>
              <a:spcBef>
                <a:spcPts val="0"/>
              </a:spcBef>
              <a:spcAft>
                <a:spcPts val="0"/>
              </a:spcAft>
              <a:buClr>
                <a:srgbClr val="000000"/>
              </a:buClr>
              <a:buSzPts val="1300"/>
              <a:buChar char="●"/>
            </a:pPr>
            <a:r>
              <a:rPr lang="en">
                <a:solidFill>
                  <a:srgbClr val="000000"/>
                </a:solidFill>
              </a:rPr>
              <a:t>Personalize : Font size &amp; styles, Theme, Icons, and Accessibility  (ADA) </a:t>
            </a:r>
            <a:endParaRPr>
              <a:solidFill>
                <a:srgbClr val="000000"/>
              </a:solidFill>
            </a:endParaRPr>
          </a:p>
          <a:p>
            <a:pPr indent="-311150" lvl="0" marL="3657600" rtl="0" algn="just">
              <a:lnSpc>
                <a:spcPct val="115000"/>
              </a:lnSpc>
              <a:spcBef>
                <a:spcPts val="0"/>
              </a:spcBef>
              <a:spcAft>
                <a:spcPts val="0"/>
              </a:spcAft>
              <a:buClr>
                <a:srgbClr val="000000"/>
              </a:buClr>
              <a:buSzPts val="1300"/>
              <a:buChar char="●"/>
            </a:pPr>
            <a:r>
              <a:rPr lang="en">
                <a:solidFill>
                  <a:srgbClr val="000000"/>
                </a:solidFill>
              </a:rPr>
              <a:t>Structure : </a:t>
            </a:r>
            <a:r>
              <a:rPr lang="en">
                <a:solidFill>
                  <a:srgbClr val="000000"/>
                </a:solidFill>
              </a:rPr>
              <a:t>Simple, informations all gather in specific area.</a:t>
            </a:r>
            <a:endParaRPr>
              <a:solidFill>
                <a:srgbClr val="000000"/>
              </a:solidFill>
            </a:endParaRPr>
          </a:p>
          <a:p>
            <a:pPr indent="-311150" lvl="0" marL="3657600" rtl="0" algn="just">
              <a:lnSpc>
                <a:spcPct val="115000"/>
              </a:lnSpc>
              <a:spcBef>
                <a:spcPts val="0"/>
              </a:spcBef>
              <a:spcAft>
                <a:spcPts val="0"/>
              </a:spcAft>
              <a:buClr>
                <a:srgbClr val="000000"/>
              </a:buClr>
              <a:buSzPts val="1300"/>
              <a:buChar char="●"/>
            </a:pPr>
            <a:r>
              <a:rPr lang="en">
                <a:solidFill>
                  <a:srgbClr val="000000"/>
                </a:solidFill>
              </a:rPr>
              <a:t>Goals : We want a place for students to get information without searching around from multiple sources. To make this product long lasting and that it doesn’t need to be manipulated often. A robust Application.</a:t>
            </a:r>
            <a:endParaRPr>
              <a:solidFill>
                <a:srgbClr val="000000"/>
              </a:solidFill>
            </a:endParaRPr>
          </a:p>
          <a:p>
            <a:pPr indent="-311150" lvl="0" marL="3657600" rtl="0" algn="just">
              <a:lnSpc>
                <a:spcPct val="115000"/>
              </a:lnSpc>
              <a:spcBef>
                <a:spcPts val="0"/>
              </a:spcBef>
              <a:spcAft>
                <a:spcPts val="0"/>
              </a:spcAft>
              <a:buClr>
                <a:srgbClr val="000000"/>
              </a:buClr>
              <a:buSzPts val="1300"/>
              <a:buChar char="●"/>
            </a:pPr>
            <a:r>
              <a:rPr lang="en">
                <a:solidFill>
                  <a:srgbClr val="000000"/>
                </a:solidFill>
              </a:rPr>
              <a:t>Create a prototype/mockup using Figma, a software tool for designing our app</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412150" y="554250"/>
            <a:ext cx="7505700" cy="51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Front End - Dan Khuu</a:t>
            </a:r>
            <a:endParaRPr>
              <a:latin typeface="Calibri"/>
              <a:ea typeface="Calibri"/>
              <a:cs typeface="Calibri"/>
              <a:sym typeface="Calibri"/>
            </a:endParaRPr>
          </a:p>
        </p:txBody>
      </p:sp>
      <p:sp>
        <p:nvSpPr>
          <p:cNvPr id="148" name="Google Shape;148;p16"/>
          <p:cNvSpPr txBox="1"/>
          <p:nvPr>
            <p:ph idx="1" type="body"/>
          </p:nvPr>
        </p:nvSpPr>
        <p:spPr>
          <a:xfrm>
            <a:off x="412150" y="1152475"/>
            <a:ext cx="8520600" cy="3416400"/>
          </a:xfrm>
          <a:prstGeom prst="rect">
            <a:avLst/>
          </a:prstGeom>
          <a:effectLst>
            <a:outerShdw rotWithShape="0" algn="bl">
              <a:srgbClr val="000000">
                <a:alpha val="86000"/>
              </a:srgbClr>
            </a:outerShdw>
          </a:effectLst>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Requirements  : </a:t>
            </a:r>
            <a:endParaRPr/>
          </a:p>
          <a:p>
            <a:pPr indent="-311150" lvl="0" marL="457200" rtl="0" algn="l">
              <a:lnSpc>
                <a:spcPct val="150000"/>
              </a:lnSpc>
              <a:spcBef>
                <a:spcPts val="1200"/>
              </a:spcBef>
              <a:spcAft>
                <a:spcPts val="0"/>
              </a:spcAft>
              <a:buSzPts val="1300"/>
              <a:buChar char="●"/>
            </a:pPr>
            <a:r>
              <a:rPr lang="en"/>
              <a:t>Multi-platform : IOS &amp; Android </a:t>
            </a:r>
            <a:endParaRPr/>
          </a:p>
          <a:p>
            <a:pPr indent="-311150" lvl="0" marL="457200" rtl="0" algn="l">
              <a:lnSpc>
                <a:spcPct val="150000"/>
              </a:lnSpc>
              <a:spcBef>
                <a:spcPts val="0"/>
              </a:spcBef>
              <a:spcAft>
                <a:spcPts val="0"/>
              </a:spcAft>
              <a:buSzPts val="1300"/>
              <a:buChar char="●"/>
            </a:pPr>
            <a:r>
              <a:rPr lang="en"/>
              <a:t>Simplistic design</a:t>
            </a:r>
            <a:endParaRPr/>
          </a:p>
          <a:p>
            <a:pPr indent="-311150" lvl="0" marL="457200" rtl="0" algn="l">
              <a:lnSpc>
                <a:spcPct val="150000"/>
              </a:lnSpc>
              <a:spcBef>
                <a:spcPts val="0"/>
              </a:spcBef>
              <a:spcAft>
                <a:spcPts val="0"/>
              </a:spcAft>
              <a:buSzPts val="1300"/>
              <a:buChar char="●"/>
            </a:pPr>
            <a:r>
              <a:rPr lang="en"/>
              <a:t>Static or Dynamic</a:t>
            </a:r>
            <a:endParaRPr/>
          </a:p>
          <a:p>
            <a:pPr indent="-311150" lvl="0" marL="457200" rtl="0" algn="l">
              <a:lnSpc>
                <a:spcPct val="150000"/>
              </a:lnSpc>
              <a:spcBef>
                <a:spcPts val="0"/>
              </a:spcBef>
              <a:spcAft>
                <a:spcPts val="0"/>
              </a:spcAft>
              <a:buSzPts val="1300"/>
              <a:buChar char="●"/>
            </a:pPr>
            <a:r>
              <a:rPr lang="en"/>
              <a:t>Utilize UI </a:t>
            </a:r>
            <a:r>
              <a:rPr lang="en"/>
              <a:t>Libraries</a:t>
            </a:r>
            <a:r>
              <a:rPr lang="en"/>
              <a:t> </a:t>
            </a:r>
            <a:endParaRPr/>
          </a:p>
          <a:p>
            <a:pPr indent="-311150" lvl="0" marL="457200" rtl="0" algn="l">
              <a:lnSpc>
                <a:spcPct val="150000"/>
              </a:lnSpc>
              <a:spcBef>
                <a:spcPts val="0"/>
              </a:spcBef>
              <a:spcAft>
                <a:spcPts val="0"/>
              </a:spcAft>
              <a:buSzPts val="1300"/>
              <a:buChar char="●"/>
            </a:pPr>
            <a:r>
              <a:rPr lang="en"/>
              <a:t>Use React Native</a:t>
            </a:r>
            <a:endParaRPr/>
          </a:p>
          <a:p>
            <a:pPr indent="-298450" lvl="1" marL="914400" rtl="0" algn="l">
              <a:lnSpc>
                <a:spcPct val="150000"/>
              </a:lnSpc>
              <a:spcBef>
                <a:spcPts val="0"/>
              </a:spcBef>
              <a:spcAft>
                <a:spcPts val="0"/>
              </a:spcAft>
              <a:buSzPts val="1100"/>
              <a:buChar char="○"/>
            </a:pPr>
            <a:r>
              <a:rPr lang="en"/>
              <a:t>Expo tool kit</a:t>
            </a:r>
            <a:endParaRPr/>
          </a:p>
          <a:p>
            <a:pPr indent="-298450" lvl="2" marL="1371600" rtl="0" algn="l">
              <a:lnSpc>
                <a:spcPct val="150000"/>
              </a:lnSpc>
              <a:spcBef>
                <a:spcPts val="0"/>
              </a:spcBef>
              <a:spcAft>
                <a:spcPts val="0"/>
              </a:spcAft>
              <a:buSzPts val="1100"/>
              <a:buChar char="■"/>
            </a:pPr>
            <a:r>
              <a:rPr lang="en"/>
              <a:t>Great for testing </a:t>
            </a:r>
            <a:endParaRPr/>
          </a:p>
          <a:p>
            <a:pPr indent="-311150" lvl="0" marL="457200" rtl="0" algn="l">
              <a:lnSpc>
                <a:spcPct val="150000"/>
              </a:lnSpc>
              <a:spcBef>
                <a:spcPts val="0"/>
              </a:spcBef>
              <a:spcAft>
                <a:spcPts val="0"/>
              </a:spcAft>
              <a:buSzPts val="1300"/>
              <a:buChar char="●"/>
            </a:pPr>
            <a:r>
              <a:rPr lang="en"/>
              <a:t>P</a:t>
            </a:r>
            <a:r>
              <a:rPr lang="en"/>
              <a:t>rogramming language: JavaScript</a:t>
            </a:r>
            <a:endParaRPr/>
          </a:p>
          <a:p>
            <a:pPr indent="-298450" lvl="1" marL="914400" rtl="0" algn="l">
              <a:lnSpc>
                <a:spcPct val="150000"/>
              </a:lnSpc>
              <a:spcBef>
                <a:spcPts val="0"/>
              </a:spcBef>
              <a:spcAft>
                <a:spcPts val="0"/>
              </a:spcAft>
              <a:buSzPts val="1100"/>
              <a:buChar char="○"/>
            </a:pPr>
            <a:r>
              <a:rPr lang="en"/>
              <a:t>Most commonly used frontend language. Easy to understand if IT workers want to see the code</a:t>
            </a:r>
            <a:endParaRPr/>
          </a:p>
          <a:p>
            <a:pPr indent="-311150" lvl="0" marL="457200" rtl="0" algn="l">
              <a:lnSpc>
                <a:spcPct val="150000"/>
              </a:lnSpc>
              <a:spcBef>
                <a:spcPts val="0"/>
              </a:spcBef>
              <a:spcAft>
                <a:spcPts val="0"/>
              </a:spcAft>
              <a:buSzPts val="1300"/>
              <a:buChar char="●"/>
            </a:pPr>
            <a:r>
              <a:rPr lang="en"/>
              <a:t>Mobile responsive (supports phone, tablet, and larger screen sizes) </a:t>
            </a:r>
            <a:endParaRPr/>
          </a:p>
        </p:txBody>
      </p:sp>
      <p:pic>
        <p:nvPicPr>
          <p:cNvPr id="149" name="Google Shape;149;p16"/>
          <p:cNvPicPr preferRelativeResize="0"/>
          <p:nvPr/>
        </p:nvPicPr>
        <p:blipFill>
          <a:blip r:embed="rId3">
            <a:alphaModFix amt="96000"/>
          </a:blip>
          <a:stretch>
            <a:fillRect/>
          </a:stretch>
        </p:blipFill>
        <p:spPr>
          <a:xfrm>
            <a:off x="4159125" y="347974"/>
            <a:ext cx="4593024" cy="2951000"/>
          </a:xfrm>
          <a:prstGeom prst="rect">
            <a:avLst/>
          </a:prstGeom>
          <a:noFill/>
          <a:ln>
            <a:noFill/>
          </a:ln>
          <a:effectLst>
            <a:outerShdw blurRad="300038" rotWithShape="0" algn="bl" dir="12300000" dist="638175">
              <a:schemeClr val="dk1">
                <a:alpha val="42000"/>
              </a:schemeClr>
            </a:outerShdw>
            <a:reflection blurRad="0" dir="5400000" dist="38100" endA="0" endPos="52999" fadeDir="5400012" kx="0" rotWithShape="0" algn="bl" stA="46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81450" y="46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End - Sriram Srinivasan</a:t>
            </a:r>
            <a:endParaRPr/>
          </a:p>
        </p:txBody>
      </p:sp>
      <p:sp>
        <p:nvSpPr>
          <p:cNvPr id="155" name="Google Shape;155;p17"/>
          <p:cNvSpPr txBox="1"/>
          <p:nvPr>
            <p:ph idx="1" type="body"/>
          </p:nvPr>
        </p:nvSpPr>
        <p:spPr>
          <a:xfrm>
            <a:off x="251150" y="970425"/>
            <a:ext cx="4649100" cy="3797100"/>
          </a:xfrm>
          <a:prstGeom prst="rect">
            <a:avLst/>
          </a:prstGeom>
        </p:spPr>
        <p:txBody>
          <a:bodyPr anchorCtr="0" anchor="t" bIns="91425" lIns="91425" spcFirstLastPara="1" rIns="91425" wrap="square" tIns="91425">
            <a:normAutofit fontScale="25000" lnSpcReduction="20000"/>
          </a:bodyPr>
          <a:lstStyle/>
          <a:p>
            <a:pPr indent="-309562" lvl="0" marL="457200" rtl="0" algn="l">
              <a:spcBef>
                <a:spcPts val="0"/>
              </a:spcBef>
              <a:spcAft>
                <a:spcPts val="0"/>
              </a:spcAft>
              <a:buSzPct val="100000"/>
              <a:buChar char="●"/>
            </a:pPr>
            <a:r>
              <a:rPr lang="en" sz="5100"/>
              <a:t>Connect to Firebase</a:t>
            </a:r>
            <a:endParaRPr sz="5100"/>
          </a:p>
          <a:p>
            <a:pPr indent="-309562" lvl="1" marL="914400" rtl="0" algn="l">
              <a:spcBef>
                <a:spcPts val="0"/>
              </a:spcBef>
              <a:spcAft>
                <a:spcPts val="0"/>
              </a:spcAft>
              <a:buSzPct val="100000"/>
              <a:buChar char="○"/>
            </a:pPr>
            <a:r>
              <a:rPr lang="en" sz="5100"/>
              <a:t>Hosting service</a:t>
            </a:r>
            <a:endParaRPr sz="5100"/>
          </a:p>
          <a:p>
            <a:pPr indent="-309562" lvl="1" marL="914400" rtl="0" algn="l">
              <a:spcBef>
                <a:spcPts val="0"/>
              </a:spcBef>
              <a:spcAft>
                <a:spcPts val="0"/>
              </a:spcAft>
              <a:buSzPct val="100000"/>
              <a:buChar char="○"/>
            </a:pPr>
            <a:r>
              <a:rPr lang="en" sz="5100"/>
              <a:t>Real-time database</a:t>
            </a:r>
            <a:endParaRPr sz="5100"/>
          </a:p>
          <a:p>
            <a:pPr indent="-309562" lvl="1" marL="914400" rtl="0" algn="l">
              <a:spcBef>
                <a:spcPts val="0"/>
              </a:spcBef>
              <a:spcAft>
                <a:spcPts val="0"/>
              </a:spcAft>
              <a:buSzPct val="100000"/>
              <a:buChar char="○"/>
            </a:pPr>
            <a:r>
              <a:rPr lang="en" sz="5100"/>
              <a:t>Authentication</a:t>
            </a:r>
            <a:endParaRPr sz="5100"/>
          </a:p>
          <a:p>
            <a:pPr indent="-309562" lvl="1" marL="914400" rtl="0" algn="l">
              <a:spcBef>
                <a:spcPts val="0"/>
              </a:spcBef>
              <a:spcAft>
                <a:spcPts val="0"/>
              </a:spcAft>
              <a:buSzPct val="100000"/>
              <a:buChar char="○"/>
            </a:pPr>
            <a:r>
              <a:rPr lang="en" sz="5100"/>
              <a:t>Create Cloud functions</a:t>
            </a:r>
            <a:endParaRPr sz="5100"/>
          </a:p>
          <a:p>
            <a:pPr indent="0" lvl="0" marL="0" rtl="0" algn="l">
              <a:spcBef>
                <a:spcPts val="1200"/>
              </a:spcBef>
              <a:spcAft>
                <a:spcPts val="0"/>
              </a:spcAft>
              <a:buNone/>
            </a:pPr>
            <a:r>
              <a:rPr lang="en" sz="5100"/>
              <a:t>Need a backend component to integrate data into app</a:t>
            </a:r>
            <a:endParaRPr sz="5100"/>
          </a:p>
          <a:p>
            <a:pPr indent="0" lvl="0" marL="0" rtl="0" algn="l">
              <a:spcBef>
                <a:spcPts val="1200"/>
              </a:spcBef>
              <a:spcAft>
                <a:spcPts val="0"/>
              </a:spcAft>
              <a:buNone/>
            </a:pPr>
            <a:r>
              <a:rPr lang="en" sz="5100"/>
              <a:t>(Ex: dining menu, sports schedule, social events, etc.)   </a:t>
            </a:r>
            <a:endParaRPr sz="5100"/>
          </a:p>
          <a:p>
            <a:pPr indent="-309562" lvl="0" marL="457200" rtl="0" algn="l">
              <a:spcBef>
                <a:spcPts val="1200"/>
              </a:spcBef>
              <a:spcAft>
                <a:spcPts val="0"/>
              </a:spcAft>
              <a:buSzPct val="100000"/>
              <a:buChar char="●"/>
            </a:pPr>
            <a:r>
              <a:rPr lang="en" sz="5100"/>
              <a:t>Design database schema &amp; Entity / Relationship diagrams</a:t>
            </a:r>
            <a:endParaRPr sz="5100"/>
          </a:p>
          <a:p>
            <a:pPr indent="-309562" lvl="0" marL="457200" rtl="0" algn="l">
              <a:spcBef>
                <a:spcPts val="0"/>
              </a:spcBef>
              <a:spcAft>
                <a:spcPts val="0"/>
              </a:spcAft>
              <a:buSzPct val="100000"/>
              <a:buChar char="●"/>
            </a:pPr>
            <a:r>
              <a:rPr lang="en" sz="5100"/>
              <a:t>Why Node.JS framework?</a:t>
            </a:r>
            <a:endParaRPr sz="5100"/>
          </a:p>
          <a:p>
            <a:pPr indent="0" lvl="0" marL="0" rtl="0" algn="l">
              <a:spcBef>
                <a:spcPts val="1200"/>
              </a:spcBef>
              <a:spcAft>
                <a:spcPts val="0"/>
              </a:spcAft>
              <a:buNone/>
            </a:pPr>
            <a:r>
              <a:rPr lang="en" sz="5100"/>
              <a:t>- Can use JavaScript for frontend and backend</a:t>
            </a:r>
            <a:endParaRPr sz="5100"/>
          </a:p>
          <a:p>
            <a:pPr indent="0" lvl="0" marL="0" rtl="0" algn="l">
              <a:spcBef>
                <a:spcPts val="1200"/>
              </a:spcBef>
              <a:spcAft>
                <a:spcPts val="0"/>
              </a:spcAft>
              <a:buNone/>
            </a:pPr>
            <a:r>
              <a:rPr lang="en" sz="5100"/>
              <a:t>- Is it a faster </a:t>
            </a:r>
            <a:r>
              <a:rPr lang="en" sz="5100"/>
              <a:t>app</a:t>
            </a:r>
            <a:r>
              <a:rPr lang="en" sz="5100"/>
              <a:t> development?</a:t>
            </a:r>
            <a:endParaRPr sz="5100"/>
          </a:p>
          <a:p>
            <a:pPr indent="0" lvl="0" marL="0" rtl="0" algn="l">
              <a:spcBef>
                <a:spcPts val="1200"/>
              </a:spcBef>
              <a:spcAft>
                <a:spcPts val="0"/>
              </a:spcAft>
              <a:buNone/>
            </a:pPr>
            <a:r>
              <a:rPr lang="en" sz="5100"/>
              <a:t>-  Can application be easily scaled? </a:t>
            </a:r>
            <a:endParaRPr sz="5100"/>
          </a:p>
          <a:p>
            <a:pPr indent="0" lvl="0" marL="0" rtl="0" algn="l">
              <a:spcBef>
                <a:spcPts val="1200"/>
              </a:spcBef>
              <a:spcAft>
                <a:spcPts val="0"/>
              </a:spcAft>
              <a:buNone/>
            </a:pPr>
            <a:r>
              <a:rPr lang="en" sz="5100"/>
              <a:t>- How can we handle more I/O requests without sacrificing time?</a:t>
            </a:r>
            <a:endParaRPr sz="5100"/>
          </a:p>
          <a:p>
            <a:pPr indent="0" lvl="0" marL="914400" rtl="0" algn="l">
              <a:spcBef>
                <a:spcPts val="1200"/>
              </a:spcBef>
              <a:spcAft>
                <a:spcPts val="0"/>
              </a:spcAft>
              <a:buNone/>
            </a:pPr>
            <a:r>
              <a:t/>
            </a:r>
            <a:endParaRPr sz="2978"/>
          </a:p>
          <a:p>
            <a:pPr indent="0" lvl="0" marL="0" rtl="0" algn="l">
              <a:spcBef>
                <a:spcPts val="1200"/>
              </a:spcBef>
              <a:spcAft>
                <a:spcPts val="0"/>
              </a:spcAft>
              <a:buNone/>
            </a:pPr>
            <a:r>
              <a:rPr lang="en" u="sng"/>
              <a:t> </a:t>
            </a:r>
            <a:endParaRPr u="sng"/>
          </a:p>
          <a:p>
            <a:pPr indent="0" lvl="0" marL="0" rtl="0" algn="l">
              <a:spcBef>
                <a:spcPts val="1200"/>
              </a:spcBef>
              <a:spcAft>
                <a:spcPts val="0"/>
              </a:spcAft>
              <a:buNone/>
            </a:pPr>
            <a:r>
              <a:rPr lang="en" u="sng"/>
              <a:t> </a:t>
            </a:r>
            <a:endParaRPr u="sng"/>
          </a:p>
          <a:p>
            <a:pPr indent="0" lvl="0" marL="0" rtl="0" algn="l">
              <a:spcBef>
                <a:spcPts val="120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4944400" y="800000"/>
            <a:ext cx="3857650" cy="200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497675" y="775275"/>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Stack - Fitri Rozi</a:t>
            </a:r>
            <a:endParaRPr/>
          </a:p>
        </p:txBody>
      </p:sp>
      <p:sp>
        <p:nvSpPr>
          <p:cNvPr id="162" name="Google Shape;162;p18"/>
          <p:cNvSpPr txBox="1"/>
          <p:nvPr>
            <p:ph idx="1" type="body"/>
          </p:nvPr>
        </p:nvSpPr>
        <p:spPr>
          <a:xfrm>
            <a:off x="65860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Integrate Firebase and React Native</a:t>
            </a:r>
            <a:endParaRPr sz="1400"/>
          </a:p>
          <a:p>
            <a:pPr indent="-317500" lvl="0" marL="457200" rtl="0" algn="l">
              <a:spcBef>
                <a:spcPts val="0"/>
              </a:spcBef>
              <a:spcAft>
                <a:spcPts val="0"/>
              </a:spcAft>
              <a:buSzPts val="1400"/>
              <a:buChar char="●"/>
            </a:pPr>
            <a:r>
              <a:rPr lang="en" sz="1400"/>
              <a:t>Talk to APIS from different departments</a:t>
            </a:r>
            <a:endParaRPr sz="1400"/>
          </a:p>
          <a:p>
            <a:pPr indent="-317500" lvl="0" marL="457200" rtl="0" algn="l">
              <a:spcBef>
                <a:spcPts val="0"/>
              </a:spcBef>
              <a:spcAft>
                <a:spcPts val="0"/>
              </a:spcAft>
              <a:buSzPts val="1400"/>
              <a:buChar char="●"/>
            </a:pPr>
            <a:r>
              <a:rPr lang="en" sz="1400"/>
              <a:t>Web Scraping</a:t>
            </a:r>
            <a:endParaRPr sz="1400"/>
          </a:p>
          <a:p>
            <a:pPr indent="-317500" lvl="0" marL="457200" rtl="0" algn="l">
              <a:spcBef>
                <a:spcPts val="0"/>
              </a:spcBef>
              <a:spcAft>
                <a:spcPts val="0"/>
              </a:spcAft>
              <a:buSzPts val="1400"/>
              <a:buChar char="●"/>
            </a:pPr>
            <a:r>
              <a:rPr lang="en" sz="1400"/>
              <a:t>Unit Testing</a:t>
            </a:r>
            <a:endParaRPr sz="1400"/>
          </a:p>
          <a:p>
            <a:pPr indent="-317500" lvl="0" marL="457200" rtl="0" algn="l">
              <a:spcBef>
                <a:spcPts val="0"/>
              </a:spcBef>
              <a:spcAft>
                <a:spcPts val="0"/>
              </a:spcAft>
              <a:buSzPts val="1400"/>
              <a:buChar char="●"/>
            </a:pPr>
            <a:r>
              <a:rPr lang="en" sz="1400"/>
              <a:t>Write documentation</a:t>
            </a:r>
            <a:endParaRPr sz="1400"/>
          </a:p>
          <a:p>
            <a:pPr indent="-317500" lvl="0" marL="457200" rtl="0" algn="l">
              <a:spcBef>
                <a:spcPts val="0"/>
              </a:spcBef>
              <a:spcAft>
                <a:spcPts val="0"/>
              </a:spcAft>
              <a:buSzPts val="1400"/>
              <a:buChar char="●"/>
            </a:pPr>
            <a:r>
              <a:rPr lang="en" sz="1400"/>
              <a:t>Review code</a:t>
            </a:r>
            <a:endParaRPr sz="1400"/>
          </a:p>
          <a:p>
            <a:pPr indent="-298450" lvl="1" marL="914400" rtl="0" algn="l">
              <a:spcBef>
                <a:spcPts val="0"/>
              </a:spcBef>
              <a:spcAft>
                <a:spcPts val="0"/>
              </a:spcAft>
              <a:buSzPts val="1100"/>
              <a:buChar char="○"/>
            </a:pPr>
            <a:r>
              <a:rPr lang="en"/>
              <a:t>Follow proper convention</a:t>
            </a:r>
            <a:endParaRPr/>
          </a:p>
          <a:p>
            <a:pPr indent="-298450" lvl="1" marL="914400" rtl="0" algn="l">
              <a:spcBef>
                <a:spcPts val="0"/>
              </a:spcBef>
              <a:spcAft>
                <a:spcPts val="0"/>
              </a:spcAft>
              <a:buSzPts val="1100"/>
              <a:buChar char="○"/>
            </a:pPr>
            <a:r>
              <a:rPr lang="en"/>
              <a:t>Provide comments</a:t>
            </a:r>
            <a:endParaRPr/>
          </a:p>
          <a:p>
            <a:pPr indent="-298450" lvl="1" marL="914400" rtl="0" algn="l">
              <a:spcBef>
                <a:spcPts val="0"/>
              </a:spcBef>
              <a:spcAft>
                <a:spcPts val="0"/>
              </a:spcAft>
              <a:buSzPts val="1100"/>
              <a:buChar char="○"/>
            </a:pPr>
            <a:r>
              <a:rPr lang="en"/>
              <a:t>Reusability</a:t>
            </a:r>
            <a:endParaRPr/>
          </a:p>
          <a:p>
            <a:pPr indent="-311150" lvl="0" marL="457200" rtl="0" algn="l">
              <a:spcBef>
                <a:spcPts val="0"/>
              </a:spcBef>
              <a:spcAft>
                <a:spcPts val="0"/>
              </a:spcAft>
              <a:buSzPts val="1300"/>
              <a:buChar char="●"/>
            </a:pPr>
            <a:r>
              <a:rPr lang="en"/>
              <a:t>Provide authentication for user customization</a:t>
            </a:r>
            <a:endParaRPr/>
          </a:p>
        </p:txBody>
      </p:sp>
      <p:pic>
        <p:nvPicPr>
          <p:cNvPr id="163" name="Google Shape;163;p18"/>
          <p:cNvPicPr preferRelativeResize="0"/>
          <p:nvPr/>
        </p:nvPicPr>
        <p:blipFill>
          <a:blip r:embed="rId3">
            <a:alphaModFix/>
          </a:blip>
          <a:stretch>
            <a:fillRect/>
          </a:stretch>
        </p:blipFill>
        <p:spPr>
          <a:xfrm>
            <a:off x="4217675" y="2162375"/>
            <a:ext cx="4571975" cy="165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27350" y="574350"/>
            <a:ext cx="7505700" cy="47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Lead - Karishma Bhakta</a:t>
            </a:r>
            <a:endParaRPr/>
          </a:p>
        </p:txBody>
      </p:sp>
      <p:sp>
        <p:nvSpPr>
          <p:cNvPr id="169" name="Google Shape;169;p19"/>
          <p:cNvSpPr txBox="1"/>
          <p:nvPr>
            <p:ph idx="1" type="body"/>
          </p:nvPr>
        </p:nvSpPr>
        <p:spPr>
          <a:xfrm>
            <a:off x="311700" y="1109200"/>
            <a:ext cx="8520600" cy="3849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Collect feedback from students</a:t>
            </a:r>
            <a:endParaRPr sz="1600"/>
          </a:p>
          <a:p>
            <a:pPr indent="-330200" lvl="0" marL="457200" rtl="0" algn="l">
              <a:spcBef>
                <a:spcPts val="0"/>
              </a:spcBef>
              <a:spcAft>
                <a:spcPts val="0"/>
              </a:spcAft>
              <a:buSzPts val="1600"/>
              <a:buChar char="●"/>
            </a:pPr>
            <a:r>
              <a:rPr lang="en" sz="1600"/>
              <a:t>Determine the overall cost of the project</a:t>
            </a:r>
            <a:endParaRPr sz="1600"/>
          </a:p>
          <a:p>
            <a:pPr indent="-330200" lvl="0" marL="457200" rtl="0" algn="l">
              <a:spcBef>
                <a:spcPts val="0"/>
              </a:spcBef>
              <a:spcAft>
                <a:spcPts val="0"/>
              </a:spcAft>
              <a:buSzPts val="1600"/>
              <a:buChar char="●"/>
            </a:pPr>
            <a:r>
              <a:rPr lang="en" sz="1600"/>
              <a:t>Get approval from App store and Google Play Store to submit the mobile app </a:t>
            </a:r>
            <a:endParaRPr sz="1600"/>
          </a:p>
          <a:p>
            <a:pPr indent="-317500" lvl="1" marL="914400" rtl="0" algn="l">
              <a:spcBef>
                <a:spcPts val="0"/>
              </a:spcBef>
              <a:spcAft>
                <a:spcPts val="0"/>
              </a:spcAft>
              <a:buSzPts val="1400"/>
              <a:buChar char="○"/>
            </a:pPr>
            <a:r>
              <a:rPr lang="en" sz="1400"/>
              <a:t>Requires developer Certification</a:t>
            </a:r>
            <a:endParaRPr sz="1400"/>
          </a:p>
          <a:p>
            <a:pPr indent="-317500" lvl="0" marL="457200" rtl="0" algn="l">
              <a:spcBef>
                <a:spcPts val="0"/>
              </a:spcBef>
              <a:spcAft>
                <a:spcPts val="0"/>
              </a:spcAft>
              <a:buSzPts val="1400"/>
              <a:buChar char="●"/>
            </a:pPr>
            <a:r>
              <a:rPr lang="en" sz="1400"/>
              <a:t>Follow Agile project management</a:t>
            </a:r>
            <a:endParaRPr sz="1400"/>
          </a:p>
        </p:txBody>
      </p:sp>
      <p:pic>
        <p:nvPicPr>
          <p:cNvPr descr="How to publish an app on Google Play Store and App Store (Apple)" id="170" name="Google Shape;170;p19"/>
          <p:cNvPicPr preferRelativeResize="0"/>
          <p:nvPr/>
        </p:nvPicPr>
        <p:blipFill>
          <a:blip r:embed="rId3">
            <a:alphaModFix/>
          </a:blip>
          <a:stretch>
            <a:fillRect/>
          </a:stretch>
        </p:blipFill>
        <p:spPr>
          <a:xfrm>
            <a:off x="5932347" y="2701802"/>
            <a:ext cx="3055500" cy="2257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748825" y="524125"/>
            <a:ext cx="7505700" cy="6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000"/>
              <a:t>Q&amp;A’s?</a:t>
            </a:r>
            <a:endParaRPr b="1" sz="4000"/>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800"/>
              <a:t>Thank you ! </a:t>
            </a:r>
            <a:endParaRPr b="1" sz="4800"/>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Thank you for your time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