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7" r:id="rId5"/>
    <p:sldId id="258" r:id="rId6"/>
    <p:sldId id="259" r:id="rId7"/>
    <p:sldId id="260" r:id="rId8"/>
    <p:sldId id="267" r:id="rId9"/>
    <p:sldId id="263" r:id="rId10"/>
    <p:sldId id="269" r:id="rId11"/>
    <p:sldId id="270" r:id="rId12"/>
    <p:sldId id="271" r:id="rId13"/>
    <p:sldId id="264" r:id="rId14"/>
    <p:sldId id="265" r:id="rId15"/>
    <p:sldId id="266" r:id="rId16"/>
    <p:sldId id="26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6B616-4FEC-406A-8A93-374B42E814E7}" vWet="2" dt="2021-12-02T16:21:55.318"/>
    <p1510:client id="{BFA31B00-57F6-4113-9B5E-D274CCA55215}" v="303" dt="2021-12-02T16:48:30.909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39335-2EEC-40BE-B80A-0C9754BF215A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63F019F-1B4F-418F-A47F-AF4ABE0CA3E7}">
      <dgm:prSet phldrT="[Texto]"/>
      <dgm:spPr/>
      <dgm:t>
        <a:bodyPr/>
        <a:lstStyle/>
        <a:p>
          <a:r>
            <a:rPr lang="es-ES"/>
            <a:t>Indicadores de rendimiento</a:t>
          </a:r>
        </a:p>
      </dgm:t>
    </dgm:pt>
    <dgm:pt modelId="{ED6F0F4C-CBE2-4B14-A3D9-DB54A4EE97BF}" type="parTrans" cxnId="{9FC15598-1E88-4FBA-98F1-45A01656B4BA}">
      <dgm:prSet/>
      <dgm:spPr/>
      <dgm:t>
        <a:bodyPr/>
        <a:lstStyle/>
        <a:p>
          <a:endParaRPr lang="es-ES"/>
        </a:p>
      </dgm:t>
    </dgm:pt>
    <dgm:pt modelId="{53C332A5-49CD-4AD2-A604-54A54B0F5FA4}" type="sibTrans" cxnId="{9FC15598-1E88-4FBA-98F1-45A01656B4BA}">
      <dgm:prSet/>
      <dgm:spPr/>
      <dgm:t>
        <a:bodyPr/>
        <a:lstStyle/>
        <a:p>
          <a:endParaRPr lang="es-ES"/>
        </a:p>
      </dgm:t>
    </dgm:pt>
    <dgm:pt modelId="{FA4F7F41-FDCB-4109-A0A9-E9A1601C895A}">
      <dgm:prSet phldrT="[Texto]"/>
      <dgm:spPr/>
      <dgm:t>
        <a:bodyPr/>
        <a:lstStyle/>
        <a:p>
          <a:r>
            <a:rPr lang="es-ES"/>
            <a:t>Simulación “as-</a:t>
          </a:r>
          <a:r>
            <a:rPr lang="es-ES" err="1"/>
            <a:t>is</a:t>
          </a:r>
          <a:r>
            <a:rPr lang="es-ES"/>
            <a:t>”</a:t>
          </a:r>
        </a:p>
      </dgm:t>
    </dgm:pt>
    <dgm:pt modelId="{73D12954-FD12-49E7-A03B-BD85796E0FA1}" type="parTrans" cxnId="{9C923FB0-55B4-48C8-933D-F58560EC600C}">
      <dgm:prSet/>
      <dgm:spPr/>
      <dgm:t>
        <a:bodyPr/>
        <a:lstStyle/>
        <a:p>
          <a:endParaRPr lang="es-ES"/>
        </a:p>
      </dgm:t>
    </dgm:pt>
    <dgm:pt modelId="{16B9B017-5B7D-41AC-8EB7-0034499F165C}" type="sibTrans" cxnId="{9C923FB0-55B4-48C8-933D-F58560EC600C}">
      <dgm:prSet/>
      <dgm:spPr/>
      <dgm:t>
        <a:bodyPr/>
        <a:lstStyle/>
        <a:p>
          <a:endParaRPr lang="es-ES"/>
        </a:p>
      </dgm:t>
    </dgm:pt>
    <dgm:pt modelId="{BBBC66F8-DB40-431C-BBEE-BBBE70A49F69}">
      <dgm:prSet phldrT="[Texto]"/>
      <dgm:spPr/>
      <dgm:t>
        <a:bodyPr/>
        <a:lstStyle/>
        <a:p>
          <a:r>
            <a:rPr lang="es-ES"/>
            <a:t>Rediseño</a:t>
          </a:r>
        </a:p>
      </dgm:t>
    </dgm:pt>
    <dgm:pt modelId="{5EAA9057-3F12-4B70-B268-F4DE0D7BDF27}" type="parTrans" cxnId="{B04DA68F-3146-4E98-B82B-D96129D4C3BE}">
      <dgm:prSet/>
      <dgm:spPr/>
      <dgm:t>
        <a:bodyPr/>
        <a:lstStyle/>
        <a:p>
          <a:endParaRPr lang="es-ES"/>
        </a:p>
      </dgm:t>
    </dgm:pt>
    <dgm:pt modelId="{45A090CA-9FB3-4EF5-8825-16305842F8C9}" type="sibTrans" cxnId="{B04DA68F-3146-4E98-B82B-D96129D4C3BE}">
      <dgm:prSet/>
      <dgm:spPr/>
      <dgm:t>
        <a:bodyPr/>
        <a:lstStyle/>
        <a:p>
          <a:endParaRPr lang="es-ES"/>
        </a:p>
      </dgm:t>
    </dgm:pt>
    <dgm:pt modelId="{4435519C-406C-4C70-94C2-30E5916BDD65}">
      <dgm:prSet phldrT="[Texto]"/>
      <dgm:spPr/>
      <dgm:t>
        <a:bodyPr/>
        <a:lstStyle/>
        <a:p>
          <a:r>
            <a:rPr lang="es-ES"/>
            <a:t>Simulación “</a:t>
          </a:r>
          <a:r>
            <a:rPr lang="es-ES" err="1"/>
            <a:t>to</a:t>
          </a:r>
          <a:r>
            <a:rPr lang="es-ES"/>
            <a:t>-be”</a:t>
          </a:r>
        </a:p>
      </dgm:t>
    </dgm:pt>
    <dgm:pt modelId="{D8EC55B8-9DCD-4ECA-876D-88A0612D511B}" type="parTrans" cxnId="{7EF2943F-CF36-45C0-A313-AE753EF7DC23}">
      <dgm:prSet/>
      <dgm:spPr/>
      <dgm:t>
        <a:bodyPr/>
        <a:lstStyle/>
        <a:p>
          <a:endParaRPr lang="es-ES"/>
        </a:p>
      </dgm:t>
    </dgm:pt>
    <dgm:pt modelId="{4B96F06F-462E-4A07-B50A-65838DF39D3C}" type="sibTrans" cxnId="{7EF2943F-CF36-45C0-A313-AE753EF7DC23}">
      <dgm:prSet/>
      <dgm:spPr/>
      <dgm:t>
        <a:bodyPr/>
        <a:lstStyle/>
        <a:p>
          <a:endParaRPr lang="es-ES"/>
        </a:p>
      </dgm:t>
    </dgm:pt>
    <dgm:pt modelId="{730E8A9A-EA91-40E9-B13F-5B6F837574CB}">
      <dgm:prSet phldrT="[Texto]"/>
      <dgm:spPr/>
      <dgm:t>
        <a:bodyPr/>
        <a:lstStyle/>
        <a:p>
          <a:r>
            <a:rPr lang="es-ES"/>
            <a:t>Análisis </a:t>
          </a:r>
          <a:r>
            <a:rPr lang="es-ES" err="1"/>
            <a:t>Celonis</a:t>
          </a:r>
          <a:endParaRPr lang="es-ES"/>
        </a:p>
      </dgm:t>
    </dgm:pt>
    <dgm:pt modelId="{0A49FACE-5E0B-4619-A5E1-0DABC8F1CB7C}" type="parTrans" cxnId="{ED8C13F0-207C-413E-AF0B-BE71E77F247E}">
      <dgm:prSet/>
      <dgm:spPr/>
      <dgm:t>
        <a:bodyPr/>
        <a:lstStyle/>
        <a:p>
          <a:endParaRPr lang="es-ES"/>
        </a:p>
      </dgm:t>
    </dgm:pt>
    <dgm:pt modelId="{FFFB648E-72AB-4026-AFD8-FE077FE9A67B}" type="sibTrans" cxnId="{ED8C13F0-207C-413E-AF0B-BE71E77F247E}">
      <dgm:prSet/>
      <dgm:spPr/>
      <dgm:t>
        <a:bodyPr/>
        <a:lstStyle/>
        <a:p>
          <a:endParaRPr lang="es-ES"/>
        </a:p>
      </dgm:t>
    </dgm:pt>
    <dgm:pt modelId="{214536A5-E48D-41C3-AE20-59F03E3B0062}">
      <dgm:prSet phldrT="[Texto]"/>
      <dgm:spPr/>
      <dgm:t>
        <a:bodyPr/>
        <a:lstStyle/>
        <a:p>
          <a:r>
            <a:rPr lang="es-ES"/>
            <a:t>Introducción</a:t>
          </a:r>
        </a:p>
      </dgm:t>
    </dgm:pt>
    <dgm:pt modelId="{F6ED17B6-C20A-44B0-8E0D-6D96CCAC969D}" type="sibTrans" cxnId="{82900589-AF4C-413B-A666-DD500ADE8B95}">
      <dgm:prSet/>
      <dgm:spPr/>
      <dgm:t>
        <a:bodyPr/>
        <a:lstStyle/>
        <a:p>
          <a:endParaRPr lang="es-ES"/>
        </a:p>
      </dgm:t>
    </dgm:pt>
    <dgm:pt modelId="{4C31FED6-0A93-4E52-9A29-F1807FEB4C5E}" type="parTrans" cxnId="{82900589-AF4C-413B-A666-DD500ADE8B95}">
      <dgm:prSet/>
      <dgm:spPr/>
      <dgm:t>
        <a:bodyPr/>
        <a:lstStyle/>
        <a:p>
          <a:endParaRPr lang="es-ES"/>
        </a:p>
      </dgm:t>
    </dgm:pt>
    <dgm:pt modelId="{DD8357B9-9AC6-4061-9428-535279585861}">
      <dgm:prSet phldrT="[Texto]"/>
      <dgm:spPr/>
      <dgm:t>
        <a:bodyPr/>
        <a:lstStyle/>
        <a:p>
          <a:r>
            <a:rPr lang="es-ES"/>
            <a:t>Conclusiones, bibliografía y notas</a:t>
          </a:r>
        </a:p>
      </dgm:t>
    </dgm:pt>
    <dgm:pt modelId="{2059236F-B273-440A-8D7B-7583D5630599}" type="parTrans" cxnId="{AB6AB2BB-5D90-48E9-B1C9-452E11AEFF93}">
      <dgm:prSet/>
      <dgm:spPr/>
      <dgm:t>
        <a:bodyPr/>
        <a:lstStyle/>
        <a:p>
          <a:endParaRPr lang="es-ES"/>
        </a:p>
      </dgm:t>
    </dgm:pt>
    <dgm:pt modelId="{36CE6A4B-B958-4CEA-84A9-EA2FE9327E12}" type="sibTrans" cxnId="{AB6AB2BB-5D90-48E9-B1C9-452E11AEFF93}">
      <dgm:prSet/>
      <dgm:spPr/>
      <dgm:t>
        <a:bodyPr/>
        <a:lstStyle/>
        <a:p>
          <a:endParaRPr lang="es-ES"/>
        </a:p>
      </dgm:t>
    </dgm:pt>
    <dgm:pt modelId="{DADA6E5B-FA4D-4C4A-866D-693283AA78C5}" type="pres">
      <dgm:prSet presAssocID="{38F39335-2EEC-40BE-B80A-0C9754BF215A}" presName="Name0" presStyleCnt="0">
        <dgm:presLayoutVars>
          <dgm:chMax val="7"/>
          <dgm:chPref val="7"/>
          <dgm:dir/>
        </dgm:presLayoutVars>
      </dgm:prSet>
      <dgm:spPr/>
    </dgm:pt>
    <dgm:pt modelId="{2C284EE5-8C6F-4B96-97E7-2F3FA2BC6D6E}" type="pres">
      <dgm:prSet presAssocID="{38F39335-2EEC-40BE-B80A-0C9754BF215A}" presName="Name1" presStyleCnt="0"/>
      <dgm:spPr/>
    </dgm:pt>
    <dgm:pt modelId="{BE118432-8EB5-40B1-82F7-0A8BDBA02853}" type="pres">
      <dgm:prSet presAssocID="{38F39335-2EEC-40BE-B80A-0C9754BF215A}" presName="cycle" presStyleCnt="0"/>
      <dgm:spPr/>
    </dgm:pt>
    <dgm:pt modelId="{6B4E4478-9D72-4AE0-9445-EC1BE10A8587}" type="pres">
      <dgm:prSet presAssocID="{38F39335-2EEC-40BE-B80A-0C9754BF215A}" presName="srcNode" presStyleLbl="node1" presStyleIdx="0" presStyleCnt="7"/>
      <dgm:spPr/>
    </dgm:pt>
    <dgm:pt modelId="{63070EE7-70EB-4F78-BECA-794851E860E2}" type="pres">
      <dgm:prSet presAssocID="{38F39335-2EEC-40BE-B80A-0C9754BF215A}" presName="conn" presStyleLbl="parChTrans1D2" presStyleIdx="0" presStyleCnt="1"/>
      <dgm:spPr/>
    </dgm:pt>
    <dgm:pt modelId="{F8C7D3A4-5E7B-45BF-BEE8-4016FE05CFE4}" type="pres">
      <dgm:prSet presAssocID="{38F39335-2EEC-40BE-B80A-0C9754BF215A}" presName="extraNode" presStyleLbl="node1" presStyleIdx="0" presStyleCnt="7"/>
      <dgm:spPr/>
    </dgm:pt>
    <dgm:pt modelId="{3928CD97-64FD-4036-BE74-4898C204D580}" type="pres">
      <dgm:prSet presAssocID="{38F39335-2EEC-40BE-B80A-0C9754BF215A}" presName="dstNode" presStyleLbl="node1" presStyleIdx="0" presStyleCnt="7"/>
      <dgm:spPr/>
    </dgm:pt>
    <dgm:pt modelId="{B1439A6E-8F56-4FE0-A233-EBE2B615F993}" type="pres">
      <dgm:prSet presAssocID="{214536A5-E48D-41C3-AE20-59F03E3B0062}" presName="text_1" presStyleLbl="node1" presStyleIdx="0" presStyleCnt="7">
        <dgm:presLayoutVars>
          <dgm:bulletEnabled val="1"/>
        </dgm:presLayoutVars>
      </dgm:prSet>
      <dgm:spPr/>
    </dgm:pt>
    <dgm:pt modelId="{5B83465E-6916-4232-BCE0-CB0479D9BF0B}" type="pres">
      <dgm:prSet presAssocID="{214536A5-E48D-41C3-AE20-59F03E3B0062}" presName="accent_1" presStyleCnt="0"/>
      <dgm:spPr/>
    </dgm:pt>
    <dgm:pt modelId="{FF98932C-F131-4619-8431-52D9A657E7CC}" type="pres">
      <dgm:prSet presAssocID="{214536A5-E48D-41C3-AE20-59F03E3B0062}" presName="accentRepeatNode" presStyleLbl="solidFgAcc1" presStyleIdx="0" presStyleCnt="7"/>
      <dgm:spPr/>
    </dgm:pt>
    <dgm:pt modelId="{7D025183-4E06-4943-B32C-8D199E06221C}" type="pres">
      <dgm:prSet presAssocID="{F63F019F-1B4F-418F-A47F-AF4ABE0CA3E7}" presName="text_2" presStyleLbl="node1" presStyleIdx="1" presStyleCnt="7">
        <dgm:presLayoutVars>
          <dgm:bulletEnabled val="1"/>
        </dgm:presLayoutVars>
      </dgm:prSet>
      <dgm:spPr/>
    </dgm:pt>
    <dgm:pt modelId="{C3B68877-E61A-4A2A-BAFC-5337EE698055}" type="pres">
      <dgm:prSet presAssocID="{F63F019F-1B4F-418F-A47F-AF4ABE0CA3E7}" presName="accent_2" presStyleCnt="0"/>
      <dgm:spPr/>
    </dgm:pt>
    <dgm:pt modelId="{A12A4AE2-0FE9-4CA7-A3FF-626AA979A0E2}" type="pres">
      <dgm:prSet presAssocID="{F63F019F-1B4F-418F-A47F-AF4ABE0CA3E7}" presName="accentRepeatNode" presStyleLbl="solidFgAcc1" presStyleIdx="1" presStyleCnt="7"/>
      <dgm:spPr/>
    </dgm:pt>
    <dgm:pt modelId="{10DBA30D-5BCF-4CD0-A439-D9E159D71E15}" type="pres">
      <dgm:prSet presAssocID="{FA4F7F41-FDCB-4109-A0A9-E9A1601C895A}" presName="text_3" presStyleLbl="node1" presStyleIdx="2" presStyleCnt="7">
        <dgm:presLayoutVars>
          <dgm:bulletEnabled val="1"/>
        </dgm:presLayoutVars>
      </dgm:prSet>
      <dgm:spPr/>
    </dgm:pt>
    <dgm:pt modelId="{42C3DA78-26B2-46E0-BB4B-AD9FA09732AC}" type="pres">
      <dgm:prSet presAssocID="{FA4F7F41-FDCB-4109-A0A9-E9A1601C895A}" presName="accent_3" presStyleCnt="0"/>
      <dgm:spPr/>
    </dgm:pt>
    <dgm:pt modelId="{FE587705-ADB9-428D-B7BF-31A9287C5D18}" type="pres">
      <dgm:prSet presAssocID="{FA4F7F41-FDCB-4109-A0A9-E9A1601C895A}" presName="accentRepeatNode" presStyleLbl="solidFgAcc1" presStyleIdx="2" presStyleCnt="7"/>
      <dgm:spPr/>
    </dgm:pt>
    <dgm:pt modelId="{CBF3C2CF-A74E-49D7-9033-7D5B8C35DE24}" type="pres">
      <dgm:prSet presAssocID="{BBBC66F8-DB40-431C-BBEE-BBBE70A49F69}" presName="text_4" presStyleLbl="node1" presStyleIdx="3" presStyleCnt="7">
        <dgm:presLayoutVars>
          <dgm:bulletEnabled val="1"/>
        </dgm:presLayoutVars>
      </dgm:prSet>
      <dgm:spPr/>
    </dgm:pt>
    <dgm:pt modelId="{D1BACCED-7D84-4E1D-85C0-102FD52834A5}" type="pres">
      <dgm:prSet presAssocID="{BBBC66F8-DB40-431C-BBEE-BBBE70A49F69}" presName="accent_4" presStyleCnt="0"/>
      <dgm:spPr/>
    </dgm:pt>
    <dgm:pt modelId="{CB04A212-7D46-4113-A22A-9F91909D1BF6}" type="pres">
      <dgm:prSet presAssocID="{BBBC66F8-DB40-431C-BBEE-BBBE70A49F69}" presName="accentRepeatNode" presStyleLbl="solidFgAcc1" presStyleIdx="3" presStyleCnt="7"/>
      <dgm:spPr/>
    </dgm:pt>
    <dgm:pt modelId="{83B7BFA3-F822-46FA-BB67-318F8EF09892}" type="pres">
      <dgm:prSet presAssocID="{4435519C-406C-4C70-94C2-30E5916BDD65}" presName="text_5" presStyleLbl="node1" presStyleIdx="4" presStyleCnt="7">
        <dgm:presLayoutVars>
          <dgm:bulletEnabled val="1"/>
        </dgm:presLayoutVars>
      </dgm:prSet>
      <dgm:spPr/>
    </dgm:pt>
    <dgm:pt modelId="{7004401B-010E-4EF9-98C7-78680F7998C8}" type="pres">
      <dgm:prSet presAssocID="{4435519C-406C-4C70-94C2-30E5916BDD65}" presName="accent_5" presStyleCnt="0"/>
      <dgm:spPr/>
    </dgm:pt>
    <dgm:pt modelId="{8F0FA9E2-0CA8-4C51-8D1F-79C130E39A9D}" type="pres">
      <dgm:prSet presAssocID="{4435519C-406C-4C70-94C2-30E5916BDD65}" presName="accentRepeatNode" presStyleLbl="solidFgAcc1" presStyleIdx="4" presStyleCnt="7"/>
      <dgm:spPr/>
    </dgm:pt>
    <dgm:pt modelId="{EF5FF77C-DFC0-4738-9F6B-5F26D8EEBEE0}" type="pres">
      <dgm:prSet presAssocID="{730E8A9A-EA91-40E9-B13F-5B6F837574CB}" presName="text_6" presStyleLbl="node1" presStyleIdx="5" presStyleCnt="7">
        <dgm:presLayoutVars>
          <dgm:bulletEnabled val="1"/>
        </dgm:presLayoutVars>
      </dgm:prSet>
      <dgm:spPr/>
    </dgm:pt>
    <dgm:pt modelId="{944216D4-99AF-4BA4-83DA-7D191F1EAF38}" type="pres">
      <dgm:prSet presAssocID="{730E8A9A-EA91-40E9-B13F-5B6F837574CB}" presName="accent_6" presStyleCnt="0"/>
      <dgm:spPr/>
    </dgm:pt>
    <dgm:pt modelId="{7A169940-F06E-4240-B507-FE4FC5784C60}" type="pres">
      <dgm:prSet presAssocID="{730E8A9A-EA91-40E9-B13F-5B6F837574CB}" presName="accentRepeatNode" presStyleLbl="solidFgAcc1" presStyleIdx="5" presStyleCnt="7"/>
      <dgm:spPr/>
    </dgm:pt>
    <dgm:pt modelId="{69AC4720-D738-43D9-9324-83CF554C166F}" type="pres">
      <dgm:prSet presAssocID="{DD8357B9-9AC6-4061-9428-535279585861}" presName="text_7" presStyleLbl="node1" presStyleIdx="6" presStyleCnt="7">
        <dgm:presLayoutVars>
          <dgm:bulletEnabled val="1"/>
        </dgm:presLayoutVars>
      </dgm:prSet>
      <dgm:spPr/>
    </dgm:pt>
    <dgm:pt modelId="{C8AE926A-097E-4172-9D67-E9D138187F98}" type="pres">
      <dgm:prSet presAssocID="{DD8357B9-9AC6-4061-9428-535279585861}" presName="accent_7" presStyleCnt="0"/>
      <dgm:spPr/>
    </dgm:pt>
    <dgm:pt modelId="{53C0F29D-97EB-45FF-A923-B5670569B7AA}" type="pres">
      <dgm:prSet presAssocID="{DD8357B9-9AC6-4061-9428-535279585861}" presName="accentRepeatNode" presStyleLbl="solidFgAcc1" presStyleIdx="6" presStyleCnt="7"/>
      <dgm:spPr/>
    </dgm:pt>
  </dgm:ptLst>
  <dgm:cxnLst>
    <dgm:cxn modelId="{01678703-7D28-440E-9B36-A867323D5DCF}" type="presOf" srcId="{F6ED17B6-C20A-44B0-8E0D-6D96CCAC969D}" destId="{63070EE7-70EB-4F78-BECA-794851E860E2}" srcOrd="0" destOrd="0" presId="urn:microsoft.com/office/officeart/2008/layout/VerticalCurvedList"/>
    <dgm:cxn modelId="{14005A3C-147F-495F-9E26-0500A728FC98}" type="presOf" srcId="{F63F019F-1B4F-418F-A47F-AF4ABE0CA3E7}" destId="{7D025183-4E06-4943-B32C-8D199E06221C}" srcOrd="0" destOrd="0" presId="urn:microsoft.com/office/officeart/2008/layout/VerticalCurvedList"/>
    <dgm:cxn modelId="{7EF2943F-CF36-45C0-A313-AE753EF7DC23}" srcId="{38F39335-2EEC-40BE-B80A-0C9754BF215A}" destId="{4435519C-406C-4C70-94C2-30E5916BDD65}" srcOrd="4" destOrd="0" parTransId="{D8EC55B8-9DCD-4ECA-876D-88A0612D511B}" sibTransId="{4B96F06F-462E-4A07-B50A-65838DF39D3C}"/>
    <dgm:cxn modelId="{99FADA5E-B32D-4F2D-87F9-00098B3B4D0F}" type="presOf" srcId="{38F39335-2EEC-40BE-B80A-0C9754BF215A}" destId="{DADA6E5B-FA4D-4C4A-866D-693283AA78C5}" srcOrd="0" destOrd="0" presId="urn:microsoft.com/office/officeart/2008/layout/VerticalCurvedList"/>
    <dgm:cxn modelId="{A49EAC4C-0E1E-4038-9727-F7EC45217ACD}" type="presOf" srcId="{730E8A9A-EA91-40E9-B13F-5B6F837574CB}" destId="{EF5FF77C-DFC0-4738-9F6B-5F26D8EEBEE0}" srcOrd="0" destOrd="0" presId="urn:microsoft.com/office/officeart/2008/layout/VerticalCurvedList"/>
    <dgm:cxn modelId="{9ECC7C6E-ADE1-4C0F-9727-38DEC2B4A870}" type="presOf" srcId="{FA4F7F41-FDCB-4109-A0A9-E9A1601C895A}" destId="{10DBA30D-5BCF-4CD0-A439-D9E159D71E15}" srcOrd="0" destOrd="0" presId="urn:microsoft.com/office/officeart/2008/layout/VerticalCurvedList"/>
    <dgm:cxn modelId="{A165BF55-1D2F-456D-A864-6F84AA183FCE}" type="presOf" srcId="{DD8357B9-9AC6-4061-9428-535279585861}" destId="{69AC4720-D738-43D9-9324-83CF554C166F}" srcOrd="0" destOrd="0" presId="urn:microsoft.com/office/officeart/2008/layout/VerticalCurvedList"/>
    <dgm:cxn modelId="{82900589-AF4C-413B-A666-DD500ADE8B95}" srcId="{38F39335-2EEC-40BE-B80A-0C9754BF215A}" destId="{214536A5-E48D-41C3-AE20-59F03E3B0062}" srcOrd="0" destOrd="0" parTransId="{4C31FED6-0A93-4E52-9A29-F1807FEB4C5E}" sibTransId="{F6ED17B6-C20A-44B0-8E0D-6D96CCAC969D}"/>
    <dgm:cxn modelId="{B04DA68F-3146-4E98-B82B-D96129D4C3BE}" srcId="{38F39335-2EEC-40BE-B80A-0C9754BF215A}" destId="{BBBC66F8-DB40-431C-BBEE-BBBE70A49F69}" srcOrd="3" destOrd="0" parTransId="{5EAA9057-3F12-4B70-B268-F4DE0D7BDF27}" sibTransId="{45A090CA-9FB3-4EF5-8825-16305842F8C9}"/>
    <dgm:cxn modelId="{B934CD96-2948-42BB-9BE0-92671714ED1D}" type="presOf" srcId="{214536A5-E48D-41C3-AE20-59F03E3B0062}" destId="{B1439A6E-8F56-4FE0-A233-EBE2B615F993}" srcOrd="0" destOrd="0" presId="urn:microsoft.com/office/officeart/2008/layout/VerticalCurvedList"/>
    <dgm:cxn modelId="{9FC15598-1E88-4FBA-98F1-45A01656B4BA}" srcId="{38F39335-2EEC-40BE-B80A-0C9754BF215A}" destId="{F63F019F-1B4F-418F-A47F-AF4ABE0CA3E7}" srcOrd="1" destOrd="0" parTransId="{ED6F0F4C-CBE2-4B14-A3D9-DB54A4EE97BF}" sibTransId="{53C332A5-49CD-4AD2-A604-54A54B0F5FA4}"/>
    <dgm:cxn modelId="{93D96F9A-9B11-4F84-B31C-6ADF30409559}" type="presOf" srcId="{BBBC66F8-DB40-431C-BBEE-BBBE70A49F69}" destId="{CBF3C2CF-A74E-49D7-9033-7D5B8C35DE24}" srcOrd="0" destOrd="0" presId="urn:microsoft.com/office/officeart/2008/layout/VerticalCurvedList"/>
    <dgm:cxn modelId="{9C923FB0-55B4-48C8-933D-F58560EC600C}" srcId="{38F39335-2EEC-40BE-B80A-0C9754BF215A}" destId="{FA4F7F41-FDCB-4109-A0A9-E9A1601C895A}" srcOrd="2" destOrd="0" parTransId="{73D12954-FD12-49E7-A03B-BD85796E0FA1}" sibTransId="{16B9B017-5B7D-41AC-8EB7-0034499F165C}"/>
    <dgm:cxn modelId="{AB6AB2BB-5D90-48E9-B1C9-452E11AEFF93}" srcId="{38F39335-2EEC-40BE-B80A-0C9754BF215A}" destId="{DD8357B9-9AC6-4061-9428-535279585861}" srcOrd="6" destOrd="0" parTransId="{2059236F-B273-440A-8D7B-7583D5630599}" sibTransId="{36CE6A4B-B958-4CEA-84A9-EA2FE9327E12}"/>
    <dgm:cxn modelId="{ED8C13F0-207C-413E-AF0B-BE71E77F247E}" srcId="{38F39335-2EEC-40BE-B80A-0C9754BF215A}" destId="{730E8A9A-EA91-40E9-B13F-5B6F837574CB}" srcOrd="5" destOrd="0" parTransId="{0A49FACE-5E0B-4619-A5E1-0DABC8F1CB7C}" sibTransId="{FFFB648E-72AB-4026-AFD8-FE077FE9A67B}"/>
    <dgm:cxn modelId="{72DBE3FF-ABA2-45B4-92FC-D98FB90CAB9C}" type="presOf" srcId="{4435519C-406C-4C70-94C2-30E5916BDD65}" destId="{83B7BFA3-F822-46FA-BB67-318F8EF09892}" srcOrd="0" destOrd="0" presId="urn:microsoft.com/office/officeart/2008/layout/VerticalCurvedList"/>
    <dgm:cxn modelId="{2D9B0357-4388-46A3-B3DD-4C211C02CEE7}" type="presParOf" srcId="{DADA6E5B-FA4D-4C4A-866D-693283AA78C5}" destId="{2C284EE5-8C6F-4B96-97E7-2F3FA2BC6D6E}" srcOrd="0" destOrd="0" presId="urn:microsoft.com/office/officeart/2008/layout/VerticalCurvedList"/>
    <dgm:cxn modelId="{1193D59B-98BA-4081-BABE-1A0B2F781A0C}" type="presParOf" srcId="{2C284EE5-8C6F-4B96-97E7-2F3FA2BC6D6E}" destId="{BE118432-8EB5-40B1-82F7-0A8BDBA02853}" srcOrd="0" destOrd="0" presId="urn:microsoft.com/office/officeart/2008/layout/VerticalCurvedList"/>
    <dgm:cxn modelId="{A527C192-64DD-4365-B9A2-D687740FF3E1}" type="presParOf" srcId="{BE118432-8EB5-40B1-82F7-0A8BDBA02853}" destId="{6B4E4478-9D72-4AE0-9445-EC1BE10A8587}" srcOrd="0" destOrd="0" presId="urn:microsoft.com/office/officeart/2008/layout/VerticalCurvedList"/>
    <dgm:cxn modelId="{436AA23A-9FC5-4BAC-BDAE-A8637A611EBF}" type="presParOf" srcId="{BE118432-8EB5-40B1-82F7-0A8BDBA02853}" destId="{63070EE7-70EB-4F78-BECA-794851E860E2}" srcOrd="1" destOrd="0" presId="urn:microsoft.com/office/officeart/2008/layout/VerticalCurvedList"/>
    <dgm:cxn modelId="{77914352-EA90-4CEB-86B0-7D9772517388}" type="presParOf" srcId="{BE118432-8EB5-40B1-82F7-0A8BDBA02853}" destId="{F8C7D3A4-5E7B-45BF-BEE8-4016FE05CFE4}" srcOrd="2" destOrd="0" presId="urn:microsoft.com/office/officeart/2008/layout/VerticalCurvedList"/>
    <dgm:cxn modelId="{84DD825E-E675-4544-A298-6A15E1DF2593}" type="presParOf" srcId="{BE118432-8EB5-40B1-82F7-0A8BDBA02853}" destId="{3928CD97-64FD-4036-BE74-4898C204D580}" srcOrd="3" destOrd="0" presId="urn:microsoft.com/office/officeart/2008/layout/VerticalCurvedList"/>
    <dgm:cxn modelId="{A913BAE4-6DB9-4351-BAD0-FDBC301BB0E2}" type="presParOf" srcId="{2C284EE5-8C6F-4B96-97E7-2F3FA2BC6D6E}" destId="{B1439A6E-8F56-4FE0-A233-EBE2B615F993}" srcOrd="1" destOrd="0" presId="urn:microsoft.com/office/officeart/2008/layout/VerticalCurvedList"/>
    <dgm:cxn modelId="{FC3F4C09-EC8A-4367-8D5B-CDC4AC79BC2E}" type="presParOf" srcId="{2C284EE5-8C6F-4B96-97E7-2F3FA2BC6D6E}" destId="{5B83465E-6916-4232-BCE0-CB0479D9BF0B}" srcOrd="2" destOrd="0" presId="urn:microsoft.com/office/officeart/2008/layout/VerticalCurvedList"/>
    <dgm:cxn modelId="{AFD7980B-D01A-4D59-821B-0D5D953ECB00}" type="presParOf" srcId="{5B83465E-6916-4232-BCE0-CB0479D9BF0B}" destId="{FF98932C-F131-4619-8431-52D9A657E7CC}" srcOrd="0" destOrd="0" presId="urn:microsoft.com/office/officeart/2008/layout/VerticalCurvedList"/>
    <dgm:cxn modelId="{FBD79739-D8F8-4729-B6B9-A5EB238906E9}" type="presParOf" srcId="{2C284EE5-8C6F-4B96-97E7-2F3FA2BC6D6E}" destId="{7D025183-4E06-4943-B32C-8D199E06221C}" srcOrd="3" destOrd="0" presId="urn:microsoft.com/office/officeart/2008/layout/VerticalCurvedList"/>
    <dgm:cxn modelId="{C14F1CBD-3B43-43AF-8B4F-A9D077F34DD6}" type="presParOf" srcId="{2C284EE5-8C6F-4B96-97E7-2F3FA2BC6D6E}" destId="{C3B68877-E61A-4A2A-BAFC-5337EE698055}" srcOrd="4" destOrd="0" presId="urn:microsoft.com/office/officeart/2008/layout/VerticalCurvedList"/>
    <dgm:cxn modelId="{47151DF2-B34E-4A94-99FE-F8CE1D43D0CA}" type="presParOf" srcId="{C3B68877-E61A-4A2A-BAFC-5337EE698055}" destId="{A12A4AE2-0FE9-4CA7-A3FF-626AA979A0E2}" srcOrd="0" destOrd="0" presId="urn:microsoft.com/office/officeart/2008/layout/VerticalCurvedList"/>
    <dgm:cxn modelId="{8298ED29-4386-46AD-B1AC-9C78BE0E9948}" type="presParOf" srcId="{2C284EE5-8C6F-4B96-97E7-2F3FA2BC6D6E}" destId="{10DBA30D-5BCF-4CD0-A439-D9E159D71E15}" srcOrd="5" destOrd="0" presId="urn:microsoft.com/office/officeart/2008/layout/VerticalCurvedList"/>
    <dgm:cxn modelId="{356EFECF-4B12-4C5F-81DA-6308B413705E}" type="presParOf" srcId="{2C284EE5-8C6F-4B96-97E7-2F3FA2BC6D6E}" destId="{42C3DA78-26B2-46E0-BB4B-AD9FA09732AC}" srcOrd="6" destOrd="0" presId="urn:microsoft.com/office/officeart/2008/layout/VerticalCurvedList"/>
    <dgm:cxn modelId="{CDE0071B-2D5E-4EE8-9D94-A1D0CF35146D}" type="presParOf" srcId="{42C3DA78-26B2-46E0-BB4B-AD9FA09732AC}" destId="{FE587705-ADB9-428D-B7BF-31A9287C5D18}" srcOrd="0" destOrd="0" presId="urn:microsoft.com/office/officeart/2008/layout/VerticalCurvedList"/>
    <dgm:cxn modelId="{DADCF9A8-7590-4C42-B322-214F3CA3A033}" type="presParOf" srcId="{2C284EE5-8C6F-4B96-97E7-2F3FA2BC6D6E}" destId="{CBF3C2CF-A74E-49D7-9033-7D5B8C35DE24}" srcOrd="7" destOrd="0" presId="urn:microsoft.com/office/officeart/2008/layout/VerticalCurvedList"/>
    <dgm:cxn modelId="{25C6A20C-4814-4A92-B6E2-1AFB1D52B2AA}" type="presParOf" srcId="{2C284EE5-8C6F-4B96-97E7-2F3FA2BC6D6E}" destId="{D1BACCED-7D84-4E1D-85C0-102FD52834A5}" srcOrd="8" destOrd="0" presId="urn:microsoft.com/office/officeart/2008/layout/VerticalCurvedList"/>
    <dgm:cxn modelId="{9EA830D5-6CAC-42DD-AEF9-4C3588288874}" type="presParOf" srcId="{D1BACCED-7D84-4E1D-85C0-102FD52834A5}" destId="{CB04A212-7D46-4113-A22A-9F91909D1BF6}" srcOrd="0" destOrd="0" presId="urn:microsoft.com/office/officeart/2008/layout/VerticalCurvedList"/>
    <dgm:cxn modelId="{B962CA1F-EF2F-4FB4-B762-920B60EFE866}" type="presParOf" srcId="{2C284EE5-8C6F-4B96-97E7-2F3FA2BC6D6E}" destId="{83B7BFA3-F822-46FA-BB67-318F8EF09892}" srcOrd="9" destOrd="0" presId="urn:microsoft.com/office/officeart/2008/layout/VerticalCurvedList"/>
    <dgm:cxn modelId="{EF4CAAEF-DC98-4116-8348-C5DBD6BE2D24}" type="presParOf" srcId="{2C284EE5-8C6F-4B96-97E7-2F3FA2BC6D6E}" destId="{7004401B-010E-4EF9-98C7-78680F7998C8}" srcOrd="10" destOrd="0" presId="urn:microsoft.com/office/officeart/2008/layout/VerticalCurvedList"/>
    <dgm:cxn modelId="{BDCB70BF-1664-440F-BFE6-BB539913E3CF}" type="presParOf" srcId="{7004401B-010E-4EF9-98C7-78680F7998C8}" destId="{8F0FA9E2-0CA8-4C51-8D1F-79C130E39A9D}" srcOrd="0" destOrd="0" presId="urn:microsoft.com/office/officeart/2008/layout/VerticalCurvedList"/>
    <dgm:cxn modelId="{37391236-8D52-47AA-B141-BC6E0CAA993E}" type="presParOf" srcId="{2C284EE5-8C6F-4B96-97E7-2F3FA2BC6D6E}" destId="{EF5FF77C-DFC0-4738-9F6B-5F26D8EEBEE0}" srcOrd="11" destOrd="0" presId="urn:microsoft.com/office/officeart/2008/layout/VerticalCurvedList"/>
    <dgm:cxn modelId="{FFB05C01-84B2-4686-B7CD-A22D41E0D07D}" type="presParOf" srcId="{2C284EE5-8C6F-4B96-97E7-2F3FA2BC6D6E}" destId="{944216D4-99AF-4BA4-83DA-7D191F1EAF38}" srcOrd="12" destOrd="0" presId="urn:microsoft.com/office/officeart/2008/layout/VerticalCurvedList"/>
    <dgm:cxn modelId="{AEB486A2-DA95-4844-8D0E-A5DDAED95DC9}" type="presParOf" srcId="{944216D4-99AF-4BA4-83DA-7D191F1EAF38}" destId="{7A169940-F06E-4240-B507-FE4FC5784C60}" srcOrd="0" destOrd="0" presId="urn:microsoft.com/office/officeart/2008/layout/VerticalCurvedList"/>
    <dgm:cxn modelId="{A434ED60-2F53-4B6D-9821-03B37A01040D}" type="presParOf" srcId="{2C284EE5-8C6F-4B96-97E7-2F3FA2BC6D6E}" destId="{69AC4720-D738-43D9-9324-83CF554C166F}" srcOrd="13" destOrd="0" presId="urn:microsoft.com/office/officeart/2008/layout/VerticalCurvedList"/>
    <dgm:cxn modelId="{AA649257-75E0-4EEF-853E-D69143425406}" type="presParOf" srcId="{2C284EE5-8C6F-4B96-97E7-2F3FA2BC6D6E}" destId="{C8AE926A-097E-4172-9D67-E9D138187F98}" srcOrd="14" destOrd="0" presId="urn:microsoft.com/office/officeart/2008/layout/VerticalCurvedList"/>
    <dgm:cxn modelId="{AB9B637D-A8F4-4444-AC21-DE935A2E7C1B}" type="presParOf" srcId="{C8AE926A-097E-4172-9D67-E9D138187F98}" destId="{53C0F29D-97EB-45FF-A923-B5670569B7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70EE7-70EB-4F78-BECA-794851E860E2}">
      <dsp:nvSpPr>
        <dsp:cNvPr id="0" name=""/>
        <dsp:cNvSpPr/>
      </dsp:nvSpPr>
      <dsp:spPr>
        <a:xfrm>
          <a:off x="-6674906" y="-1021536"/>
          <a:ext cx="7950844" cy="7950844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39A6E-8F56-4FE0-A233-EBE2B615F993}">
      <dsp:nvSpPr>
        <dsp:cNvPr id="0" name=""/>
        <dsp:cNvSpPr/>
      </dsp:nvSpPr>
      <dsp:spPr>
        <a:xfrm>
          <a:off x="414430" y="268567"/>
          <a:ext cx="795836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Introducción</a:t>
          </a:r>
        </a:p>
      </dsp:txBody>
      <dsp:txXfrm>
        <a:off x="414430" y="268567"/>
        <a:ext cx="7958368" cy="536898"/>
      </dsp:txXfrm>
    </dsp:sp>
    <dsp:sp modelId="{FF98932C-F131-4619-8431-52D9A657E7CC}">
      <dsp:nvSpPr>
        <dsp:cNvPr id="0" name=""/>
        <dsp:cNvSpPr/>
      </dsp:nvSpPr>
      <dsp:spPr>
        <a:xfrm>
          <a:off x="78868" y="20145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25183-4E06-4943-B32C-8D199E06221C}">
      <dsp:nvSpPr>
        <dsp:cNvPr id="0" name=""/>
        <dsp:cNvSpPr/>
      </dsp:nvSpPr>
      <dsp:spPr>
        <a:xfrm>
          <a:off x="900639" y="1074387"/>
          <a:ext cx="747215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Indicadores de rendimiento</a:t>
          </a:r>
        </a:p>
      </dsp:txBody>
      <dsp:txXfrm>
        <a:off x="900639" y="1074387"/>
        <a:ext cx="7472158" cy="536898"/>
      </dsp:txXfrm>
    </dsp:sp>
    <dsp:sp modelId="{A12A4AE2-0FE9-4CA7-A3FF-626AA979A0E2}">
      <dsp:nvSpPr>
        <dsp:cNvPr id="0" name=""/>
        <dsp:cNvSpPr/>
      </dsp:nvSpPr>
      <dsp:spPr>
        <a:xfrm>
          <a:off x="565078" y="100727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BA30D-5BCF-4CD0-A439-D9E159D71E15}">
      <dsp:nvSpPr>
        <dsp:cNvPr id="0" name=""/>
        <dsp:cNvSpPr/>
      </dsp:nvSpPr>
      <dsp:spPr>
        <a:xfrm>
          <a:off x="1167080" y="1879616"/>
          <a:ext cx="720571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Simulación “as-</a:t>
          </a:r>
          <a:r>
            <a:rPr lang="es-ES" sz="2900" kern="1200" err="1"/>
            <a:t>is</a:t>
          </a:r>
          <a:r>
            <a:rPr lang="es-ES" sz="2900" kern="1200"/>
            <a:t>”</a:t>
          </a:r>
        </a:p>
      </dsp:txBody>
      <dsp:txXfrm>
        <a:off x="1167080" y="1879616"/>
        <a:ext cx="7205718" cy="536898"/>
      </dsp:txXfrm>
    </dsp:sp>
    <dsp:sp modelId="{FE587705-ADB9-428D-B7BF-31A9287C5D18}">
      <dsp:nvSpPr>
        <dsp:cNvPr id="0" name=""/>
        <dsp:cNvSpPr/>
      </dsp:nvSpPr>
      <dsp:spPr>
        <a:xfrm>
          <a:off x="831518" y="181250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C2CF-A74E-49D7-9033-7D5B8C35DE24}">
      <dsp:nvSpPr>
        <dsp:cNvPr id="0" name=""/>
        <dsp:cNvSpPr/>
      </dsp:nvSpPr>
      <dsp:spPr>
        <a:xfrm>
          <a:off x="1252152" y="2685436"/>
          <a:ext cx="7120646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Rediseño</a:t>
          </a:r>
        </a:p>
      </dsp:txBody>
      <dsp:txXfrm>
        <a:off x="1252152" y="2685436"/>
        <a:ext cx="7120646" cy="536898"/>
      </dsp:txXfrm>
    </dsp:sp>
    <dsp:sp modelId="{CB04A212-7D46-4113-A22A-9F91909D1BF6}">
      <dsp:nvSpPr>
        <dsp:cNvPr id="0" name=""/>
        <dsp:cNvSpPr/>
      </dsp:nvSpPr>
      <dsp:spPr>
        <a:xfrm>
          <a:off x="916590" y="261832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7BFA3-F822-46FA-BB67-318F8EF09892}">
      <dsp:nvSpPr>
        <dsp:cNvPr id="0" name=""/>
        <dsp:cNvSpPr/>
      </dsp:nvSpPr>
      <dsp:spPr>
        <a:xfrm>
          <a:off x="1167080" y="3491256"/>
          <a:ext cx="720571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Simulación “</a:t>
          </a:r>
          <a:r>
            <a:rPr lang="es-ES" sz="2900" kern="1200" err="1"/>
            <a:t>to</a:t>
          </a:r>
          <a:r>
            <a:rPr lang="es-ES" sz="2900" kern="1200"/>
            <a:t>-be”</a:t>
          </a:r>
        </a:p>
      </dsp:txBody>
      <dsp:txXfrm>
        <a:off x="1167080" y="3491256"/>
        <a:ext cx="7205718" cy="536898"/>
      </dsp:txXfrm>
    </dsp:sp>
    <dsp:sp modelId="{8F0FA9E2-0CA8-4C51-8D1F-79C130E39A9D}">
      <dsp:nvSpPr>
        <dsp:cNvPr id="0" name=""/>
        <dsp:cNvSpPr/>
      </dsp:nvSpPr>
      <dsp:spPr>
        <a:xfrm>
          <a:off x="831518" y="342414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FF77C-DFC0-4738-9F6B-5F26D8EEBEE0}">
      <dsp:nvSpPr>
        <dsp:cNvPr id="0" name=""/>
        <dsp:cNvSpPr/>
      </dsp:nvSpPr>
      <dsp:spPr>
        <a:xfrm>
          <a:off x="900639" y="4296485"/>
          <a:ext cx="747215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Análisis </a:t>
          </a:r>
          <a:r>
            <a:rPr lang="es-ES" sz="2900" kern="1200" err="1"/>
            <a:t>Celonis</a:t>
          </a:r>
          <a:endParaRPr lang="es-ES" sz="2900" kern="1200"/>
        </a:p>
      </dsp:txBody>
      <dsp:txXfrm>
        <a:off x="900639" y="4296485"/>
        <a:ext cx="7472158" cy="536898"/>
      </dsp:txXfrm>
    </dsp:sp>
    <dsp:sp modelId="{7A169940-F06E-4240-B507-FE4FC5784C60}">
      <dsp:nvSpPr>
        <dsp:cNvPr id="0" name=""/>
        <dsp:cNvSpPr/>
      </dsp:nvSpPr>
      <dsp:spPr>
        <a:xfrm>
          <a:off x="565078" y="4229373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C4720-D738-43D9-9324-83CF554C166F}">
      <dsp:nvSpPr>
        <dsp:cNvPr id="0" name=""/>
        <dsp:cNvSpPr/>
      </dsp:nvSpPr>
      <dsp:spPr>
        <a:xfrm>
          <a:off x="414430" y="5102305"/>
          <a:ext cx="795836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Conclusiones, bibliografía y notas</a:t>
          </a:r>
        </a:p>
      </dsp:txBody>
      <dsp:txXfrm>
        <a:off x="414430" y="5102305"/>
        <a:ext cx="7958368" cy="536898"/>
      </dsp:txXfrm>
    </dsp:sp>
    <dsp:sp modelId="{53C0F29D-97EB-45FF-A923-B5670569B7AA}">
      <dsp:nvSpPr>
        <dsp:cNvPr id="0" name=""/>
        <dsp:cNvSpPr/>
      </dsp:nvSpPr>
      <dsp:spPr>
        <a:xfrm>
          <a:off x="78868" y="5035193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62D8E-74F3-45A1-A41D-AC9D064563A0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9847C-28B0-41A4-B941-09D3ED8210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09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LineChart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muestra el número de actividades ejecutadas por año.</a:t>
            </a:r>
          </a:p>
          <a:p>
            <a:r>
              <a:rPr lang="es-E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General: por cada año, distinguiendo entre tareas, el número de veces que se ejecutan</a:t>
            </a:r>
          </a:p>
          <a:p>
            <a:r>
              <a:rPr lang="es-E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LastChart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Número de tareas ejecutadas filtrando por año y mes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12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90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06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3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9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90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6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51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0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5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61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2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E0868F-2EF3-4A5F-83D6-069436179536}" type="datetimeFigureOut">
              <a:rPr lang="es-ES" smtClean="0"/>
              <a:t>02/12/2021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5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48D1-2A77-406B-A138-AE79C9BD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40" y="1229821"/>
            <a:ext cx="9966960" cy="3035808"/>
          </a:xfrm>
        </p:spPr>
        <p:txBody>
          <a:bodyPr/>
          <a:lstStyle/>
          <a:p>
            <a:r>
              <a:rPr lang="es-ES" sz="8800"/>
              <a:t>Gestión de procesos y servicios (GPS)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BA009-3E32-4E25-A755-C76A4042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678" y="4501662"/>
            <a:ext cx="9287491" cy="1758460"/>
          </a:xfrm>
        </p:spPr>
        <p:txBody>
          <a:bodyPr>
            <a:normAutofit/>
          </a:bodyPr>
          <a:lstStyle/>
          <a:p>
            <a:r>
              <a:rPr lang="es-ES"/>
              <a:t>Taller II – Grupo 5 – Tema: Sepsis</a:t>
            </a:r>
          </a:p>
          <a:p>
            <a:r>
              <a:rPr lang="es-ES"/>
              <a:t>Curso 2021/2022</a:t>
            </a:r>
          </a:p>
          <a:p>
            <a:endParaRPr lang="es-ES"/>
          </a:p>
          <a:p>
            <a:r>
              <a:rPr lang="es-ES"/>
              <a:t>Miembros: Pedro Escobar, Alejandro Fernández, Juan Diego Villalobos 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CC8A17A-0623-4D80-8D59-E1A8F18F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991" y="6400800"/>
            <a:ext cx="49911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58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FAF35E-494E-4762-9A3B-2381C608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962" y="2560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000"/>
              <a:t>rediseño</a:t>
            </a:r>
            <a:endParaRPr lang="es-E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DD5BD-A96D-4DF3-8AFC-F3E457B3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290" y="1649920"/>
            <a:ext cx="3544034" cy="480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Aplicando heurísticas de rediseño, obtenemos un nuevo modelo, </a:t>
            </a:r>
            <a:r>
              <a:rPr lang="es-ES" sz="1600" dirty="0" err="1"/>
              <a:t>to</a:t>
            </a:r>
            <a:r>
              <a:rPr lang="es-ES" sz="1600" dirty="0"/>
              <a:t>-be cambiando: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dirty="0"/>
              <a:t>H. de optimización </a:t>
            </a:r>
          </a:p>
          <a:p>
            <a:pPr lvl="1"/>
            <a:r>
              <a:rPr lang="es-ES" dirty="0"/>
              <a:t>Cambiar el personal de administración por un sistema automatizado gracias a una BBDD.</a:t>
            </a:r>
          </a:p>
          <a:p>
            <a:pPr lvl="1"/>
            <a:endParaRPr lang="es-ES" dirty="0"/>
          </a:p>
          <a:p>
            <a:r>
              <a:rPr lang="es-ES" dirty="0"/>
              <a:t>H. de Paralelización</a:t>
            </a:r>
          </a:p>
          <a:p>
            <a:pPr lvl="1"/>
            <a:r>
              <a:rPr lang="es-ES" dirty="0"/>
              <a:t>Extracción de hemocultivos</a:t>
            </a:r>
          </a:p>
          <a:p>
            <a:pPr lvl="1"/>
            <a:r>
              <a:rPr lang="es-ES" dirty="0"/>
              <a:t>Administración antibióticos</a:t>
            </a:r>
            <a:endParaRPr lang="es-ES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B1BB6F1F-9D8E-4F55-9168-5F3F92D4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2948"/>
            <a:ext cx="7836309" cy="44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AF35E-494E-4762-9A3B-2381C608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840" y="70339"/>
            <a:ext cx="4151508" cy="722376"/>
          </a:xfrm>
        </p:spPr>
        <p:txBody>
          <a:bodyPr>
            <a:normAutofit fontScale="90000"/>
          </a:bodyPr>
          <a:lstStyle/>
          <a:p>
            <a:r>
              <a:rPr lang="es-ES" dirty="0"/>
              <a:t>Simulación </a:t>
            </a:r>
            <a:r>
              <a:rPr lang="es-ES" dirty="0" err="1"/>
              <a:t>to</a:t>
            </a:r>
            <a:r>
              <a:rPr lang="es-ES" dirty="0"/>
              <a:t>-be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DD5BD-A96D-4DF3-8AFC-F3E457B3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93500"/>
            <a:ext cx="10058400" cy="6087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Volviendo a simular, recreando un escenario similar sobre el nuevo proceso </a:t>
            </a:r>
            <a:r>
              <a:rPr lang="es-ES" dirty="0" err="1"/>
              <a:t>to</a:t>
            </a:r>
            <a:r>
              <a:rPr lang="es-ES" dirty="0"/>
              <a:t>-be, obtenemos los siguientes resultados:</a:t>
            </a:r>
          </a:p>
        </p:txBody>
      </p:sp>
      <p:pic>
        <p:nvPicPr>
          <p:cNvPr id="10" name="Imagen 9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408D0D6-7DD8-430D-9062-53A4161DA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4" y="4725948"/>
            <a:ext cx="11306175" cy="1981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BB1C0B-25E2-4B1D-B6AF-903D20F72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1" y="2260292"/>
            <a:ext cx="5158061" cy="2870102"/>
          </a:xfrm>
          <a:prstGeom prst="rect">
            <a:avLst/>
          </a:prstGeom>
        </p:spPr>
      </p:pic>
      <p:pic>
        <p:nvPicPr>
          <p:cNvPr id="12" name="Imagen 11" descr="Imagen que contiene Tabla&#10;&#10;Descripción generada automáticamente">
            <a:extLst>
              <a:ext uri="{FF2B5EF4-FFF2-40B4-BE49-F238E27FC236}">
                <a16:creationId xmlns:a16="http://schemas.microsoft.com/office/drawing/2014/main" id="{6DD08915-F4E4-46F4-89BF-A66DF0D69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426896"/>
            <a:ext cx="4253091" cy="2538999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698C540-F3EB-4148-A990-AACFBEDBB9B0}"/>
              </a:ext>
            </a:extLst>
          </p:cNvPr>
          <p:cNvCxnSpPr/>
          <p:nvPr/>
        </p:nvCxnSpPr>
        <p:spPr>
          <a:xfrm>
            <a:off x="6096000" y="1871003"/>
            <a:ext cx="0" cy="4836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EDB3B14-3780-4970-99EC-75F19BA75577}"/>
              </a:ext>
            </a:extLst>
          </p:cNvPr>
          <p:cNvCxnSpPr/>
          <p:nvPr/>
        </p:nvCxnSpPr>
        <p:spPr>
          <a:xfrm>
            <a:off x="124691" y="5130394"/>
            <a:ext cx="11793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3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AF35E-494E-4762-9A3B-2381C608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523" y="79131"/>
            <a:ext cx="7104954" cy="722376"/>
          </a:xfrm>
        </p:spPr>
        <p:txBody>
          <a:bodyPr>
            <a:normAutofit fontScale="90000"/>
          </a:bodyPr>
          <a:lstStyle/>
          <a:p>
            <a:r>
              <a:rPr lang="es-ES" dirty="0"/>
              <a:t>Análisis de log</a:t>
            </a:r>
            <a:r>
              <a:rPr lang="es-ES" sz="3600" dirty="0"/>
              <a:t>s</a:t>
            </a:r>
            <a:r>
              <a:rPr lang="es-ES" dirty="0"/>
              <a:t> con </a:t>
            </a:r>
            <a:r>
              <a:rPr lang="es-ES" dirty="0" err="1"/>
              <a:t>celonis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D19C41-C77C-42DF-8D12-552712DA93DF}"/>
              </a:ext>
            </a:extLst>
          </p:cNvPr>
          <p:cNvSpPr txBox="1"/>
          <p:nvPr/>
        </p:nvSpPr>
        <p:spPr>
          <a:xfrm>
            <a:off x="661851" y="759944"/>
            <a:ext cx="10868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 err="1"/>
              <a:t>Dashboard</a:t>
            </a:r>
            <a:r>
              <a:rPr lang="es-ES" dirty="0"/>
              <a:t> de </a:t>
            </a:r>
            <a:r>
              <a:rPr lang="es-ES" dirty="0" err="1"/>
              <a:t>Celonis</a:t>
            </a:r>
            <a:r>
              <a:rPr lang="es-ES" dirty="0"/>
              <a:t>, muestra varias gráficas sobre el contenido del registro de eventos proporcionado.  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F45A3C-840A-4FC3-90F5-4F7B57D7E37A}"/>
              </a:ext>
            </a:extLst>
          </p:cNvPr>
          <p:cNvSpPr txBox="1"/>
          <p:nvPr/>
        </p:nvSpPr>
        <p:spPr>
          <a:xfrm>
            <a:off x="4373335" y="1450614"/>
            <a:ext cx="3445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¡El proceso NO es el mismo!</a:t>
            </a:r>
            <a:endParaRPr lang="es-ES" dirty="0"/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9ADD8E9-77CC-43FB-B9E8-B4A373F95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570"/>
            <a:ext cx="12192000" cy="50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633916-5F13-48CF-BE64-F7C4ED6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938" y="-142222"/>
            <a:ext cx="6919546" cy="1234014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Conclusiones, bibliografía, notas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Open Book">
            <a:extLst>
              <a:ext uri="{FF2B5EF4-FFF2-40B4-BE49-F238E27FC236}">
                <a16:creationId xmlns:a16="http://schemas.microsoft.com/office/drawing/2014/main" id="{BAC06940-C0E4-4B40-BCEF-1CD8D354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950" y="1410916"/>
            <a:ext cx="4161842" cy="416184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B1F301-D531-489E-BC07-EFA75BEE1DF5}"/>
              </a:ext>
            </a:extLst>
          </p:cNvPr>
          <p:cNvSpPr txBox="1"/>
          <p:nvPr/>
        </p:nvSpPr>
        <p:spPr>
          <a:xfrm>
            <a:off x="6259245" y="1120985"/>
            <a:ext cx="557048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2400" dirty="0"/>
              <a:t>Durante este trabajo hemos puesto en práctica conocimientos sobre definición y modelado de </a:t>
            </a:r>
            <a:r>
              <a:rPr lang="es-ES" sz="2400" dirty="0" err="1"/>
              <a:t>PPI's</a:t>
            </a:r>
            <a:r>
              <a:rPr lang="es-ES" sz="2400" dirty="0"/>
              <a:t>, uso de simuladores para conocer las flaquezas de los modelos BPMN y rediseño de procesos. 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/>
              <a:t>Destacamos la importancia de estas técnicas en el entorno de las organizaciones, como vía para mejorar el rendimiento de sus procesos de negocio.</a:t>
            </a:r>
          </a:p>
          <a:p>
            <a:pPr marL="0" indent="0" algn="just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2467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633916-5F13-48CF-BE64-F7C4ED6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938" y="-142222"/>
            <a:ext cx="6919546" cy="1234014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Conclusiones, bibliografía, notas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Open Book">
            <a:extLst>
              <a:ext uri="{FF2B5EF4-FFF2-40B4-BE49-F238E27FC236}">
                <a16:creationId xmlns:a16="http://schemas.microsoft.com/office/drawing/2014/main" id="{BAC06940-C0E4-4B40-BCEF-1CD8D354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950" y="1410916"/>
            <a:ext cx="4161842" cy="416184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90886FB-0043-4924-907A-5FDC0A9E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542" y="1091791"/>
            <a:ext cx="5738307" cy="55658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‘ATENCIÓN DE PACIENTES CON SEPSIS EN EL SERVICIO DE URGENCIAS’ del Hospital San Pedro publicado por Gobierno de La Rioja.</a:t>
            </a:r>
            <a:endParaRPr lang="es-E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‘GUÍA DE ACTUACIÓN EN URGENCIAS’ de Clínica Universidad de</a:t>
            </a:r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Navarra publicado por Gobierno de Navarra.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 Documentación presente en Bimp.cs.ut.ee. </a:t>
            </a:r>
            <a:endParaRPr lang="es-E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Documentación presente en </a:t>
            </a:r>
            <a:r>
              <a:rPr lang="es-E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Celonis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publicado por </a:t>
            </a:r>
            <a:r>
              <a:rPr lang="es-E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Celonis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 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Articulo publicado en Semicyuc.org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Otro material de consulta provisto por la asignatura.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8986B90-A332-4399-BC54-40B341A5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168"/>
            <a:ext cx="12192000" cy="834702"/>
          </a:xfrm>
        </p:spPr>
        <p:txBody>
          <a:bodyPr/>
          <a:lstStyle/>
          <a:p>
            <a:pPr algn="ctr"/>
            <a:r>
              <a:rPr lang="es-ES"/>
              <a:t>Índice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A2C4DA1-7381-4E59-82F2-DE4402778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349722"/>
              </p:ext>
            </p:extLst>
          </p:nvPr>
        </p:nvGraphicFramePr>
        <p:xfrm>
          <a:off x="2782389" y="950229"/>
          <a:ext cx="8451667" cy="590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áfico 10" descr="reloj de arena 90% con relleno sólido">
            <a:extLst>
              <a:ext uri="{FF2B5EF4-FFF2-40B4-BE49-F238E27FC236}">
                <a16:creationId xmlns:a16="http://schemas.microsoft.com/office/drawing/2014/main" id="{80414118-DB1D-4B9C-A83B-ED1C1BCD5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78726" y="1784931"/>
            <a:ext cx="4006342" cy="40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BF63-61F3-4A55-91E6-FB25B7A8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451" y="71394"/>
            <a:ext cx="3335098" cy="667160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BB78335-0004-44DB-885E-C281AED7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65" y="914399"/>
            <a:ext cx="11642469" cy="43477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B36AA83-5DC2-4042-BAC3-DAC41ED3A882}"/>
              </a:ext>
            </a:extLst>
          </p:cNvPr>
          <p:cNvSpPr txBox="1"/>
          <p:nvPr/>
        </p:nvSpPr>
        <p:spPr>
          <a:xfrm>
            <a:off x="962889" y="5437969"/>
            <a:ext cx="1026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Partimos del modelo as-</a:t>
            </a:r>
            <a:r>
              <a:rPr lang="es-ES" sz="2000" dirty="0" err="1"/>
              <a:t>is</a:t>
            </a:r>
            <a:r>
              <a:rPr lang="es-ES" sz="2000" dirty="0"/>
              <a:t> presentado en el taller I para definir unos indicadores PPI y realizar una simulación inicial.</a:t>
            </a:r>
          </a:p>
        </p:txBody>
      </p:sp>
    </p:spTree>
    <p:extLst>
      <p:ext uri="{BB962C8B-B14F-4D97-AF65-F5344CB8AC3E}">
        <p14:creationId xmlns:p14="http://schemas.microsoft.com/office/powerpoint/2010/main" val="174134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FAF35E-494E-4762-9A3B-2381C608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400" dirty="0" err="1"/>
              <a:t>PPI</a:t>
            </a:r>
            <a:r>
              <a:rPr lang="es-ES" sz="2800" dirty="0" err="1"/>
              <a:t>s</a:t>
            </a:r>
            <a:endParaRPr lang="es-E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DD5BD-A96D-4DF3-8AFC-F3E457B3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37" y="2007771"/>
            <a:ext cx="3544034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/>
              <a:t>Definimos varios indicadores sobre dos objetivos de alto nivel:</a:t>
            </a:r>
          </a:p>
          <a:p>
            <a:pPr algn="just"/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Reducir el tiempo de permanencia de los pacientes en el centro</a:t>
            </a:r>
          </a:p>
          <a:p>
            <a:pPr algn="just"/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Aumentar el rendimiento de las áreas hospitalarias</a:t>
            </a:r>
          </a:p>
          <a:p>
            <a:pPr marL="0" indent="0">
              <a:buNone/>
            </a:pPr>
            <a:endParaRPr lang="es-E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22FD1319-9C78-42EF-ADD9-EFA377D1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2286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DDF7628-FDA9-49AF-8984-52F7B3E78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8188"/>
              </p:ext>
            </p:extLst>
          </p:nvPr>
        </p:nvGraphicFramePr>
        <p:xfrm>
          <a:off x="283704" y="484632"/>
          <a:ext cx="7219531" cy="597158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010851">
                  <a:extLst>
                    <a:ext uri="{9D8B030D-6E8A-4147-A177-3AD203B41FA5}">
                      <a16:colId xmlns:a16="http://schemas.microsoft.com/office/drawing/2014/main" val="2378201620"/>
                    </a:ext>
                  </a:extLst>
                </a:gridCol>
                <a:gridCol w="5208680">
                  <a:extLst>
                    <a:ext uri="{9D8B030D-6E8A-4147-A177-3AD203B41FA5}">
                      <a16:colId xmlns:a16="http://schemas.microsoft.com/office/drawing/2014/main" val="2917426269"/>
                    </a:ext>
                  </a:extLst>
                </a:gridCol>
              </a:tblGrid>
              <a:tr h="5354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2000" b="1" cap="none" spc="30">
                          <a:solidFill>
                            <a:schemeClr val="tx1"/>
                          </a:solidFill>
                          <a:effectLst/>
                        </a:rPr>
                        <a:t>PPI-001</a:t>
                      </a:r>
                      <a:endParaRPr lang="es-ES" sz="2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1264" marT="62580" marB="625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2000" b="1" cap="none" spc="30">
                          <a:solidFill>
                            <a:schemeClr val="tx1"/>
                          </a:solidFill>
                          <a:effectLst/>
                        </a:rPr>
                        <a:t>Tiempo medio completo de proceso</a:t>
                      </a:r>
                      <a:endParaRPr lang="es-ES" sz="2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1264" marT="62580" marB="625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735452"/>
                  </a:ext>
                </a:extLst>
              </a:tr>
              <a:tr h="4478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Process</a:t>
                      </a:r>
                      <a:endParaRPr lang="es-ES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cap="none" spc="0">
                          <a:solidFill>
                            <a:schemeClr val="tx1"/>
                          </a:solidFill>
                          <a:effectLst/>
                        </a:rPr>
                        <a:t>Atención pacientes con SEPSIS</a:t>
                      </a:r>
                      <a:endParaRPr lang="es-ES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122355"/>
                  </a:ext>
                </a:extLst>
              </a:tr>
              <a:tr h="7289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Goals</a:t>
                      </a:r>
                      <a:endParaRPr lang="es-ES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22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cap="none" spc="0">
                          <a:solidFill>
                            <a:schemeClr val="tx1"/>
                          </a:solidFill>
                          <a:effectLst/>
                        </a:rPr>
                        <a:t>Reducir el tiempo de permanencia de los pacientes en el centro.</a:t>
                      </a:r>
                      <a:endParaRPr lang="es-ES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22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72474"/>
                  </a:ext>
                </a:extLst>
              </a:tr>
              <a:tr h="1291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Measure Definition</a:t>
                      </a:r>
                      <a:endParaRPr lang="es-ES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El PPI se calcula como la media de la duración entre los instantes de tiempo cuando el evento “Llegada de paciente” es ejecutado y cuando el evento “Paciente fuera de riesgo” es ejecutado.</a:t>
                      </a:r>
                      <a:endParaRPr lang="es-ES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344020"/>
                  </a:ext>
                </a:extLst>
              </a:tr>
              <a:tr h="4478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  <a:endParaRPr lang="es-ES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22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cap="none" spc="0">
                          <a:solidFill>
                            <a:schemeClr val="tx1"/>
                          </a:solidFill>
                          <a:effectLst/>
                        </a:rPr>
                        <a:t>El valor del PPI debe ser menor o igual a 24 horas.</a:t>
                      </a:r>
                      <a:endParaRPr lang="es-ES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22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3302"/>
                  </a:ext>
                </a:extLst>
              </a:tr>
              <a:tr h="7289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Scope</a:t>
                      </a:r>
                      <a:endParaRPr lang="es-ES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cap="none" spc="0">
                          <a:solidFill>
                            <a:schemeClr val="tx1"/>
                          </a:solidFill>
                          <a:effectLst/>
                        </a:rPr>
                        <a:t>Las instancias de proceso consideradas para este PPI son todas.</a:t>
                      </a:r>
                      <a:endParaRPr lang="es-ES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112833"/>
                  </a:ext>
                </a:extLst>
              </a:tr>
              <a:tr h="4478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Source</a:t>
                      </a:r>
                      <a:endParaRPr lang="es-ES" sz="15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22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Logs de eventos del proceso</a:t>
                      </a:r>
                      <a:endParaRPr lang="es-ES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22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87949"/>
                  </a:ext>
                </a:extLst>
              </a:tr>
              <a:tr h="4478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s-ES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cap="none" spc="0">
                          <a:solidFill>
                            <a:schemeClr val="tx1"/>
                          </a:solidFill>
                          <a:effectLst/>
                        </a:rPr>
                        <a:t>Jefe de planta</a:t>
                      </a:r>
                      <a:endParaRPr lang="es-ES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691542"/>
                  </a:ext>
                </a:extLst>
              </a:tr>
              <a:tr h="4478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Informed</a:t>
                      </a:r>
                      <a:endParaRPr lang="es-ES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22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cap="none" spc="0">
                          <a:solidFill>
                            <a:schemeClr val="tx1"/>
                          </a:solidFill>
                          <a:effectLst/>
                        </a:rPr>
                        <a:t>Director del centro</a:t>
                      </a:r>
                      <a:endParaRPr lang="es-ES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22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04333"/>
                  </a:ext>
                </a:extLst>
              </a:tr>
              <a:tr h="4478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Comments</a:t>
                      </a:r>
                      <a:endParaRPr lang="es-ES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Sin comentarios adicionales.</a:t>
                      </a:r>
                      <a:endParaRPr lang="es-ES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9516" marT="62580" marB="625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21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88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9692129-3E39-4A00-B0FC-2A1AFC96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04" y="137159"/>
            <a:ext cx="3200400" cy="6443749"/>
          </a:xfrm>
        </p:spPr>
        <p:txBody>
          <a:bodyPr>
            <a:normAutofit fontScale="77500" lnSpcReduction="20000"/>
          </a:bodyPr>
          <a:lstStyle/>
          <a:p>
            <a:r>
              <a:rPr lang="es-ES" sz="2300" dirty="0" err="1"/>
              <a:t>PPIs</a:t>
            </a:r>
            <a:endParaRPr lang="es-E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Tiempo medio completo de proceso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Pacientes bajo sospecha de infección sobre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Tiempo medio de vasopresores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Tiempo medio de triaje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Tiempo medio de tratamiento del paciente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Shock sépticos frente a vasopresores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Disponibilidad para el suministro de noradrenalina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Shock sépticos por 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Pacientes en riesgo que sufren shock séptico</a:t>
            </a:r>
          </a:p>
          <a:p>
            <a:endParaRPr lang="es-ES" sz="2300" dirty="0"/>
          </a:p>
          <a:p>
            <a:r>
              <a:rPr lang="es-ES" sz="2300" dirty="0"/>
              <a:t>SCOPES personalizados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Periodo anual &lt;año&gt;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CDBEE59D-0AC6-44B3-8B60-B3971BE5B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8" y="888273"/>
            <a:ext cx="8170193" cy="4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AF35E-494E-4762-9A3B-2381C608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295" y="114300"/>
            <a:ext cx="4718597" cy="722376"/>
          </a:xfrm>
        </p:spPr>
        <p:txBody>
          <a:bodyPr>
            <a:normAutofit fontScale="90000"/>
          </a:bodyPr>
          <a:lstStyle/>
          <a:p>
            <a:r>
              <a:rPr lang="es-ES" dirty="0"/>
              <a:t>Simulación as-</a:t>
            </a:r>
            <a:r>
              <a:rPr lang="es-ES" dirty="0" err="1"/>
              <a:t>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DD5BD-A96D-4DF3-8AFC-F3E457B3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051005"/>
            <a:ext cx="10058400" cy="76394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/>
              <a:t>Partimos de una breve investigación que nos ha aportado los parámetros para simular el proceso as-</a:t>
            </a:r>
            <a:r>
              <a:rPr lang="es-ES" dirty="0" err="1"/>
              <a:t>is</a:t>
            </a:r>
            <a:r>
              <a:rPr lang="es-ES" dirty="0"/>
              <a:t>; además hemos aplicado una corrección al modelo as-</a:t>
            </a:r>
            <a:r>
              <a:rPr lang="es-ES" dirty="0" err="1"/>
              <a:t>is</a:t>
            </a:r>
            <a:r>
              <a:rPr lang="es-ES" dirty="0"/>
              <a:t> para adaptarlo a la herramienta de simulación. 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E76970A4-E7C7-4930-8803-468D3502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" y="1814945"/>
            <a:ext cx="11880165" cy="4430644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9712AF78-C102-4542-B524-FF49B9E55AE9}"/>
              </a:ext>
            </a:extLst>
          </p:cNvPr>
          <p:cNvSpPr/>
          <p:nvPr/>
        </p:nvSpPr>
        <p:spPr>
          <a:xfrm>
            <a:off x="5500255" y="2881745"/>
            <a:ext cx="4849090" cy="166254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5F595FF-8805-4BBD-8B33-1D3C0BDA5B31}"/>
              </a:ext>
            </a:extLst>
          </p:cNvPr>
          <p:cNvCxnSpPr/>
          <p:nvPr/>
        </p:nvCxnSpPr>
        <p:spPr>
          <a:xfrm flipV="1">
            <a:off x="7218218" y="2466109"/>
            <a:ext cx="1634837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1A4983F-A4CF-459F-A884-13647F55AD16}"/>
              </a:ext>
            </a:extLst>
          </p:cNvPr>
          <p:cNvSpPr txBox="1"/>
          <p:nvPr/>
        </p:nvSpPr>
        <p:spPr>
          <a:xfrm>
            <a:off x="8853055" y="2230581"/>
            <a:ext cx="2701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¡Fuera </a:t>
            </a:r>
            <a:r>
              <a:rPr lang="es-ES" dirty="0" err="1"/>
              <a:t>boundary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405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9AC2F4F-252C-4151-A2B4-938D9DC4F4D7}"/>
              </a:ext>
            </a:extLst>
          </p:cNvPr>
          <p:cNvSpPr txBox="1">
            <a:spLocks/>
          </p:cNvSpPr>
          <p:nvPr/>
        </p:nvSpPr>
        <p:spPr>
          <a:xfrm>
            <a:off x="3736701" y="142009"/>
            <a:ext cx="4718597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Simulación as-is</a:t>
            </a:r>
            <a:endParaRPr lang="es-ES" dirty="0"/>
          </a:p>
        </p:txBody>
      </p:sp>
      <p:pic>
        <p:nvPicPr>
          <p:cNvPr id="6" name="Imagen 5" descr="Diagrama, Gráfico de cajas y bigotes&#10;&#10;Descripción generada automáticamente">
            <a:extLst>
              <a:ext uri="{FF2B5EF4-FFF2-40B4-BE49-F238E27FC236}">
                <a16:creationId xmlns:a16="http://schemas.microsoft.com/office/drawing/2014/main" id="{9120B3FD-82B5-4F3C-BBCB-8699DEF39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4385"/>
            <a:ext cx="12192000" cy="46247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1E4673-26E7-4D6E-8BD1-6958795C85B8}"/>
              </a:ext>
            </a:extLst>
          </p:cNvPr>
          <p:cNvSpPr txBox="1"/>
          <p:nvPr/>
        </p:nvSpPr>
        <p:spPr>
          <a:xfrm>
            <a:off x="207818" y="56242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términos de </a:t>
            </a:r>
            <a:r>
              <a:rPr lang="es-ES" dirty="0" err="1"/>
              <a:t>nº</a:t>
            </a:r>
            <a:r>
              <a:rPr lang="es-ES" dirty="0"/>
              <a:t> de personas por actividad</a:t>
            </a:r>
          </a:p>
        </p:txBody>
      </p:sp>
    </p:spTree>
    <p:extLst>
      <p:ext uri="{BB962C8B-B14F-4D97-AF65-F5344CB8AC3E}">
        <p14:creationId xmlns:p14="http://schemas.microsoft.com/office/powerpoint/2010/main" val="207727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9AC2F4F-252C-4151-A2B4-938D9DC4F4D7}"/>
              </a:ext>
            </a:extLst>
          </p:cNvPr>
          <p:cNvSpPr txBox="1">
            <a:spLocks/>
          </p:cNvSpPr>
          <p:nvPr/>
        </p:nvSpPr>
        <p:spPr>
          <a:xfrm>
            <a:off x="3736701" y="142009"/>
            <a:ext cx="4718597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Simulación as-is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20B3FD-82B5-4F3C-BBCB-8699DEF39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878228"/>
            <a:ext cx="12192000" cy="459708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1E4673-26E7-4D6E-8BD1-6958795C85B8}"/>
              </a:ext>
            </a:extLst>
          </p:cNvPr>
          <p:cNvSpPr txBox="1"/>
          <p:nvPr/>
        </p:nvSpPr>
        <p:spPr>
          <a:xfrm>
            <a:off x="207818" y="56242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términos de </a:t>
            </a:r>
            <a:r>
              <a:rPr lang="es-ES" dirty="0" err="1"/>
              <a:t>nº</a:t>
            </a:r>
            <a:r>
              <a:rPr lang="es-ES" dirty="0"/>
              <a:t> de costes por actividad</a:t>
            </a:r>
          </a:p>
        </p:txBody>
      </p:sp>
    </p:spTree>
    <p:extLst>
      <p:ext uri="{BB962C8B-B14F-4D97-AF65-F5344CB8AC3E}">
        <p14:creationId xmlns:p14="http://schemas.microsoft.com/office/powerpoint/2010/main" val="20358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9AC2F4F-252C-4151-A2B4-938D9DC4F4D7}"/>
              </a:ext>
            </a:extLst>
          </p:cNvPr>
          <p:cNvSpPr txBox="1">
            <a:spLocks/>
          </p:cNvSpPr>
          <p:nvPr/>
        </p:nvSpPr>
        <p:spPr>
          <a:xfrm>
            <a:off x="3736701" y="142009"/>
            <a:ext cx="4718597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Simulación as-is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20B3FD-82B5-4F3C-BBCB-8699DEF39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916713"/>
            <a:ext cx="12192000" cy="452011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1E4673-26E7-4D6E-8BD1-6958795C85B8}"/>
              </a:ext>
            </a:extLst>
          </p:cNvPr>
          <p:cNvSpPr txBox="1"/>
          <p:nvPr/>
        </p:nvSpPr>
        <p:spPr>
          <a:xfrm>
            <a:off x="207818" y="56242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términos de duración por actividad</a:t>
            </a:r>
          </a:p>
        </p:txBody>
      </p:sp>
    </p:spTree>
    <p:extLst>
      <p:ext uri="{BB962C8B-B14F-4D97-AF65-F5344CB8AC3E}">
        <p14:creationId xmlns:p14="http://schemas.microsoft.com/office/powerpoint/2010/main" val="338608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43290F30F2A042A3A2920D1BA1551F" ma:contentTypeVersion="9" ma:contentTypeDescription="Crear nuevo documento." ma:contentTypeScope="" ma:versionID="3903547040171692bd3e02a45b63c4a3">
  <xsd:schema xmlns:xsd="http://www.w3.org/2001/XMLSchema" xmlns:xs="http://www.w3.org/2001/XMLSchema" xmlns:p="http://schemas.microsoft.com/office/2006/metadata/properties" xmlns:ns3="817e09d3-9d52-4ac1-9acd-65c7e924659f" xmlns:ns4="301c16a2-6f68-452b-b894-8b0a409a76ea" targetNamespace="http://schemas.microsoft.com/office/2006/metadata/properties" ma:root="true" ma:fieldsID="87574e46011936851cfa018bb8a25e19" ns3:_="" ns4:_="">
    <xsd:import namespace="817e09d3-9d52-4ac1-9acd-65c7e924659f"/>
    <xsd:import namespace="301c16a2-6f68-452b-b894-8b0a409a76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e09d3-9d52-4ac1-9acd-65c7e92465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c16a2-6f68-452b-b894-8b0a409a7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AFBAA8-269C-4CD2-BE35-40CC308494E0}">
  <ds:schemaRefs>
    <ds:schemaRef ds:uri="301c16a2-6f68-452b-b894-8b0a409a76ea"/>
    <ds:schemaRef ds:uri="817e09d3-9d52-4ac1-9acd-65c7e92465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9BD8327-1718-4D30-83F9-B28E2DEDD0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BC9AA3-9A45-4D81-B552-420E0AD9A3CA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301c16a2-6f68-452b-b894-8b0a409a76ea"/>
    <ds:schemaRef ds:uri="817e09d3-9d52-4ac1-9acd-65c7e92465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329</TotalTime>
  <Words>616</Words>
  <Application>Microsoft Office PowerPoint</Application>
  <PresentationFormat>Panorámica</PresentationFormat>
  <Paragraphs>91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Letras en madera</vt:lpstr>
      <vt:lpstr>Gestión de procesos y servicios (GPS)</vt:lpstr>
      <vt:lpstr>Índice</vt:lpstr>
      <vt:lpstr>Introducción</vt:lpstr>
      <vt:lpstr>PPIs</vt:lpstr>
      <vt:lpstr>Presentación de PowerPoint</vt:lpstr>
      <vt:lpstr>Simulación as-is</vt:lpstr>
      <vt:lpstr>Presentación de PowerPoint</vt:lpstr>
      <vt:lpstr>Presentación de PowerPoint</vt:lpstr>
      <vt:lpstr>Presentación de PowerPoint</vt:lpstr>
      <vt:lpstr>rediseño</vt:lpstr>
      <vt:lpstr>Simulación to-be</vt:lpstr>
      <vt:lpstr>Análisis de logs con celonis</vt:lpstr>
      <vt:lpstr>Conclusiones, bibliografía, notas</vt:lpstr>
      <vt:lpstr>Conclusiones, bibliografía, notas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procesos y servicios (GPS)</dc:title>
  <dc:creator>alefertri1@alum.us.es</dc:creator>
  <cp:lastModifiedBy>alefertri1@alum.us.es</cp:lastModifiedBy>
  <cp:revision>2</cp:revision>
  <dcterms:created xsi:type="dcterms:W3CDTF">2021-11-17T22:06:29Z</dcterms:created>
  <dcterms:modified xsi:type="dcterms:W3CDTF">2021-12-02T16:48:30Z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0x0101008443290F30F2A042A3A2920D1BA1551F</vt:lpwstr>
  </property>
</Properties>
</file>