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1"/>
  </p:notesMasterIdLst>
  <p:sldIdLst>
    <p:sldId id="256" r:id="rId2"/>
    <p:sldId id="257" r:id="rId3"/>
    <p:sldId id="258" r:id="rId4"/>
    <p:sldId id="272" r:id="rId5"/>
    <p:sldId id="279" r:id="rId6"/>
    <p:sldId id="280" r:id="rId7"/>
    <p:sldId id="273" r:id="rId8"/>
    <p:sldId id="267" r:id="rId9"/>
    <p:sldId id="296" r:id="rId10"/>
    <p:sldId id="297" r:id="rId11"/>
    <p:sldId id="269" r:id="rId12"/>
    <p:sldId id="283" r:id="rId13"/>
    <p:sldId id="259" r:id="rId14"/>
    <p:sldId id="260" r:id="rId15"/>
    <p:sldId id="298" r:id="rId16"/>
    <p:sldId id="261" r:id="rId17"/>
    <p:sldId id="262" r:id="rId18"/>
    <p:sldId id="270" r:id="rId19"/>
    <p:sldId id="263" r:id="rId20"/>
    <p:sldId id="264" r:id="rId21"/>
    <p:sldId id="271" r:id="rId22"/>
    <p:sldId id="265" r:id="rId23"/>
    <p:sldId id="268" r:id="rId24"/>
    <p:sldId id="266" r:id="rId25"/>
    <p:sldId id="284" r:id="rId26"/>
    <p:sldId id="274" r:id="rId27"/>
    <p:sldId id="286" r:id="rId28"/>
    <p:sldId id="275" r:id="rId29"/>
    <p:sldId id="295" r:id="rId30"/>
    <p:sldId id="276" r:id="rId31"/>
    <p:sldId id="291" r:id="rId32"/>
    <p:sldId id="294" r:id="rId33"/>
    <p:sldId id="288" r:id="rId34"/>
    <p:sldId id="292" r:id="rId35"/>
    <p:sldId id="287" r:id="rId36"/>
    <p:sldId id="293" r:id="rId37"/>
    <p:sldId id="290" r:id="rId38"/>
    <p:sldId id="282" r:id="rId39"/>
    <p:sldId id="28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20" autoAdjust="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2BC3F-D7B3-4A27-9B8C-6792B09AE9A0}" type="datetimeFigureOut">
              <a:rPr lang="es-ES" smtClean="0"/>
              <a:t>27/09/2022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1F4212-9A9F-4C35-9C0B-9062F5E3F2C4}" type="slidenum">
              <a:rPr lang="es-ES" smtClean="0"/>
              <a:t>‹Nº›</a:t>
            </a:fld>
            <a:endParaRPr lang="es-ES"/>
          </a:p>
        </p:txBody>
      </p:sp>
    </p:spTree>
    <p:extLst>
      <p:ext uri="{BB962C8B-B14F-4D97-AF65-F5344CB8AC3E}">
        <p14:creationId xmlns:p14="http://schemas.microsoft.com/office/powerpoint/2010/main" val="491620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D0BC154-5531-45F5-9ED3-1DA6E20BF686}" type="datetimeFigureOut">
              <a:rPr lang="es-ES" smtClean="0"/>
              <a:t>27/09/2022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B1BF3BA-E8F9-4D8A-8B1F-FE972497128A}" type="slidenum">
              <a:rPr lang="es-ES" smtClean="0"/>
              <a:t>‹Nº›</a:t>
            </a:fld>
            <a:endParaRPr lang="es-ES"/>
          </a:p>
        </p:txBody>
      </p:sp>
    </p:spTree>
    <p:extLst>
      <p:ext uri="{BB962C8B-B14F-4D97-AF65-F5344CB8AC3E}">
        <p14:creationId xmlns:p14="http://schemas.microsoft.com/office/powerpoint/2010/main" val="3681275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D0BC154-5531-45F5-9ED3-1DA6E20BF686}" type="datetimeFigureOut">
              <a:rPr lang="es-ES" smtClean="0"/>
              <a:pPr/>
              <a:t>27/09/2022</a:t>
            </a:fld>
            <a:endParaRPr lang="es-ES" dirty="0"/>
          </a:p>
        </p:txBody>
      </p:sp>
      <p:sp>
        <p:nvSpPr>
          <p:cNvPr id="5" name="Footer Placeholder 4"/>
          <p:cNvSpPr>
            <a:spLocks noGrp="1"/>
          </p:cNvSpPr>
          <p:nvPr>
            <p:ph type="ftr" sz="quarter" idx="11"/>
          </p:nvPr>
        </p:nvSpPr>
        <p:spPr/>
        <p:txBody>
          <a:bodyPr/>
          <a:lstStyle/>
          <a:p>
            <a:r>
              <a:rPr lang="es-ES"/>
              <a:t>LENGUAJES DE MARCAS. CARLOS FERNANDEZ MEJIAS</a:t>
            </a:r>
            <a:endParaRPr lang="es-ES" dirty="0"/>
          </a:p>
        </p:txBody>
      </p:sp>
      <p:sp>
        <p:nvSpPr>
          <p:cNvPr id="6" name="Slide Number Placeholder 5"/>
          <p:cNvSpPr>
            <a:spLocks noGrp="1"/>
          </p:cNvSpPr>
          <p:nvPr>
            <p:ph type="sldNum" sz="quarter" idx="12"/>
          </p:nvPr>
        </p:nvSpPr>
        <p:spPr/>
        <p:txBody>
          <a:bodyPr/>
          <a:lstStyle/>
          <a:p>
            <a:fld id="{7B1BF3BA-E8F9-4D8A-8B1F-FE972497128A}" type="slidenum">
              <a:rPr lang="es-ES" smtClean="0"/>
              <a:pPr/>
              <a:t>‹Nº›</a:t>
            </a:fld>
            <a:endParaRPr lang="es-ES" dirty="0"/>
          </a:p>
        </p:txBody>
      </p:sp>
    </p:spTree>
    <p:extLst>
      <p:ext uri="{BB962C8B-B14F-4D97-AF65-F5344CB8AC3E}">
        <p14:creationId xmlns:p14="http://schemas.microsoft.com/office/powerpoint/2010/main" val="372436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D0BC154-5531-45F5-9ED3-1DA6E20BF686}" type="datetimeFigureOut">
              <a:rPr lang="es-ES" smtClean="0"/>
              <a:pPr/>
              <a:t>27/09/2022</a:t>
            </a:fld>
            <a:endParaRPr lang="es-ES" dirty="0"/>
          </a:p>
        </p:txBody>
      </p:sp>
      <p:sp>
        <p:nvSpPr>
          <p:cNvPr id="5" name="Footer Placeholder 4"/>
          <p:cNvSpPr>
            <a:spLocks noGrp="1"/>
          </p:cNvSpPr>
          <p:nvPr>
            <p:ph type="ftr" sz="quarter" idx="11"/>
          </p:nvPr>
        </p:nvSpPr>
        <p:spPr/>
        <p:txBody>
          <a:bodyPr/>
          <a:lstStyle/>
          <a:p>
            <a:r>
              <a:rPr lang="es-ES"/>
              <a:t>LENGUAJES DE MARCAS. CARLOS FERNANDEZ MEJIAS</a:t>
            </a:r>
            <a:endParaRPr lang="es-ES" dirty="0"/>
          </a:p>
        </p:txBody>
      </p:sp>
      <p:sp>
        <p:nvSpPr>
          <p:cNvPr id="6" name="Slide Number Placeholder 5"/>
          <p:cNvSpPr>
            <a:spLocks noGrp="1"/>
          </p:cNvSpPr>
          <p:nvPr>
            <p:ph type="sldNum" sz="quarter" idx="12"/>
          </p:nvPr>
        </p:nvSpPr>
        <p:spPr/>
        <p:txBody>
          <a:bodyPr/>
          <a:lstStyle/>
          <a:p>
            <a:fld id="{7B1BF3BA-E8F9-4D8A-8B1F-FE972497128A}" type="slidenum">
              <a:rPr lang="es-ES" smtClean="0"/>
              <a:pPr/>
              <a:t>‹Nº›</a:t>
            </a:fld>
            <a:endParaRPr lang="es-E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14396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D0BC154-5531-45F5-9ED3-1DA6E20BF686}" type="datetimeFigureOut">
              <a:rPr lang="es-ES" smtClean="0"/>
              <a:pPr/>
              <a:t>27/09/2022</a:t>
            </a:fld>
            <a:endParaRPr lang="es-ES" dirty="0"/>
          </a:p>
        </p:txBody>
      </p:sp>
      <p:sp>
        <p:nvSpPr>
          <p:cNvPr id="5" name="Footer Placeholder 4"/>
          <p:cNvSpPr>
            <a:spLocks noGrp="1"/>
          </p:cNvSpPr>
          <p:nvPr>
            <p:ph type="ftr" sz="quarter" idx="11"/>
          </p:nvPr>
        </p:nvSpPr>
        <p:spPr/>
        <p:txBody>
          <a:bodyPr/>
          <a:lstStyle/>
          <a:p>
            <a:r>
              <a:rPr lang="es-ES"/>
              <a:t>LENGUAJES DE MARCAS. CARLOS FERNANDEZ MEJIAS</a:t>
            </a:r>
            <a:endParaRPr lang="es-ES" dirty="0"/>
          </a:p>
        </p:txBody>
      </p:sp>
      <p:sp>
        <p:nvSpPr>
          <p:cNvPr id="6" name="Slide Number Placeholder 5"/>
          <p:cNvSpPr>
            <a:spLocks noGrp="1"/>
          </p:cNvSpPr>
          <p:nvPr>
            <p:ph type="sldNum" sz="quarter" idx="12"/>
          </p:nvPr>
        </p:nvSpPr>
        <p:spPr/>
        <p:txBody>
          <a:bodyPr/>
          <a:lstStyle/>
          <a:p>
            <a:fld id="{7B1BF3BA-E8F9-4D8A-8B1F-FE972497128A}" type="slidenum">
              <a:rPr lang="es-ES" smtClean="0"/>
              <a:pPr/>
              <a:t>‹Nº›</a:t>
            </a:fld>
            <a:endParaRPr lang="es-ES" dirty="0"/>
          </a:p>
        </p:txBody>
      </p:sp>
    </p:spTree>
    <p:extLst>
      <p:ext uri="{BB962C8B-B14F-4D97-AF65-F5344CB8AC3E}">
        <p14:creationId xmlns:p14="http://schemas.microsoft.com/office/powerpoint/2010/main" val="1837175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D0BC154-5531-45F5-9ED3-1DA6E20BF686}" type="datetimeFigureOut">
              <a:rPr lang="es-ES" smtClean="0"/>
              <a:pPr/>
              <a:t>27/09/2022</a:t>
            </a:fld>
            <a:endParaRPr lang="es-ES" dirty="0"/>
          </a:p>
        </p:txBody>
      </p:sp>
      <p:sp>
        <p:nvSpPr>
          <p:cNvPr id="5" name="Footer Placeholder 4"/>
          <p:cNvSpPr>
            <a:spLocks noGrp="1"/>
          </p:cNvSpPr>
          <p:nvPr>
            <p:ph type="ftr" sz="quarter" idx="11"/>
          </p:nvPr>
        </p:nvSpPr>
        <p:spPr/>
        <p:txBody>
          <a:bodyPr/>
          <a:lstStyle/>
          <a:p>
            <a:r>
              <a:rPr lang="es-ES"/>
              <a:t>LENGUAJES DE MARCAS. CARLOS FERNANDEZ MEJIAS</a:t>
            </a:r>
            <a:endParaRPr lang="es-ES" dirty="0"/>
          </a:p>
        </p:txBody>
      </p:sp>
      <p:sp>
        <p:nvSpPr>
          <p:cNvPr id="6" name="Slide Number Placeholder 5"/>
          <p:cNvSpPr>
            <a:spLocks noGrp="1"/>
          </p:cNvSpPr>
          <p:nvPr>
            <p:ph type="sldNum" sz="quarter" idx="12"/>
          </p:nvPr>
        </p:nvSpPr>
        <p:spPr/>
        <p:txBody>
          <a:bodyPr/>
          <a:lstStyle/>
          <a:p>
            <a:fld id="{7B1BF3BA-E8F9-4D8A-8B1F-FE972497128A}" type="slidenum">
              <a:rPr lang="es-ES" smtClean="0"/>
              <a:pPr/>
              <a:t>‹Nº›</a:t>
            </a:fld>
            <a:endParaRPr lang="es-E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0445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D0BC154-5531-45F5-9ED3-1DA6E20BF686}" type="datetimeFigureOut">
              <a:rPr lang="es-ES" smtClean="0"/>
              <a:pPr/>
              <a:t>27/09/2022</a:t>
            </a:fld>
            <a:endParaRPr lang="es-ES" dirty="0"/>
          </a:p>
        </p:txBody>
      </p:sp>
      <p:sp>
        <p:nvSpPr>
          <p:cNvPr id="5" name="Footer Placeholder 4"/>
          <p:cNvSpPr>
            <a:spLocks noGrp="1"/>
          </p:cNvSpPr>
          <p:nvPr>
            <p:ph type="ftr" sz="quarter" idx="11"/>
          </p:nvPr>
        </p:nvSpPr>
        <p:spPr/>
        <p:txBody>
          <a:bodyPr/>
          <a:lstStyle/>
          <a:p>
            <a:r>
              <a:rPr lang="es-ES"/>
              <a:t>LENGUAJES DE MARCAS. CARLOS FERNANDEZ MEJIAS</a:t>
            </a:r>
            <a:endParaRPr lang="es-ES" dirty="0"/>
          </a:p>
        </p:txBody>
      </p:sp>
      <p:sp>
        <p:nvSpPr>
          <p:cNvPr id="6" name="Slide Number Placeholder 5"/>
          <p:cNvSpPr>
            <a:spLocks noGrp="1"/>
          </p:cNvSpPr>
          <p:nvPr>
            <p:ph type="sldNum" sz="quarter" idx="12"/>
          </p:nvPr>
        </p:nvSpPr>
        <p:spPr/>
        <p:txBody>
          <a:bodyPr/>
          <a:lstStyle/>
          <a:p>
            <a:fld id="{7B1BF3BA-E8F9-4D8A-8B1F-FE972497128A}" type="slidenum">
              <a:rPr lang="es-ES" smtClean="0"/>
              <a:pPr/>
              <a:t>‹Nº›</a:t>
            </a:fld>
            <a:endParaRPr lang="es-ES" dirty="0"/>
          </a:p>
        </p:txBody>
      </p:sp>
    </p:spTree>
    <p:extLst>
      <p:ext uri="{BB962C8B-B14F-4D97-AF65-F5344CB8AC3E}">
        <p14:creationId xmlns:p14="http://schemas.microsoft.com/office/powerpoint/2010/main" val="648357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D0BC154-5531-45F5-9ED3-1DA6E20BF686}" type="datetimeFigureOut">
              <a:rPr lang="es-ES" smtClean="0"/>
              <a:t>27/09/2022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B1BF3BA-E8F9-4D8A-8B1F-FE972497128A}" type="slidenum">
              <a:rPr lang="es-ES" smtClean="0"/>
              <a:t>‹Nº›</a:t>
            </a:fld>
            <a:endParaRPr lang="es-ES"/>
          </a:p>
        </p:txBody>
      </p:sp>
    </p:spTree>
    <p:extLst>
      <p:ext uri="{BB962C8B-B14F-4D97-AF65-F5344CB8AC3E}">
        <p14:creationId xmlns:p14="http://schemas.microsoft.com/office/powerpoint/2010/main" val="1255595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D0BC154-5531-45F5-9ED3-1DA6E20BF686}" type="datetimeFigureOut">
              <a:rPr lang="es-ES" smtClean="0"/>
              <a:t>27/09/2022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B1BF3BA-E8F9-4D8A-8B1F-FE972497128A}" type="slidenum">
              <a:rPr lang="es-ES" smtClean="0"/>
              <a:t>‹Nº›</a:t>
            </a:fld>
            <a:endParaRPr lang="es-ES"/>
          </a:p>
        </p:txBody>
      </p:sp>
    </p:spTree>
    <p:extLst>
      <p:ext uri="{BB962C8B-B14F-4D97-AF65-F5344CB8AC3E}">
        <p14:creationId xmlns:p14="http://schemas.microsoft.com/office/powerpoint/2010/main" val="304776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D7268A-17AA-476C-B8E0-25732915010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B061B398-A688-407B-A1AA-B2BB4AF62557}"/>
              </a:ext>
            </a:extLst>
          </p:cNvPr>
          <p:cNvSpPr>
            <a:spLocks noGrp="1"/>
          </p:cNvSpPr>
          <p:nvPr>
            <p:ph type="dt" sz="half" idx="10"/>
          </p:nvPr>
        </p:nvSpPr>
        <p:spPr/>
        <p:txBody>
          <a:bodyPr/>
          <a:lstStyle/>
          <a:p>
            <a:fld id="{FD0BC154-5531-45F5-9ED3-1DA6E20BF686}" type="datetimeFigureOut">
              <a:rPr lang="es-ES" smtClean="0"/>
              <a:t>27/09/2022</a:t>
            </a:fld>
            <a:endParaRPr lang="es-ES"/>
          </a:p>
        </p:txBody>
      </p:sp>
      <p:sp>
        <p:nvSpPr>
          <p:cNvPr id="4" name="Marcador de pie de página 3">
            <a:extLst>
              <a:ext uri="{FF2B5EF4-FFF2-40B4-BE49-F238E27FC236}">
                <a16:creationId xmlns:a16="http://schemas.microsoft.com/office/drawing/2014/main" id="{7B068FD1-7E1E-4B88-B5E5-03F90B180FA5}"/>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C4C53BC8-A5FE-4D66-80EE-8D1A1EEB1C3A}"/>
              </a:ext>
            </a:extLst>
          </p:cNvPr>
          <p:cNvSpPr>
            <a:spLocks noGrp="1"/>
          </p:cNvSpPr>
          <p:nvPr>
            <p:ph type="sldNum" sz="quarter" idx="12"/>
          </p:nvPr>
        </p:nvSpPr>
        <p:spPr/>
        <p:txBody>
          <a:bodyPr/>
          <a:lstStyle/>
          <a:p>
            <a:fld id="{7B1BF3BA-E8F9-4D8A-8B1F-FE972497128A}" type="slidenum">
              <a:rPr lang="es-ES" smtClean="0"/>
              <a:t>‹Nº›</a:t>
            </a:fld>
            <a:endParaRPr lang="es-ES"/>
          </a:p>
        </p:txBody>
      </p:sp>
    </p:spTree>
    <p:extLst>
      <p:ext uri="{BB962C8B-B14F-4D97-AF65-F5344CB8AC3E}">
        <p14:creationId xmlns:p14="http://schemas.microsoft.com/office/powerpoint/2010/main" val="25407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D0BC154-5531-45F5-9ED3-1DA6E20BF686}" type="datetimeFigureOut">
              <a:rPr lang="es-ES" smtClean="0"/>
              <a:t>27/09/2022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B1BF3BA-E8F9-4D8A-8B1F-FE972497128A}" type="slidenum">
              <a:rPr lang="es-ES" smtClean="0"/>
              <a:t>‹Nº›</a:t>
            </a:fld>
            <a:endParaRPr lang="es-ES"/>
          </a:p>
        </p:txBody>
      </p:sp>
    </p:spTree>
    <p:extLst>
      <p:ext uri="{BB962C8B-B14F-4D97-AF65-F5344CB8AC3E}">
        <p14:creationId xmlns:p14="http://schemas.microsoft.com/office/powerpoint/2010/main" val="1611156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D0BC154-5531-45F5-9ED3-1DA6E20BF686}" type="datetimeFigureOut">
              <a:rPr lang="es-ES" smtClean="0"/>
              <a:t>27/09/2022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B1BF3BA-E8F9-4D8A-8B1F-FE972497128A}" type="slidenum">
              <a:rPr lang="es-ES" smtClean="0"/>
              <a:t>‹Nº›</a:t>
            </a:fld>
            <a:endParaRPr lang="es-ES"/>
          </a:p>
        </p:txBody>
      </p:sp>
    </p:spTree>
    <p:extLst>
      <p:ext uri="{BB962C8B-B14F-4D97-AF65-F5344CB8AC3E}">
        <p14:creationId xmlns:p14="http://schemas.microsoft.com/office/powerpoint/2010/main" val="234712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D0BC154-5531-45F5-9ED3-1DA6E20BF686}" type="datetimeFigureOut">
              <a:rPr lang="es-ES" smtClean="0"/>
              <a:t>27/09/2022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B1BF3BA-E8F9-4D8A-8B1F-FE972497128A}" type="slidenum">
              <a:rPr lang="es-ES" smtClean="0"/>
              <a:t>‹Nº›</a:t>
            </a:fld>
            <a:endParaRPr lang="es-ES"/>
          </a:p>
        </p:txBody>
      </p:sp>
    </p:spTree>
    <p:extLst>
      <p:ext uri="{BB962C8B-B14F-4D97-AF65-F5344CB8AC3E}">
        <p14:creationId xmlns:p14="http://schemas.microsoft.com/office/powerpoint/2010/main" val="298842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D0BC154-5531-45F5-9ED3-1DA6E20BF686}" type="datetimeFigureOut">
              <a:rPr lang="es-ES" smtClean="0"/>
              <a:t>27/09/2022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7B1BF3BA-E8F9-4D8A-8B1F-FE972497128A}" type="slidenum">
              <a:rPr lang="es-ES" smtClean="0"/>
              <a:t>‹Nº›</a:t>
            </a:fld>
            <a:endParaRPr lang="es-ES"/>
          </a:p>
        </p:txBody>
      </p:sp>
    </p:spTree>
    <p:extLst>
      <p:ext uri="{BB962C8B-B14F-4D97-AF65-F5344CB8AC3E}">
        <p14:creationId xmlns:p14="http://schemas.microsoft.com/office/powerpoint/2010/main" val="3987410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D0BC154-5531-45F5-9ED3-1DA6E20BF686}" type="datetimeFigureOut">
              <a:rPr lang="es-ES" smtClean="0"/>
              <a:t>27/09/2022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7B1BF3BA-E8F9-4D8A-8B1F-FE972497128A}" type="slidenum">
              <a:rPr lang="es-ES" smtClean="0"/>
              <a:t>‹Nº›</a:t>
            </a:fld>
            <a:endParaRPr lang="es-ES"/>
          </a:p>
        </p:txBody>
      </p:sp>
    </p:spTree>
    <p:extLst>
      <p:ext uri="{BB962C8B-B14F-4D97-AF65-F5344CB8AC3E}">
        <p14:creationId xmlns:p14="http://schemas.microsoft.com/office/powerpoint/2010/main" val="3670370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0BC154-5531-45F5-9ED3-1DA6E20BF686}" type="datetimeFigureOut">
              <a:rPr lang="es-ES" smtClean="0"/>
              <a:t>27/09/2022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7B1BF3BA-E8F9-4D8A-8B1F-FE972497128A}" type="slidenum">
              <a:rPr lang="es-ES" smtClean="0"/>
              <a:t>‹Nº›</a:t>
            </a:fld>
            <a:endParaRPr lang="es-ES"/>
          </a:p>
        </p:txBody>
      </p:sp>
    </p:spTree>
    <p:extLst>
      <p:ext uri="{BB962C8B-B14F-4D97-AF65-F5344CB8AC3E}">
        <p14:creationId xmlns:p14="http://schemas.microsoft.com/office/powerpoint/2010/main" val="2434714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D0BC154-5531-45F5-9ED3-1DA6E20BF686}" type="datetimeFigureOut">
              <a:rPr lang="es-ES" smtClean="0"/>
              <a:t>27/09/2022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B1BF3BA-E8F9-4D8A-8B1F-FE972497128A}" type="slidenum">
              <a:rPr lang="es-ES" smtClean="0"/>
              <a:t>‹Nº›</a:t>
            </a:fld>
            <a:endParaRPr lang="es-ES"/>
          </a:p>
        </p:txBody>
      </p:sp>
    </p:spTree>
    <p:extLst>
      <p:ext uri="{BB962C8B-B14F-4D97-AF65-F5344CB8AC3E}">
        <p14:creationId xmlns:p14="http://schemas.microsoft.com/office/powerpoint/2010/main" val="833652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D0BC154-5531-45F5-9ED3-1DA6E20BF686}" type="datetimeFigureOut">
              <a:rPr lang="es-ES" smtClean="0"/>
              <a:t>27/09/2022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B1BF3BA-E8F9-4D8A-8B1F-FE972497128A}" type="slidenum">
              <a:rPr lang="es-ES" smtClean="0"/>
              <a:t>‹Nº›</a:t>
            </a:fld>
            <a:endParaRPr lang="es-ES"/>
          </a:p>
        </p:txBody>
      </p:sp>
    </p:spTree>
    <p:extLst>
      <p:ext uri="{BB962C8B-B14F-4D97-AF65-F5344CB8AC3E}">
        <p14:creationId xmlns:p14="http://schemas.microsoft.com/office/powerpoint/2010/main" val="2943334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D0BC154-5531-45F5-9ED3-1DA6E20BF686}" type="datetimeFigureOut">
              <a:rPr lang="es-ES" smtClean="0"/>
              <a:pPr/>
              <a:t>27/09/2022</a:t>
            </a:fld>
            <a:endParaRPr lang="es-E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s-ES"/>
              <a:t>LENGUAJES DE MARCAS. CARLOS FERNANDEZ MEJIAS</a:t>
            </a:r>
            <a:endParaRPr lang="es-E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B1BF3BA-E8F9-4D8A-8B1F-FE972497128A}" type="slidenum">
              <a:rPr lang="es-ES" smtClean="0"/>
              <a:pPr/>
              <a:t>‹Nº›</a:t>
            </a:fld>
            <a:endParaRPr lang="es-ES" dirty="0"/>
          </a:p>
        </p:txBody>
      </p:sp>
    </p:spTree>
    <p:extLst>
      <p:ext uri="{BB962C8B-B14F-4D97-AF65-F5344CB8AC3E}">
        <p14:creationId xmlns:p14="http://schemas.microsoft.com/office/powerpoint/2010/main" val="18513449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6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es.wikipedia.org/wiki/GladeXML" TargetMode="External"/><Relationship Id="rId13" Type="http://schemas.openxmlformats.org/officeDocument/2006/relationships/hyperlink" Target="http://es.wikipedia.org/w/index.php?title=MyXaml&amp;action=edit&amp;redlink=1" TargetMode="External"/><Relationship Id="rId18" Type="http://schemas.openxmlformats.org/officeDocument/2006/relationships/hyperlink" Target="http://es.wikipedia.org/wiki/RSS" TargetMode="External"/><Relationship Id="rId26" Type="http://schemas.openxmlformats.org/officeDocument/2006/relationships/hyperlink" Target="http://es.wikipedia.org/w/index.php?title=WSFL&amp;action=edit&amp;redlink=1" TargetMode="External"/><Relationship Id="rId3" Type="http://schemas.openxmlformats.org/officeDocument/2006/relationships/hyperlink" Target="http://es.wikipedia.org/wiki/XHTML" TargetMode="External"/><Relationship Id="rId21" Type="http://schemas.openxmlformats.org/officeDocument/2006/relationships/hyperlink" Target="http://es.wikipedia.org/w/index.php?title=OML&amp;action=edit&amp;redlink=1" TargetMode="External"/><Relationship Id="rId7" Type="http://schemas.openxmlformats.org/officeDocument/2006/relationships/hyperlink" Target="http://es.wikipedia.org/w/index.php?title=Meta_Content_Framework&amp;action=edit&amp;redlink=1" TargetMode="External"/><Relationship Id="rId12" Type="http://schemas.openxmlformats.org/officeDocument/2006/relationships/hyperlink" Target="http://es.wikipedia.org/wiki/XAML" TargetMode="External"/><Relationship Id="rId17" Type="http://schemas.openxmlformats.org/officeDocument/2006/relationships/hyperlink" Target="http://es.wikipedia.org/wiki/Atom" TargetMode="External"/><Relationship Id="rId25" Type="http://schemas.openxmlformats.org/officeDocument/2006/relationships/hyperlink" Target="http://es.wikipedia.org/w/index.php?title=WSCL&amp;action=edit&amp;redlink=1" TargetMode="External"/><Relationship Id="rId2" Type="http://schemas.openxmlformats.org/officeDocument/2006/relationships/hyperlink" Target="http://es.wikipedia.org/wiki/HTML" TargetMode="External"/><Relationship Id="rId16" Type="http://schemas.openxmlformats.org/officeDocument/2006/relationships/hyperlink" Target="http://es.wikipedia.org/wiki/XBL" TargetMode="External"/><Relationship Id="rId20" Type="http://schemas.openxmlformats.org/officeDocument/2006/relationships/hyperlink" Target="http://es.wikipedia.org/wiki/OPML" TargetMode="External"/><Relationship Id="rId1" Type="http://schemas.openxmlformats.org/officeDocument/2006/relationships/slideLayout" Target="../slideLayouts/slideLayout2.xml"/><Relationship Id="rId6" Type="http://schemas.openxmlformats.org/officeDocument/2006/relationships/hyperlink" Target="http://es.wikipedia.org/wiki/Resource_Description_Framework" TargetMode="External"/><Relationship Id="rId11" Type="http://schemas.openxmlformats.org/officeDocument/2006/relationships/hyperlink" Target="http://es.wikipedia.org/w/index.php?title=UIML&amp;action=edit&amp;redlink=1" TargetMode="External"/><Relationship Id="rId24" Type="http://schemas.openxmlformats.org/officeDocument/2006/relationships/hyperlink" Target="http://es.wikipedia.org/w/index.php?title=XINS&amp;action=edit&amp;redlink=1" TargetMode="External"/><Relationship Id="rId5" Type="http://schemas.openxmlformats.org/officeDocument/2006/relationships/hyperlink" Target="http://es.wikipedia.org/w/index.php?title=Handheld_Device_Markup_Language&amp;action=edit&amp;redlink=1" TargetMode="External"/><Relationship Id="rId15" Type="http://schemas.openxmlformats.org/officeDocument/2006/relationships/hyperlink" Target="http://es.wikipedia.org/wiki/XUL" TargetMode="External"/><Relationship Id="rId23" Type="http://schemas.openxmlformats.org/officeDocument/2006/relationships/hyperlink" Target="http://es.wikipedia.org/wiki/WSDL" TargetMode="External"/><Relationship Id="rId28" Type="http://schemas.openxmlformats.org/officeDocument/2006/relationships/hyperlink" Target="http://es.wikipedia.org/wiki/Webml" TargetMode="External"/><Relationship Id="rId10" Type="http://schemas.openxmlformats.org/officeDocument/2006/relationships/hyperlink" Target="http://es.wikipedia.org/wiki/Macromedia" TargetMode="External"/><Relationship Id="rId19" Type="http://schemas.openxmlformats.org/officeDocument/2006/relationships/hyperlink" Target="http://es.wikipedia.org/w/index.php?title=Information_Content_Exchange&amp;action=edit&amp;redlink=1" TargetMode="External"/><Relationship Id="rId4" Type="http://schemas.openxmlformats.org/officeDocument/2006/relationships/hyperlink" Target="http://es.wikipedia.org/wiki/WML" TargetMode="External"/><Relationship Id="rId9" Type="http://schemas.openxmlformats.org/officeDocument/2006/relationships/hyperlink" Target="http://es.wikipedia.org/wiki/MXML" TargetMode="External"/><Relationship Id="rId14" Type="http://schemas.openxmlformats.org/officeDocument/2006/relationships/hyperlink" Target="http://es.wikipedia.org/wiki/XForms" TargetMode="External"/><Relationship Id="rId22" Type="http://schemas.openxmlformats.org/officeDocument/2006/relationships/hyperlink" Target="http://es.wikipedia.org/wiki/SyncML" TargetMode="External"/><Relationship Id="rId27" Type="http://schemas.openxmlformats.org/officeDocument/2006/relationships/hyperlink" Target="http://es.wikipedia.org/wiki/XML-RP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es.wikipedia.org/wiki/TeX" TargetMode="External"/><Relationship Id="rId13" Type="http://schemas.openxmlformats.org/officeDocument/2006/relationships/hyperlink" Target="http://es.wikipedia.org/wiki/ReStructuredText" TargetMode="External"/><Relationship Id="rId18" Type="http://schemas.openxmlformats.org/officeDocument/2006/relationships/hyperlink" Target="http://es.wikipedia.org/w/index.php?title=HelpML&amp;action=edit&amp;redlink=1" TargetMode="External"/><Relationship Id="rId3" Type="http://schemas.openxmlformats.org/officeDocument/2006/relationships/hyperlink" Target="http://es.wikipedia.org/wiki/ASN.1" TargetMode="External"/><Relationship Id="rId21" Type="http://schemas.openxmlformats.org/officeDocument/2006/relationships/hyperlink" Target="http://es.wikipedia.org/w/index.php?title=Microsoft_Assistance_Markup_Language&amp;action=edit&amp;redlink=1" TargetMode="External"/><Relationship Id="rId7" Type="http://schemas.openxmlformats.org/officeDocument/2006/relationships/hyperlink" Target="http://es.wikipedia.org/w/index.php?title=S1000D&amp;action=edit&amp;redlink=1" TargetMode="External"/><Relationship Id="rId12" Type="http://schemas.openxmlformats.org/officeDocument/2006/relationships/hyperlink" Target="http://es.wikipedia.org/wiki/Markdown" TargetMode="External"/><Relationship Id="rId17" Type="http://schemas.openxmlformats.org/officeDocument/2006/relationships/hyperlink" Target="http://es.wikipedia.org/wiki/DocBook" TargetMode="External"/><Relationship Id="rId25" Type="http://schemas.openxmlformats.org/officeDocument/2006/relationships/hyperlink" Target="http://es.wikipedia.org/wiki/Anexo:Dialectos_XML" TargetMode="External"/><Relationship Id="rId2" Type="http://schemas.openxmlformats.org/officeDocument/2006/relationships/hyperlink" Target="http://es.wikipedia.org/wiki/Lenguaje_de_marcas_ligero" TargetMode="External"/><Relationship Id="rId16" Type="http://schemas.openxmlformats.org/officeDocument/2006/relationships/hyperlink" Target="http://es.wikipedia.org/wiki/Wikitexto" TargetMode="External"/><Relationship Id="rId20" Type="http://schemas.openxmlformats.org/officeDocument/2006/relationships/hyperlink" Target="http://es.wikipedia.org/w/index.php?title=Plain_Old_Documentation&amp;action=edit&amp;redlink=1" TargetMode="External"/><Relationship Id="rId1" Type="http://schemas.openxmlformats.org/officeDocument/2006/relationships/slideLayout" Target="../slideLayouts/slideLayout2.xml"/><Relationship Id="rId6" Type="http://schemas.openxmlformats.org/officeDocument/2006/relationships/hyperlink" Target="http://es.wikipedia.org/wiki/RTF" TargetMode="External"/><Relationship Id="rId11" Type="http://schemas.openxmlformats.org/officeDocument/2006/relationships/hyperlink" Target="http://es.wikipedia.org/wiki/BBCode" TargetMode="External"/><Relationship Id="rId24" Type="http://schemas.openxmlformats.org/officeDocument/2006/relationships/hyperlink" Target="http://es.wikipedia.org/wiki/XML" TargetMode="External"/><Relationship Id="rId5" Type="http://schemas.openxmlformats.org/officeDocument/2006/relationships/hyperlink" Target="http://es.wikipedia.org/wiki/YAML" TargetMode="External"/><Relationship Id="rId15" Type="http://schemas.openxmlformats.org/officeDocument/2006/relationships/hyperlink" Target="http://es.wikipedia.org/w/index.php?title=Textile&amp;action=edit&amp;redlink=1" TargetMode="External"/><Relationship Id="rId23" Type="http://schemas.openxmlformats.org/officeDocument/2006/relationships/hyperlink" Target="http://es.wikipedia.org/wiki/SGML" TargetMode="External"/><Relationship Id="rId10" Type="http://schemas.openxmlformats.org/officeDocument/2006/relationships/hyperlink" Target="http://es.wikipedia.org/wiki/HTML" TargetMode="External"/><Relationship Id="rId19" Type="http://schemas.openxmlformats.org/officeDocument/2006/relationships/hyperlink" Target="http://es.wikipedia.org/w/index.php?title=LinuxDoc&amp;action=edit&amp;redlink=1" TargetMode="External"/><Relationship Id="rId4" Type="http://schemas.openxmlformats.org/officeDocument/2006/relationships/hyperlink" Target="http://es.wikipedia.org/wiki/EBML" TargetMode="External"/><Relationship Id="rId9" Type="http://schemas.openxmlformats.org/officeDocument/2006/relationships/hyperlink" Target="http://es.wikipedia.org/wiki/Troff" TargetMode="External"/><Relationship Id="rId14" Type="http://schemas.openxmlformats.org/officeDocument/2006/relationships/hyperlink" Target="http://es.wikipedia.org/w/index.php?title=Setext&amp;action=edit&amp;redlink=1" TargetMode="External"/><Relationship Id="rId22" Type="http://schemas.openxmlformats.org/officeDocument/2006/relationships/hyperlink" Target="http://es.wikipedia.org/w/index.php?title=Generalized_Markup_Languaje&amp;action=edit&amp;redlink=1"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60A8E7-C673-4D99-8820-EDC9AE397E5F}"/>
              </a:ext>
            </a:extLst>
          </p:cNvPr>
          <p:cNvSpPr>
            <a:spLocks noGrp="1"/>
          </p:cNvSpPr>
          <p:nvPr>
            <p:ph type="ctrTitle"/>
          </p:nvPr>
        </p:nvSpPr>
        <p:spPr/>
        <p:txBody>
          <a:bodyPr>
            <a:noAutofit/>
          </a:bodyPr>
          <a:lstStyle/>
          <a:p>
            <a:br>
              <a:rPr lang="es-ES" sz="4400" dirty="0"/>
            </a:br>
            <a:r>
              <a:rPr lang="es-ES" sz="4400" dirty="0"/>
              <a:t> </a:t>
            </a:r>
            <a:r>
              <a:rPr lang="es-ES" sz="4400" b="1" dirty="0"/>
              <a:t>LENGUAJES DE MARCAS Y SISTEMAS DE GESTIÓN DE LA INFORMACIÓN </a:t>
            </a:r>
            <a:r>
              <a:rPr lang="es-ES" sz="4400" dirty="0"/>
              <a:t>	</a:t>
            </a:r>
            <a:br>
              <a:rPr lang="es-ES" sz="4400" dirty="0"/>
            </a:br>
            <a:endParaRPr lang="es-ES" sz="4400" dirty="0"/>
          </a:p>
        </p:txBody>
      </p:sp>
      <p:sp>
        <p:nvSpPr>
          <p:cNvPr id="3" name="Subtítulo 2">
            <a:extLst>
              <a:ext uri="{FF2B5EF4-FFF2-40B4-BE49-F238E27FC236}">
                <a16:creationId xmlns:a16="http://schemas.microsoft.com/office/drawing/2014/main" id="{7E90D0DC-CEC2-4711-A08A-19BC6B798D3B}"/>
              </a:ext>
            </a:extLst>
          </p:cNvPr>
          <p:cNvSpPr>
            <a:spLocks noGrp="1"/>
          </p:cNvSpPr>
          <p:nvPr>
            <p:ph type="subTitle" idx="1"/>
          </p:nvPr>
        </p:nvSpPr>
        <p:spPr/>
        <p:txBody>
          <a:bodyPr/>
          <a:lstStyle/>
          <a:p>
            <a:r>
              <a:rPr lang="es-ES" dirty="0"/>
              <a:t>U.T. 1. INTRODUCCION A LOS LENGUAJES DE MARCAS</a:t>
            </a:r>
          </a:p>
        </p:txBody>
      </p:sp>
    </p:spTree>
    <p:extLst>
      <p:ext uri="{BB962C8B-B14F-4D97-AF65-F5344CB8AC3E}">
        <p14:creationId xmlns:p14="http://schemas.microsoft.com/office/powerpoint/2010/main" val="649427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261BB1C-A96E-F100-63F5-DC50ED5BA653}"/>
              </a:ext>
            </a:extLst>
          </p:cNvPr>
          <p:cNvSpPr>
            <a:spLocks noGrp="1"/>
          </p:cNvSpPr>
          <p:nvPr>
            <p:ph idx="1"/>
          </p:nvPr>
        </p:nvSpPr>
        <p:spPr>
          <a:xfrm>
            <a:off x="677334" y="353961"/>
            <a:ext cx="8596668" cy="5687401"/>
          </a:xfrm>
        </p:spPr>
        <p:txBody>
          <a:bodyPr>
            <a:normAutofit fontScale="92500" lnSpcReduction="10000"/>
          </a:bodyPr>
          <a:lstStyle/>
          <a:p>
            <a:r>
              <a:rPr lang="es-ES" sz="1700" dirty="0">
                <a:solidFill>
                  <a:schemeClr val="accent1">
                    <a:lumMod val="75000"/>
                  </a:schemeClr>
                </a:solidFill>
              </a:rPr>
              <a:t>SGML</a:t>
            </a:r>
            <a:r>
              <a:rPr lang="es-ES" dirty="0"/>
              <a:t> </a:t>
            </a:r>
            <a:r>
              <a:rPr lang="es-ES" dirty="0">
                <a:sym typeface="Wingdings" panose="05000000000000000000" pitchFamily="2" charset="2"/>
              </a:rPr>
              <a:t> </a:t>
            </a:r>
            <a:r>
              <a:rPr lang="es-ES" dirty="0"/>
              <a:t>Su importancia radica en que es el padre del lenguaje XML y la base sobre la que se sostiene el lenguaje HTML, dos de los lenguajes de marcas más populares de la historia. En SGML los elementos que contienen indicaciones para el texto se colocan entre símbolos &lt; y &gt;. Las etiquetas se cierran con el signo /. Es decir, las reglas fundamentales de los lenguajes de etiquetas actuales ya las había definido SGML. En realidad (como XML) no es un lenguaje con unas etiquetas concretas, sino que se trata de un lenguaje que sirve para definir lenguajes. Entre los lenguajes definidos mediante SGML, sin duda HTML es el más popular.</a:t>
            </a:r>
          </a:p>
          <a:p>
            <a:r>
              <a:rPr lang="es-ES" sz="1700" dirty="0">
                <a:solidFill>
                  <a:schemeClr val="accent1">
                    <a:lumMod val="75000"/>
                  </a:schemeClr>
                </a:solidFill>
              </a:rPr>
              <a:t>PostScript</a:t>
            </a:r>
            <a:r>
              <a:rPr lang="es-ES" dirty="0"/>
              <a:t> </a:t>
            </a:r>
            <a:r>
              <a:rPr lang="es-ES" dirty="0">
                <a:sym typeface="Wingdings" panose="05000000000000000000" pitchFamily="2" charset="2"/>
              </a:rPr>
              <a:t> </a:t>
            </a:r>
            <a:r>
              <a:rPr lang="es-ES" dirty="0"/>
              <a:t>Se trata de un lenguaje de descripción de páginas. De hecho, es el más popular para ese fin, siendo el lenguaje más utilizado por los sistemas de impresión de alta gama. Permite crear documentos en los que se dan indicaciones potentísimas sobre como mostrar información en el dispositivo final. Es en realidad todo un lenguaje de programación que indica la forma en que se debe mostrar la información que puede incluir texto y el tipo de letra del mismo, píxeles individuales y formas vectoriales (líneas, curvas). Sus posibilidades son muy amplias.</a:t>
            </a:r>
          </a:p>
          <a:p>
            <a:r>
              <a:rPr lang="es-ES" dirty="0">
                <a:solidFill>
                  <a:schemeClr val="accent1">
                    <a:lumMod val="75000"/>
                  </a:schemeClr>
                </a:solidFill>
              </a:rPr>
              <a:t>HTML</a:t>
            </a:r>
            <a:r>
              <a:rPr lang="es-ES" dirty="0"/>
              <a:t> </a:t>
            </a:r>
            <a:r>
              <a:rPr lang="es-ES" dirty="0">
                <a:sym typeface="Wingdings" panose="05000000000000000000" pitchFamily="2" charset="2"/>
              </a:rPr>
              <a:t> </a:t>
            </a:r>
            <a:r>
              <a:rPr lang="es-ES" dirty="0"/>
              <a:t>Tim </a:t>
            </a:r>
            <a:r>
              <a:rPr lang="es-ES" dirty="0" err="1"/>
              <a:t>Bernes</a:t>
            </a:r>
            <a:r>
              <a:rPr lang="es-ES" dirty="0"/>
              <a:t> Lee utilizó SGML para definir un nuevo lenguaje de etiquetas que llamó </a:t>
            </a:r>
            <a:r>
              <a:rPr lang="es-ES" dirty="0" err="1"/>
              <a:t>Hypertext</a:t>
            </a:r>
            <a:r>
              <a:rPr lang="es-ES" dirty="0"/>
              <a:t> </a:t>
            </a:r>
            <a:r>
              <a:rPr lang="es-ES" dirty="0" err="1"/>
              <a:t>Markup</a:t>
            </a:r>
            <a:r>
              <a:rPr lang="es-ES" dirty="0"/>
              <a:t> </a:t>
            </a:r>
            <a:r>
              <a:rPr lang="es-ES" dirty="0" err="1"/>
              <a:t>Language</a:t>
            </a:r>
            <a:r>
              <a:rPr lang="es-ES" dirty="0"/>
              <a:t> (lenguaje de marcado de hipertexto) para crear documentos transportables a través de Internet en los que fuera posible el hipertexto; es decir la posibilidad que determinadas palabras marcadas de forma especial permitieran abrir un documento relacionado con ellas.</a:t>
            </a:r>
          </a:p>
        </p:txBody>
      </p:sp>
    </p:spTree>
    <p:extLst>
      <p:ext uri="{BB962C8B-B14F-4D97-AF65-F5344CB8AC3E}">
        <p14:creationId xmlns:p14="http://schemas.microsoft.com/office/powerpoint/2010/main" val="3778753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F55176-4E9C-4559-B00D-7A4FF4BAC027}"/>
              </a:ext>
            </a:extLst>
          </p:cNvPr>
          <p:cNvSpPr>
            <a:spLocks noGrp="1"/>
          </p:cNvSpPr>
          <p:nvPr>
            <p:ph type="title"/>
          </p:nvPr>
        </p:nvSpPr>
        <p:spPr/>
        <p:txBody>
          <a:bodyPr>
            <a:normAutofit/>
          </a:bodyPr>
          <a:lstStyle/>
          <a:p>
            <a:r>
              <a:rPr lang="es-ES" dirty="0"/>
              <a:t>TIPOS DE LENGUAJES DE MARCAS SEGÚN EL AMBITO DE APLICACION</a:t>
            </a:r>
          </a:p>
        </p:txBody>
      </p:sp>
      <p:graphicFrame>
        <p:nvGraphicFramePr>
          <p:cNvPr id="4" name="Tabla 3">
            <a:extLst>
              <a:ext uri="{FF2B5EF4-FFF2-40B4-BE49-F238E27FC236}">
                <a16:creationId xmlns:a16="http://schemas.microsoft.com/office/drawing/2014/main" id="{35D5F42B-D26A-4431-8B8A-B4F7EE745F21}"/>
              </a:ext>
            </a:extLst>
          </p:cNvPr>
          <p:cNvGraphicFramePr>
            <a:graphicFrameLocks noGrp="1"/>
          </p:cNvGraphicFramePr>
          <p:nvPr>
            <p:extLst>
              <p:ext uri="{D42A27DB-BD31-4B8C-83A1-F6EECF244321}">
                <p14:modId xmlns:p14="http://schemas.microsoft.com/office/powerpoint/2010/main" val="144889512"/>
              </p:ext>
            </p:extLst>
          </p:nvPr>
        </p:nvGraphicFramePr>
        <p:xfrm>
          <a:off x="838200" y="2278386"/>
          <a:ext cx="7343775" cy="3576062"/>
        </p:xfrm>
        <a:graphic>
          <a:graphicData uri="http://schemas.openxmlformats.org/drawingml/2006/table">
            <a:tbl>
              <a:tblPr/>
              <a:tblGrid>
                <a:gridCol w="1731962">
                  <a:extLst>
                    <a:ext uri="{9D8B030D-6E8A-4147-A177-3AD203B41FA5}">
                      <a16:colId xmlns:a16="http://schemas.microsoft.com/office/drawing/2014/main" val="2613350107"/>
                    </a:ext>
                  </a:extLst>
                </a:gridCol>
                <a:gridCol w="1409700">
                  <a:extLst>
                    <a:ext uri="{9D8B030D-6E8A-4147-A177-3AD203B41FA5}">
                      <a16:colId xmlns:a16="http://schemas.microsoft.com/office/drawing/2014/main" val="1031015617"/>
                    </a:ext>
                  </a:extLst>
                </a:gridCol>
                <a:gridCol w="1871663">
                  <a:extLst>
                    <a:ext uri="{9D8B030D-6E8A-4147-A177-3AD203B41FA5}">
                      <a16:colId xmlns:a16="http://schemas.microsoft.com/office/drawing/2014/main" val="2503937898"/>
                    </a:ext>
                  </a:extLst>
                </a:gridCol>
                <a:gridCol w="2330450">
                  <a:extLst>
                    <a:ext uri="{9D8B030D-6E8A-4147-A177-3AD203B41FA5}">
                      <a16:colId xmlns:a16="http://schemas.microsoft.com/office/drawing/2014/main" val="3619440107"/>
                    </a:ext>
                  </a:extLst>
                </a:gridCol>
              </a:tblGrid>
              <a:tr h="428826">
                <a:tc>
                  <a:txBody>
                    <a:bodyPr/>
                    <a:lstStyle/>
                    <a:p>
                      <a:pPr marL="153988" marR="0" lvl="0" indent="0" algn="l" defTabSz="914400" rtl="0" eaLnBrk="1" fontAlgn="base" latinLnBrk="0" hangingPunct="1">
                        <a:lnSpc>
                          <a:spcPct val="115000"/>
                        </a:lnSpc>
                        <a:spcBef>
                          <a:spcPts val="13"/>
                        </a:spcBef>
                        <a:spcAft>
                          <a:spcPts val="13"/>
                        </a:spcAft>
                        <a:buClrTx/>
                        <a:buSzTx/>
                        <a:buFontTx/>
                        <a:buNone/>
                        <a:tabLst/>
                      </a:pPr>
                      <a:r>
                        <a:rPr kumimoji="0" lang="es-ES" sz="1400" b="1" i="0" u="none" strike="noStrike" cap="none" normalizeH="0" baseline="0" dirty="0" err="1">
                          <a:ln>
                            <a:noFill/>
                          </a:ln>
                          <a:solidFill>
                            <a:schemeClr val="tx1"/>
                          </a:solidFill>
                          <a:effectLst/>
                          <a:latin typeface="Arial" charset="0"/>
                          <a:ea typeface="Calibri" pitchFamily="34" charset="0"/>
                          <a:cs typeface="Times New Roman" pitchFamily="18" charset="0"/>
                        </a:rPr>
                        <a:t>World</a:t>
                      </a:r>
                      <a:r>
                        <a:rPr kumimoji="0" lang="es-ES" sz="1400" b="1" i="0" u="none" strike="noStrike" cap="none" normalizeH="0" baseline="0" dirty="0">
                          <a:ln>
                            <a:noFill/>
                          </a:ln>
                          <a:solidFill>
                            <a:schemeClr val="tx1"/>
                          </a:solidFill>
                          <a:effectLst/>
                          <a:latin typeface="Arial" charset="0"/>
                          <a:ea typeface="Calibri" pitchFamily="34" charset="0"/>
                          <a:cs typeface="Times New Roman" pitchFamily="18" charset="0"/>
                        </a:rPr>
                        <a:t> Wide Web</a:t>
                      </a:r>
                    </a:p>
                  </a:txBody>
                  <a:tcPr marL="9525" marR="9525" marT="9619" marB="96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153988" marR="0" lvl="0" indent="0" algn="l" defTabSz="914400" rtl="0" eaLnBrk="1" fontAlgn="base" latinLnBrk="0" hangingPunct="1">
                        <a:lnSpc>
                          <a:spcPct val="115000"/>
                        </a:lnSpc>
                        <a:spcBef>
                          <a:spcPts val="13"/>
                        </a:spcBef>
                        <a:spcAft>
                          <a:spcPts val="13"/>
                        </a:spcAft>
                        <a:buClrTx/>
                        <a:buSzTx/>
                        <a:buFontTx/>
                        <a:buNone/>
                        <a:tabLst/>
                      </a:pPr>
                      <a:r>
                        <a:rPr kumimoji="0" lang="es-ES" sz="1400" b="1" i="0" u="none" strike="noStrike" cap="none" normalizeH="0" baseline="0" dirty="0">
                          <a:ln>
                            <a:noFill/>
                          </a:ln>
                          <a:solidFill>
                            <a:schemeClr val="tx1"/>
                          </a:solidFill>
                          <a:effectLst/>
                          <a:latin typeface="Arial" charset="0"/>
                          <a:ea typeface="Calibri" pitchFamily="34" charset="0"/>
                          <a:cs typeface="Times New Roman" pitchFamily="18" charset="0"/>
                        </a:rPr>
                        <a:t>Interfaz de usuario</a:t>
                      </a:r>
                    </a:p>
                  </a:txBody>
                  <a:tcPr marL="9525" marR="9525" marT="9619" marB="96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153988" marR="0" lvl="0" indent="0" algn="l" defTabSz="914400" rtl="0" eaLnBrk="1" fontAlgn="base" latinLnBrk="0" hangingPunct="1">
                        <a:lnSpc>
                          <a:spcPct val="115000"/>
                        </a:lnSpc>
                        <a:spcBef>
                          <a:spcPts val="13"/>
                        </a:spcBef>
                        <a:spcAft>
                          <a:spcPts val="13"/>
                        </a:spcAft>
                        <a:buClrTx/>
                        <a:buSzTx/>
                        <a:buFontTx/>
                        <a:buNone/>
                        <a:tabLst/>
                      </a:pPr>
                      <a:r>
                        <a:rPr kumimoji="0" lang="es-ES" sz="1400" b="1" i="0" u="none" strike="noStrike" cap="none" normalizeH="0" baseline="0" dirty="0">
                          <a:ln>
                            <a:noFill/>
                          </a:ln>
                          <a:solidFill>
                            <a:schemeClr val="tx1"/>
                          </a:solidFill>
                          <a:effectLst/>
                          <a:latin typeface="Arial" charset="0"/>
                          <a:ea typeface="Calibri" pitchFamily="34" charset="0"/>
                          <a:cs typeface="Times New Roman" pitchFamily="18" charset="0"/>
                        </a:rPr>
                        <a:t>Sindicación</a:t>
                      </a:r>
                    </a:p>
                  </a:txBody>
                  <a:tcPr marL="9525" marR="9525" marT="9619" marB="96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153988" marR="0" lvl="0" indent="0" algn="l" defTabSz="914400" rtl="0" eaLnBrk="1" fontAlgn="base" latinLnBrk="0" hangingPunct="1">
                        <a:lnSpc>
                          <a:spcPct val="115000"/>
                        </a:lnSpc>
                        <a:spcBef>
                          <a:spcPts val="13"/>
                        </a:spcBef>
                        <a:spcAft>
                          <a:spcPts val="13"/>
                        </a:spcAft>
                        <a:buClrTx/>
                        <a:buSzTx/>
                        <a:buFontTx/>
                        <a:buNone/>
                        <a:tabLst/>
                      </a:pPr>
                      <a:r>
                        <a:rPr kumimoji="0" lang="es-ES" sz="1400" b="1" i="0" u="none" strike="noStrike" cap="none" normalizeH="0" baseline="0">
                          <a:ln>
                            <a:noFill/>
                          </a:ln>
                          <a:solidFill>
                            <a:schemeClr val="tx1"/>
                          </a:solidFill>
                          <a:effectLst/>
                          <a:latin typeface="Arial" charset="0"/>
                          <a:ea typeface="Calibri" pitchFamily="34" charset="0"/>
                          <a:cs typeface="Times New Roman" pitchFamily="18" charset="0"/>
                        </a:rPr>
                        <a:t>Servicios web</a:t>
                      </a:r>
                    </a:p>
                  </a:txBody>
                  <a:tcPr marL="9525" marR="9525" marT="9619" marB="96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264725307"/>
                  </a:ext>
                </a:extLst>
              </a:tr>
              <a:tr h="2707577">
                <a:tc>
                  <a:txBody>
                    <a:bodyPr/>
                    <a:lstStyle/>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a:ln>
                            <a:noFill/>
                          </a:ln>
                          <a:solidFill>
                            <a:srgbClr val="FF0000"/>
                          </a:solidFill>
                          <a:effectLst/>
                          <a:latin typeface="Arial" charset="0"/>
                          <a:ea typeface="Calibri" pitchFamily="34" charset="0"/>
                          <a:cs typeface="Times New Roman" pitchFamily="18" charset="0"/>
                          <a:hlinkClick r:id="rId2" tooltip="HTML">
                            <a:extLst>
                              <a:ext uri="{A12FA001-AC4F-418D-AE19-62706E023703}">
                                <ahyp:hlinkClr xmlns:ahyp="http://schemas.microsoft.com/office/drawing/2018/hyperlinkcolor" val="tx"/>
                              </a:ext>
                            </a:extLst>
                          </a:hlinkClick>
                        </a:rPr>
                        <a:t>HTML</a:t>
                      </a:r>
                      <a:endParaRPr kumimoji="0" lang="es-ES" sz="1400" b="0" i="0" u="none" strike="noStrike" cap="none" normalizeH="0" baseline="0" dirty="0">
                        <a:ln>
                          <a:noFill/>
                        </a:ln>
                        <a:solidFill>
                          <a:srgbClr val="FF0000"/>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a:ln>
                            <a:noFill/>
                          </a:ln>
                          <a:solidFill>
                            <a:srgbClr val="FF0000"/>
                          </a:solidFill>
                          <a:effectLst/>
                          <a:latin typeface="Arial" charset="0"/>
                          <a:ea typeface="Calibri" pitchFamily="34" charset="0"/>
                          <a:cs typeface="Times New Roman" pitchFamily="18" charset="0"/>
                          <a:hlinkClick r:id="rId3" tooltip="XHTML">
                            <a:extLst>
                              <a:ext uri="{A12FA001-AC4F-418D-AE19-62706E023703}">
                                <ahyp:hlinkClr xmlns:ahyp="http://schemas.microsoft.com/office/drawing/2018/hyperlinkcolor" val="tx"/>
                              </a:ext>
                            </a:extLst>
                          </a:hlinkClick>
                        </a:rPr>
                        <a:t>XHTML</a:t>
                      </a:r>
                      <a:endParaRPr kumimoji="0" lang="es-ES" sz="1400" b="0" i="0" u="none" strike="noStrike" cap="none" normalizeH="0" baseline="0" dirty="0">
                        <a:ln>
                          <a:noFill/>
                        </a:ln>
                        <a:solidFill>
                          <a:srgbClr val="FF0000"/>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a:ln>
                            <a:noFill/>
                          </a:ln>
                          <a:solidFill>
                            <a:srgbClr val="FF0000"/>
                          </a:solidFill>
                          <a:effectLst/>
                          <a:latin typeface="Arial" charset="0"/>
                          <a:ea typeface="Calibri" pitchFamily="34" charset="0"/>
                          <a:cs typeface="Times New Roman" pitchFamily="18" charset="0"/>
                          <a:hlinkClick r:id="rId4" tooltip="WML">
                            <a:extLst>
                              <a:ext uri="{A12FA001-AC4F-418D-AE19-62706E023703}">
                                <ahyp:hlinkClr xmlns:ahyp="http://schemas.microsoft.com/office/drawing/2018/hyperlinkcolor" val="tx"/>
                              </a:ext>
                            </a:extLst>
                          </a:hlinkClick>
                        </a:rPr>
                        <a:t>Wireless ML</a:t>
                      </a:r>
                      <a:endParaRPr kumimoji="0" lang="es-ES" sz="1400" b="0" i="0" u="none" strike="noStrike" cap="none" normalizeH="0" baseline="0" dirty="0">
                        <a:ln>
                          <a:noFill/>
                        </a:ln>
                        <a:solidFill>
                          <a:srgbClr val="FF0000"/>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err="1">
                          <a:ln>
                            <a:noFill/>
                          </a:ln>
                          <a:solidFill>
                            <a:schemeClr val="tx1"/>
                          </a:solidFill>
                          <a:effectLst/>
                          <a:latin typeface="Arial" charset="0"/>
                          <a:ea typeface="Calibri" pitchFamily="34" charset="0"/>
                          <a:cs typeface="Times New Roman" pitchFamily="18" charset="0"/>
                          <a:hlinkClick r:id="rId5" tooltip="Handheld Device Markup Language (aún no redactado)">
                            <a:extLst>
                              <a:ext uri="{A12FA001-AC4F-418D-AE19-62706E023703}">
                                <ahyp:hlinkClr xmlns:ahyp="http://schemas.microsoft.com/office/drawing/2018/hyperlinkcolor" val="tx"/>
                              </a:ext>
                            </a:extLst>
                          </a:hlinkClick>
                        </a:rPr>
                        <a:t>Handhelp</a:t>
                      </a:r>
                      <a:r>
                        <a:rPr kumimoji="0" lang="es-ES" sz="1400" b="0" i="0" u="sng" strike="noStrike" cap="none" normalizeH="0" baseline="0" dirty="0">
                          <a:ln>
                            <a:noFill/>
                          </a:ln>
                          <a:solidFill>
                            <a:schemeClr val="tx1"/>
                          </a:solidFill>
                          <a:effectLst/>
                          <a:latin typeface="Arial" charset="0"/>
                          <a:ea typeface="Calibri" pitchFamily="34" charset="0"/>
                          <a:cs typeface="Times New Roman" pitchFamily="18" charset="0"/>
                          <a:hlinkClick r:id="rId5" tooltip="Handheld Device Markup Language (aún no redactado)">
                            <a:extLst>
                              <a:ext uri="{A12FA001-AC4F-418D-AE19-62706E023703}">
                                <ahyp:hlinkClr xmlns:ahyp="http://schemas.microsoft.com/office/drawing/2018/hyperlinkcolor" val="tx"/>
                              </a:ext>
                            </a:extLst>
                          </a:hlinkClick>
                        </a:rPr>
                        <a:t> ML</a:t>
                      </a:r>
                      <a:endPar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a:ln>
                            <a:noFill/>
                          </a:ln>
                          <a:solidFill>
                            <a:schemeClr val="tx1"/>
                          </a:solidFill>
                          <a:effectLst/>
                          <a:latin typeface="Arial" charset="0"/>
                          <a:ea typeface="Calibri" pitchFamily="34" charset="0"/>
                          <a:cs typeface="Times New Roman" pitchFamily="18" charset="0"/>
                          <a:hlinkClick r:id="rId6" tooltip="Resource Description Framework">
                            <a:extLst>
                              <a:ext uri="{A12FA001-AC4F-418D-AE19-62706E023703}">
                                <ahyp:hlinkClr xmlns:ahyp="http://schemas.microsoft.com/office/drawing/2018/hyperlinkcolor" val="tx"/>
                              </a:ext>
                            </a:extLst>
                          </a:hlinkClick>
                        </a:rPr>
                        <a:t>RDF</a:t>
                      </a:r>
                      <a:endPar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a:ln>
                            <a:noFill/>
                          </a:ln>
                          <a:solidFill>
                            <a:schemeClr val="tx1"/>
                          </a:solidFill>
                          <a:effectLst/>
                          <a:latin typeface="Arial" charset="0"/>
                          <a:ea typeface="Calibri" pitchFamily="34" charset="0"/>
                          <a:cs typeface="Times New Roman" pitchFamily="18" charset="0"/>
                          <a:hlinkClick r:id="rId7" tooltip="Meta Content Framework (aún no redactado)">
                            <a:extLst>
                              <a:ext uri="{A12FA001-AC4F-418D-AE19-62706E023703}">
                                <ahyp:hlinkClr xmlns:ahyp="http://schemas.microsoft.com/office/drawing/2018/hyperlinkcolor" val="tx"/>
                              </a:ext>
                            </a:extLst>
                          </a:hlinkClick>
                        </a:rPr>
                        <a:t>Meta Content Framework</a:t>
                      </a:r>
                      <a:endPar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endParaRPr>
                    </a:p>
                  </a:txBody>
                  <a:tcPr marL="9525" marR="9525" marT="9619" marB="96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err="1">
                          <a:ln>
                            <a:noFill/>
                          </a:ln>
                          <a:solidFill>
                            <a:schemeClr val="tx1"/>
                          </a:solidFill>
                          <a:effectLst/>
                          <a:latin typeface="Arial" charset="0"/>
                          <a:ea typeface="Calibri" pitchFamily="34" charset="0"/>
                          <a:cs typeface="Times New Roman" pitchFamily="18" charset="0"/>
                          <a:hlinkClick r:id="rId8" tooltip="GladeXML">
                            <a:extLst>
                              <a:ext uri="{A12FA001-AC4F-418D-AE19-62706E023703}">
                                <ahyp:hlinkClr xmlns:ahyp="http://schemas.microsoft.com/office/drawing/2018/hyperlinkcolor" val="tx"/>
                              </a:ext>
                            </a:extLst>
                          </a:hlinkClick>
                        </a:rPr>
                        <a:t>GladeXML</a:t>
                      </a:r>
                      <a:endPar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a:ln>
                            <a:noFill/>
                          </a:ln>
                          <a:solidFill>
                            <a:schemeClr val="tx1"/>
                          </a:solidFill>
                          <a:effectLst/>
                          <a:latin typeface="Arial" charset="0"/>
                          <a:ea typeface="Calibri" pitchFamily="34" charset="0"/>
                          <a:cs typeface="Times New Roman" pitchFamily="18" charset="0"/>
                          <a:hlinkClick r:id="rId9" tooltip="MXML">
                            <a:extLst>
                              <a:ext uri="{A12FA001-AC4F-418D-AE19-62706E023703}">
                                <ahyp:hlinkClr xmlns:ahyp="http://schemas.microsoft.com/office/drawing/2018/hyperlinkcolor" val="tx"/>
                              </a:ext>
                            </a:extLst>
                          </a:hlinkClick>
                        </a:rPr>
                        <a:t>MXML</a:t>
                      </a:r>
                      <a:r>
                        <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rPr>
                        <a:t> (</a:t>
                      </a:r>
                      <a:r>
                        <a:rPr kumimoji="0" lang="es-ES" sz="1400" b="0" i="0" u="sng" strike="noStrike" cap="none" normalizeH="0" baseline="0" dirty="0">
                          <a:ln>
                            <a:noFill/>
                          </a:ln>
                          <a:solidFill>
                            <a:schemeClr val="tx1"/>
                          </a:solidFill>
                          <a:effectLst/>
                          <a:latin typeface="Arial" charset="0"/>
                          <a:ea typeface="Calibri" pitchFamily="34" charset="0"/>
                          <a:cs typeface="Times New Roman" pitchFamily="18" charset="0"/>
                          <a:hlinkClick r:id="rId10" tooltip="Macromedia">
                            <a:extLst>
                              <a:ext uri="{A12FA001-AC4F-418D-AE19-62706E023703}">
                                <ahyp:hlinkClr xmlns:ahyp="http://schemas.microsoft.com/office/drawing/2018/hyperlinkcolor" val="tx"/>
                              </a:ext>
                            </a:extLst>
                          </a:hlinkClick>
                        </a:rPr>
                        <a:t>Macromedia</a:t>
                      </a:r>
                      <a:r>
                        <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rPr>
                        <a:t>)</a:t>
                      </a: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err="1">
                          <a:ln>
                            <a:noFill/>
                          </a:ln>
                          <a:solidFill>
                            <a:schemeClr val="tx1"/>
                          </a:solidFill>
                          <a:effectLst/>
                          <a:latin typeface="Arial" charset="0"/>
                          <a:ea typeface="Calibri" pitchFamily="34" charset="0"/>
                          <a:cs typeface="Times New Roman" pitchFamily="18" charset="0"/>
                          <a:hlinkClick r:id="rId11" tooltip="UIML (aún no redactado)">
                            <a:extLst>
                              <a:ext uri="{A12FA001-AC4F-418D-AE19-62706E023703}">
                                <ahyp:hlinkClr xmlns:ahyp="http://schemas.microsoft.com/office/drawing/2018/hyperlinkcolor" val="tx"/>
                              </a:ext>
                            </a:extLst>
                          </a:hlinkClick>
                        </a:rPr>
                        <a:t>User</a:t>
                      </a:r>
                      <a:r>
                        <a:rPr kumimoji="0" lang="es-ES" sz="1400" b="0" i="0" u="sng" strike="noStrike" cap="none" normalizeH="0" baseline="0" dirty="0">
                          <a:ln>
                            <a:noFill/>
                          </a:ln>
                          <a:solidFill>
                            <a:schemeClr val="tx1"/>
                          </a:solidFill>
                          <a:effectLst/>
                          <a:latin typeface="Arial" charset="0"/>
                          <a:ea typeface="Calibri" pitchFamily="34" charset="0"/>
                          <a:cs typeface="Times New Roman" pitchFamily="18" charset="0"/>
                          <a:hlinkClick r:id="rId11" tooltip="UIML (aún no redactado)">
                            <a:extLst>
                              <a:ext uri="{A12FA001-AC4F-418D-AE19-62706E023703}">
                                <ahyp:hlinkClr xmlns:ahyp="http://schemas.microsoft.com/office/drawing/2018/hyperlinkcolor" val="tx"/>
                              </a:ext>
                            </a:extLst>
                          </a:hlinkClick>
                        </a:rPr>
                        <a:t> Interface ML</a:t>
                      </a:r>
                      <a:endPar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a:ln>
                            <a:noFill/>
                          </a:ln>
                          <a:solidFill>
                            <a:schemeClr val="tx1"/>
                          </a:solidFill>
                          <a:effectLst/>
                          <a:latin typeface="Arial" charset="0"/>
                          <a:ea typeface="Calibri" pitchFamily="34" charset="0"/>
                          <a:cs typeface="Times New Roman" pitchFamily="18" charset="0"/>
                          <a:hlinkClick r:id="rId12" tooltip="XAML">
                            <a:extLst>
                              <a:ext uri="{A12FA001-AC4F-418D-AE19-62706E023703}">
                                <ahyp:hlinkClr xmlns:ahyp="http://schemas.microsoft.com/office/drawing/2018/hyperlinkcolor" val="tx"/>
                              </a:ext>
                            </a:extLst>
                          </a:hlinkClick>
                        </a:rPr>
                        <a:t>XAML</a:t>
                      </a:r>
                      <a:r>
                        <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rPr>
                        <a:t> and </a:t>
                      </a:r>
                      <a:r>
                        <a:rPr kumimoji="0" lang="es-ES" sz="1400" b="0" i="0" u="sng" strike="noStrike" cap="none" normalizeH="0" baseline="0" dirty="0" err="1">
                          <a:ln>
                            <a:noFill/>
                          </a:ln>
                          <a:solidFill>
                            <a:schemeClr val="tx1"/>
                          </a:solidFill>
                          <a:effectLst/>
                          <a:latin typeface="Arial" charset="0"/>
                          <a:ea typeface="Calibri" pitchFamily="34" charset="0"/>
                          <a:cs typeface="Times New Roman" pitchFamily="18" charset="0"/>
                          <a:hlinkClick r:id="rId13" tooltip="MyXaml (aún no redactado)">
                            <a:extLst>
                              <a:ext uri="{A12FA001-AC4F-418D-AE19-62706E023703}">
                                <ahyp:hlinkClr xmlns:ahyp="http://schemas.microsoft.com/office/drawing/2018/hyperlinkcolor" val="tx"/>
                              </a:ext>
                            </a:extLst>
                          </a:hlinkClick>
                        </a:rPr>
                        <a:t>MyXaml</a:t>
                      </a:r>
                      <a:endPar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err="1">
                          <a:ln>
                            <a:noFill/>
                          </a:ln>
                          <a:solidFill>
                            <a:schemeClr val="tx1"/>
                          </a:solidFill>
                          <a:effectLst/>
                          <a:latin typeface="Arial" charset="0"/>
                          <a:ea typeface="Calibri" pitchFamily="34" charset="0"/>
                          <a:cs typeface="Times New Roman" pitchFamily="18" charset="0"/>
                          <a:hlinkClick r:id="rId14" tooltip="XForms">
                            <a:extLst>
                              <a:ext uri="{A12FA001-AC4F-418D-AE19-62706E023703}">
                                <ahyp:hlinkClr xmlns:ahyp="http://schemas.microsoft.com/office/drawing/2018/hyperlinkcolor" val="tx"/>
                              </a:ext>
                            </a:extLst>
                          </a:hlinkClick>
                        </a:rPr>
                        <a:t>XForms</a:t>
                      </a:r>
                      <a:endPar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a:ln>
                            <a:noFill/>
                          </a:ln>
                          <a:solidFill>
                            <a:schemeClr val="tx1"/>
                          </a:solidFill>
                          <a:effectLst/>
                          <a:latin typeface="Arial" charset="0"/>
                          <a:ea typeface="Calibri" pitchFamily="34" charset="0"/>
                          <a:cs typeface="Times New Roman" pitchFamily="18" charset="0"/>
                          <a:hlinkClick r:id="rId15" tooltip="XUL">
                            <a:extLst>
                              <a:ext uri="{A12FA001-AC4F-418D-AE19-62706E023703}">
                                <ahyp:hlinkClr xmlns:ahyp="http://schemas.microsoft.com/office/drawing/2018/hyperlinkcolor" val="tx"/>
                              </a:ext>
                            </a:extLst>
                          </a:hlinkClick>
                        </a:rPr>
                        <a:t>XUL</a:t>
                      </a:r>
                      <a:r>
                        <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rPr>
                        <a:t> / </a:t>
                      </a:r>
                      <a:r>
                        <a:rPr kumimoji="0" lang="es-ES" sz="1400" b="0" i="0" u="sng" strike="noStrike" cap="none" normalizeH="0" baseline="0" dirty="0">
                          <a:ln>
                            <a:noFill/>
                          </a:ln>
                          <a:solidFill>
                            <a:schemeClr val="tx1"/>
                          </a:solidFill>
                          <a:effectLst/>
                          <a:latin typeface="Arial" charset="0"/>
                          <a:ea typeface="Calibri" pitchFamily="34" charset="0"/>
                          <a:cs typeface="Times New Roman" pitchFamily="18" charset="0"/>
                          <a:hlinkClick r:id="rId16" tooltip="XBL">
                            <a:extLst>
                              <a:ext uri="{A12FA001-AC4F-418D-AE19-62706E023703}">
                                <ahyp:hlinkClr xmlns:ahyp="http://schemas.microsoft.com/office/drawing/2018/hyperlinkcolor" val="tx"/>
                              </a:ext>
                            </a:extLst>
                          </a:hlinkClick>
                        </a:rPr>
                        <a:t>XBL</a:t>
                      </a:r>
                      <a:endPar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endParaRPr>
                    </a:p>
                  </a:txBody>
                  <a:tcPr marL="9525" marR="9525" marT="9619" marB="96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err="1">
                          <a:ln>
                            <a:noFill/>
                          </a:ln>
                          <a:solidFill>
                            <a:schemeClr val="tx1"/>
                          </a:solidFill>
                          <a:effectLst/>
                          <a:latin typeface="Arial" charset="0"/>
                          <a:ea typeface="Calibri" pitchFamily="34" charset="0"/>
                          <a:cs typeface="Times New Roman" pitchFamily="18" charset="0"/>
                          <a:hlinkClick r:id="rId17" tooltip="Atom">
                            <a:extLst>
                              <a:ext uri="{A12FA001-AC4F-418D-AE19-62706E023703}">
                                <ahyp:hlinkClr xmlns:ahyp="http://schemas.microsoft.com/office/drawing/2018/hyperlinkcolor" val="tx"/>
                              </a:ext>
                            </a:extLst>
                          </a:hlinkClick>
                        </a:rPr>
                        <a:t>Atom</a:t>
                      </a:r>
                      <a:endPar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a:ln>
                            <a:noFill/>
                          </a:ln>
                          <a:solidFill>
                            <a:srgbClr val="FF0000"/>
                          </a:solidFill>
                          <a:effectLst/>
                          <a:latin typeface="Arial" charset="0"/>
                          <a:ea typeface="Calibri" pitchFamily="34" charset="0"/>
                          <a:cs typeface="Times New Roman" pitchFamily="18" charset="0"/>
                          <a:hlinkClick r:id="rId18" tooltip="RSS">
                            <a:extLst>
                              <a:ext uri="{A12FA001-AC4F-418D-AE19-62706E023703}">
                                <ahyp:hlinkClr xmlns:ahyp="http://schemas.microsoft.com/office/drawing/2018/hyperlinkcolor" val="tx"/>
                              </a:ext>
                            </a:extLst>
                          </a:hlinkClick>
                        </a:rPr>
                        <a:t>RSS</a:t>
                      </a:r>
                      <a:endParaRPr kumimoji="0" lang="es-ES" sz="1400" b="0" i="0" u="none" strike="noStrike" cap="none" normalizeH="0" baseline="0" dirty="0">
                        <a:ln>
                          <a:noFill/>
                        </a:ln>
                        <a:solidFill>
                          <a:srgbClr val="FF0000"/>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a:ln>
                            <a:noFill/>
                          </a:ln>
                          <a:solidFill>
                            <a:schemeClr val="tx1"/>
                          </a:solidFill>
                          <a:effectLst/>
                          <a:latin typeface="Arial" charset="0"/>
                          <a:ea typeface="Calibri" pitchFamily="34" charset="0"/>
                          <a:cs typeface="Times New Roman" pitchFamily="18" charset="0"/>
                          <a:hlinkClick r:id="rId19" tooltip="Information Content Exchange (aún no redactado)">
                            <a:extLst>
                              <a:ext uri="{A12FA001-AC4F-418D-AE19-62706E023703}">
                                <ahyp:hlinkClr xmlns:ahyp="http://schemas.microsoft.com/office/drawing/2018/hyperlinkcolor" val="tx"/>
                              </a:ext>
                            </a:extLst>
                          </a:hlinkClick>
                        </a:rPr>
                        <a:t>ICE</a:t>
                      </a:r>
                      <a:endPar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a:ln>
                            <a:noFill/>
                          </a:ln>
                          <a:solidFill>
                            <a:schemeClr val="tx1"/>
                          </a:solidFill>
                          <a:effectLst/>
                          <a:latin typeface="Arial" charset="0"/>
                          <a:ea typeface="Calibri" pitchFamily="34" charset="0"/>
                          <a:cs typeface="Times New Roman" pitchFamily="18" charset="0"/>
                          <a:hlinkClick r:id="rId20" tooltip="OPML">
                            <a:extLst>
                              <a:ext uri="{A12FA001-AC4F-418D-AE19-62706E023703}">
                                <ahyp:hlinkClr xmlns:ahyp="http://schemas.microsoft.com/office/drawing/2018/hyperlinkcolor" val="tx"/>
                              </a:ext>
                            </a:extLst>
                          </a:hlinkClick>
                        </a:rPr>
                        <a:t>OPML</a:t>
                      </a:r>
                      <a:r>
                        <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rPr>
                        <a:t> y </a:t>
                      </a:r>
                      <a:r>
                        <a:rPr kumimoji="0" lang="es-ES" sz="1400" b="0" i="0" u="sng" strike="noStrike" cap="none" normalizeH="0" baseline="0" dirty="0">
                          <a:ln>
                            <a:noFill/>
                          </a:ln>
                          <a:solidFill>
                            <a:schemeClr val="tx1"/>
                          </a:solidFill>
                          <a:effectLst/>
                          <a:latin typeface="Arial" charset="0"/>
                          <a:ea typeface="Calibri" pitchFamily="34" charset="0"/>
                          <a:cs typeface="Times New Roman" pitchFamily="18" charset="0"/>
                          <a:hlinkClick r:id="rId21" tooltip="OML (aún no redactado)">
                            <a:extLst>
                              <a:ext uri="{A12FA001-AC4F-418D-AE19-62706E023703}">
                                <ahyp:hlinkClr xmlns:ahyp="http://schemas.microsoft.com/office/drawing/2018/hyperlinkcolor" val="tx"/>
                              </a:ext>
                            </a:extLst>
                          </a:hlinkClick>
                        </a:rPr>
                        <a:t>OML</a:t>
                      </a:r>
                      <a:endPar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err="1">
                          <a:ln>
                            <a:noFill/>
                          </a:ln>
                          <a:solidFill>
                            <a:schemeClr val="tx1"/>
                          </a:solidFill>
                          <a:effectLst/>
                          <a:latin typeface="Arial" charset="0"/>
                          <a:ea typeface="Calibri" pitchFamily="34" charset="0"/>
                          <a:cs typeface="Times New Roman" pitchFamily="18" charset="0"/>
                          <a:hlinkClick r:id="rId22" tooltip="SyncML">
                            <a:extLst>
                              <a:ext uri="{A12FA001-AC4F-418D-AE19-62706E023703}">
                                <ahyp:hlinkClr xmlns:ahyp="http://schemas.microsoft.com/office/drawing/2018/hyperlinkcolor" val="tx"/>
                              </a:ext>
                            </a:extLst>
                          </a:hlinkClick>
                        </a:rPr>
                        <a:t>SyncML</a:t>
                      </a:r>
                      <a:endPar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endParaRPr>
                    </a:p>
                  </a:txBody>
                  <a:tcPr marL="9525" marR="9525" marT="9619" marB="96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a:ln>
                            <a:noFill/>
                          </a:ln>
                          <a:solidFill>
                            <a:srgbClr val="FF0000"/>
                          </a:solidFill>
                          <a:effectLst/>
                          <a:latin typeface="Arial" charset="0"/>
                          <a:ea typeface="Calibri" pitchFamily="34" charset="0"/>
                          <a:cs typeface="Times New Roman" pitchFamily="18" charset="0"/>
                          <a:hlinkClick r:id="rId23" tooltip="WSDL">
                            <a:extLst>
                              <a:ext uri="{A12FA001-AC4F-418D-AE19-62706E023703}">
                                <ahyp:hlinkClr xmlns:ahyp="http://schemas.microsoft.com/office/drawing/2018/hyperlinkcolor" val="tx"/>
                              </a:ext>
                            </a:extLst>
                          </a:hlinkClick>
                        </a:rPr>
                        <a:t>WSDL</a:t>
                      </a:r>
                      <a:endParaRPr kumimoji="0" lang="es-ES" sz="1400" b="0" i="0" u="none" strike="noStrike" cap="none" normalizeH="0" baseline="0" dirty="0">
                        <a:ln>
                          <a:noFill/>
                        </a:ln>
                        <a:solidFill>
                          <a:srgbClr val="FF0000"/>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a:ln>
                            <a:noFill/>
                          </a:ln>
                          <a:solidFill>
                            <a:schemeClr val="tx1"/>
                          </a:solidFill>
                          <a:effectLst/>
                          <a:latin typeface="Arial" charset="0"/>
                          <a:ea typeface="Calibri" pitchFamily="34" charset="0"/>
                          <a:cs typeface="Times New Roman" pitchFamily="18" charset="0"/>
                          <a:hlinkClick r:id="rId24" tooltip="XINS (aún no redactado)">
                            <a:extLst>
                              <a:ext uri="{A12FA001-AC4F-418D-AE19-62706E023703}">
                                <ahyp:hlinkClr xmlns:ahyp="http://schemas.microsoft.com/office/drawing/2018/hyperlinkcolor" val="tx"/>
                              </a:ext>
                            </a:extLst>
                          </a:hlinkClick>
                        </a:rPr>
                        <a:t>XINS</a:t>
                      </a:r>
                      <a:endPar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a:ln>
                            <a:noFill/>
                          </a:ln>
                          <a:solidFill>
                            <a:schemeClr val="tx1"/>
                          </a:solidFill>
                          <a:effectLst/>
                          <a:latin typeface="Arial" charset="0"/>
                          <a:ea typeface="Calibri" pitchFamily="34" charset="0"/>
                          <a:cs typeface="Times New Roman" pitchFamily="18" charset="0"/>
                          <a:hlinkClick r:id="rId25" tooltip="WSCL (aún no redactado)">
                            <a:extLst>
                              <a:ext uri="{A12FA001-AC4F-418D-AE19-62706E023703}">
                                <ahyp:hlinkClr xmlns:ahyp="http://schemas.microsoft.com/office/drawing/2018/hyperlinkcolor" val="tx"/>
                              </a:ext>
                            </a:extLst>
                          </a:hlinkClick>
                        </a:rPr>
                        <a:t>WSCL</a:t>
                      </a:r>
                      <a:endPar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a:ln>
                            <a:noFill/>
                          </a:ln>
                          <a:solidFill>
                            <a:schemeClr val="tx1"/>
                          </a:solidFill>
                          <a:effectLst/>
                          <a:latin typeface="Arial" charset="0"/>
                          <a:ea typeface="Calibri" pitchFamily="34" charset="0"/>
                          <a:cs typeface="Times New Roman" pitchFamily="18" charset="0"/>
                          <a:hlinkClick r:id="rId26" tooltip="WSFL (aún no redactado)">
                            <a:extLst>
                              <a:ext uri="{A12FA001-AC4F-418D-AE19-62706E023703}">
                                <ahyp:hlinkClr xmlns:ahyp="http://schemas.microsoft.com/office/drawing/2018/hyperlinkcolor" val="tx"/>
                              </a:ext>
                            </a:extLst>
                          </a:hlinkClick>
                        </a:rPr>
                        <a:t>WSFL</a:t>
                      </a:r>
                      <a:endPar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a:ln>
                            <a:noFill/>
                          </a:ln>
                          <a:solidFill>
                            <a:schemeClr val="tx1"/>
                          </a:solidFill>
                          <a:effectLst/>
                          <a:latin typeface="Arial" charset="0"/>
                          <a:ea typeface="Calibri" pitchFamily="34" charset="0"/>
                          <a:cs typeface="Times New Roman" pitchFamily="18" charset="0"/>
                          <a:hlinkClick r:id="rId27" tooltip="XML-RPC">
                            <a:extLst>
                              <a:ext uri="{A12FA001-AC4F-418D-AE19-62706E023703}">
                                <ahyp:hlinkClr xmlns:ahyp="http://schemas.microsoft.com/office/drawing/2018/hyperlinkcolor" val="tx"/>
                              </a:ext>
                            </a:extLst>
                          </a:hlinkClick>
                        </a:rPr>
                        <a:t>XML-RPC</a:t>
                      </a:r>
                      <a:endPar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err="1">
                          <a:ln>
                            <a:noFill/>
                          </a:ln>
                          <a:solidFill>
                            <a:schemeClr val="tx1"/>
                          </a:solidFill>
                          <a:effectLst/>
                          <a:latin typeface="Arial" charset="0"/>
                          <a:ea typeface="Calibri" pitchFamily="34" charset="0"/>
                          <a:cs typeface="Times New Roman" pitchFamily="18" charset="0"/>
                          <a:hlinkClick r:id="rId28" tooltip="Webml">
                            <a:extLst>
                              <a:ext uri="{A12FA001-AC4F-418D-AE19-62706E023703}">
                                <ahyp:hlinkClr xmlns:ahyp="http://schemas.microsoft.com/office/drawing/2018/hyperlinkcolor" val="tx"/>
                              </a:ext>
                            </a:extLst>
                          </a:hlinkClick>
                        </a:rPr>
                        <a:t>Webml</a:t>
                      </a:r>
                      <a:endPar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endParaRPr>
                    </a:p>
                  </a:txBody>
                  <a:tcPr marL="9525" marR="9525" marT="9619" marB="96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3048523351"/>
                  </a:ext>
                </a:extLst>
              </a:tr>
            </a:tbl>
          </a:graphicData>
        </a:graphic>
      </p:graphicFrame>
    </p:spTree>
    <p:extLst>
      <p:ext uri="{BB962C8B-B14F-4D97-AF65-F5344CB8AC3E}">
        <p14:creationId xmlns:p14="http://schemas.microsoft.com/office/powerpoint/2010/main" val="865089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56F9AC-17F2-4A21-A007-65E033098A74}"/>
              </a:ext>
            </a:extLst>
          </p:cNvPr>
          <p:cNvSpPr>
            <a:spLocks noGrp="1"/>
          </p:cNvSpPr>
          <p:nvPr>
            <p:ph type="title"/>
          </p:nvPr>
        </p:nvSpPr>
        <p:spPr/>
        <p:txBody>
          <a:bodyPr>
            <a:normAutofit/>
          </a:bodyPr>
          <a:lstStyle/>
          <a:p>
            <a:r>
              <a:rPr lang="es-ES" dirty="0"/>
              <a:t>CLASIFICACION DE LOS LENGUAJES DE MARCAS</a:t>
            </a:r>
          </a:p>
        </p:txBody>
      </p:sp>
      <p:sp>
        <p:nvSpPr>
          <p:cNvPr id="3" name="Marcador de contenido 2">
            <a:extLst>
              <a:ext uri="{FF2B5EF4-FFF2-40B4-BE49-F238E27FC236}">
                <a16:creationId xmlns:a16="http://schemas.microsoft.com/office/drawing/2014/main" id="{7ADAC67B-917F-4892-AC31-10ABD59BB8E6}"/>
              </a:ext>
            </a:extLst>
          </p:cNvPr>
          <p:cNvSpPr>
            <a:spLocks noGrp="1"/>
          </p:cNvSpPr>
          <p:nvPr>
            <p:ph idx="1"/>
          </p:nvPr>
        </p:nvSpPr>
        <p:spPr/>
        <p:txBody>
          <a:bodyPr/>
          <a:lstStyle/>
          <a:p>
            <a:pPr algn="just"/>
            <a:r>
              <a:rPr lang="es-ES" b="1" dirty="0"/>
              <a:t>DE  PRESENTACION</a:t>
            </a:r>
            <a:r>
              <a:rPr lang="es-ES" dirty="0"/>
              <a:t>: SIMPLEMENTE FORMATEAN UN DOCUMENTO, DECLARANDO MEDIANTE TAGS O MARCAS LA ESTRUCTURA DE  LA PAGINA DE UNA FORMA SENCILLA.</a:t>
            </a:r>
          </a:p>
          <a:p>
            <a:pPr algn="just"/>
            <a:r>
              <a:rPr lang="es-ES" b="1" dirty="0"/>
              <a:t>PROCEDIMENTALES</a:t>
            </a:r>
            <a:r>
              <a:rPr lang="es-ES" dirty="0"/>
              <a:t>: DESCRIBEN MUCHO MAS EN DETALLE LOS ASPECTOS GRAFICOS, INCLUYENDO ASPECTOS COMO TIPOS DE LETRA, TAMAÑOS DE FUENTES, CARACTERISTICAS DE EDICION Y TIPOGRAFICAS AVANZADAS.</a:t>
            </a:r>
          </a:p>
          <a:p>
            <a:pPr algn="just"/>
            <a:r>
              <a:rPr lang="es-ES" b="1" dirty="0"/>
              <a:t>SEMANTICOS:</a:t>
            </a:r>
            <a:r>
              <a:rPr lang="es-ES" dirty="0"/>
              <a:t> EL MARCADO DESCRIPTIVO O SEMÁNTICO UTILIZA ETIQUETAS PARA DESCRIBIR LOS FRAGMENTOS DE TEXTO, PERO SIN ESPECIFICAR CÓMO DEBEN SER REPRESENTADOS, O EN QUÉ ORDEN.</a:t>
            </a:r>
          </a:p>
        </p:txBody>
      </p:sp>
    </p:spTree>
    <p:extLst>
      <p:ext uri="{BB962C8B-B14F-4D97-AF65-F5344CB8AC3E}">
        <p14:creationId xmlns:p14="http://schemas.microsoft.com/office/powerpoint/2010/main" val="2064331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D7A5ECE-E45D-38AE-321B-EF13F2E244CD}"/>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8500AA32-D4C3-4434-BB7A-A46FE328EEB5}"/>
              </a:ext>
            </a:extLst>
          </p:cNvPr>
          <p:cNvSpPr>
            <a:spLocks noGrp="1"/>
          </p:cNvSpPr>
          <p:nvPr>
            <p:ph idx="1"/>
          </p:nvPr>
        </p:nvSpPr>
        <p:spPr/>
        <p:txBody>
          <a:bodyPr/>
          <a:lstStyle/>
          <a:p>
            <a:r>
              <a:rPr lang="es-ES" dirty="0"/>
              <a:t>LA INFORMACION DE LA PAGINA SE PUEDE DIVIDIR EN:</a:t>
            </a:r>
          </a:p>
          <a:p>
            <a:pPr lvl="1"/>
            <a:r>
              <a:rPr lang="es-ES" dirty="0"/>
              <a:t>CONTENIDO TEXTUAL</a:t>
            </a:r>
          </a:p>
          <a:p>
            <a:pPr lvl="1"/>
            <a:r>
              <a:rPr lang="es-ES" dirty="0"/>
              <a:t>CONTENIDO MULTIMEDIA</a:t>
            </a:r>
          </a:p>
          <a:p>
            <a:pPr lvl="1"/>
            <a:r>
              <a:rPr lang="es-ES" dirty="0"/>
              <a:t>DONDE PONEMOS CADA ELEMENTO</a:t>
            </a:r>
          </a:p>
          <a:p>
            <a:pPr lvl="1"/>
            <a:r>
              <a:rPr lang="es-ES" dirty="0"/>
              <a:t>QUE TRANSFORMACIONES HACEMOS AL TEXTO</a:t>
            </a:r>
          </a:p>
          <a:p>
            <a:pPr lvl="1"/>
            <a:r>
              <a:rPr lang="es-ES" dirty="0"/>
              <a:t>OTROS ELEMENTOS CON SIGNIFICADO Y COMPORTAMIENTO ESPECIAL</a:t>
            </a:r>
          </a:p>
          <a:p>
            <a:endParaRPr lang="es-ES" dirty="0"/>
          </a:p>
        </p:txBody>
      </p:sp>
    </p:spTree>
    <p:extLst>
      <p:ext uri="{BB962C8B-B14F-4D97-AF65-F5344CB8AC3E}">
        <p14:creationId xmlns:p14="http://schemas.microsoft.com/office/powerpoint/2010/main" val="707954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F28067-0EFB-49E2-9EE3-E56305EF53E7}"/>
              </a:ext>
            </a:extLst>
          </p:cNvPr>
          <p:cNvSpPr>
            <a:spLocks noGrp="1"/>
          </p:cNvSpPr>
          <p:nvPr>
            <p:ph type="title"/>
          </p:nvPr>
        </p:nvSpPr>
        <p:spPr/>
        <p:txBody>
          <a:bodyPr>
            <a:normAutofit/>
          </a:bodyPr>
          <a:lstStyle/>
          <a:p>
            <a:r>
              <a:rPr lang="es-ES" dirty="0"/>
              <a:t>Pero aun nos queda por resolver unas preguntas:</a:t>
            </a:r>
          </a:p>
        </p:txBody>
      </p:sp>
      <p:sp>
        <p:nvSpPr>
          <p:cNvPr id="3" name="Marcador de contenido 2">
            <a:extLst>
              <a:ext uri="{FF2B5EF4-FFF2-40B4-BE49-F238E27FC236}">
                <a16:creationId xmlns:a16="http://schemas.microsoft.com/office/drawing/2014/main" id="{5E9E6288-1DFD-49FC-BB08-D42B06161E69}"/>
              </a:ext>
            </a:extLst>
          </p:cNvPr>
          <p:cNvSpPr>
            <a:spLocks noGrp="1"/>
          </p:cNvSpPr>
          <p:nvPr>
            <p:ph idx="1"/>
          </p:nvPr>
        </p:nvSpPr>
        <p:spPr/>
        <p:txBody>
          <a:bodyPr/>
          <a:lstStyle/>
          <a:p>
            <a:r>
              <a:rPr lang="es-ES" dirty="0"/>
              <a:t>COMO LE DECIMOS AL ORDENADOR DONDE SITUAR ESOS ELEMENTOS?</a:t>
            </a:r>
          </a:p>
          <a:p>
            <a:r>
              <a:rPr lang="es-ES" dirty="0"/>
              <a:t>COMO LE DECIMOS EL CONTENIDO DE ESOS ELEMENTOS?</a:t>
            </a:r>
          </a:p>
          <a:p>
            <a:r>
              <a:rPr lang="es-ES" dirty="0"/>
              <a:t>COMO DISTINGUIMOS EL TEXTO DE LAS “INSTRUCCIONES”?</a:t>
            </a:r>
          </a:p>
        </p:txBody>
      </p:sp>
    </p:spTree>
    <p:extLst>
      <p:ext uri="{BB962C8B-B14F-4D97-AF65-F5344CB8AC3E}">
        <p14:creationId xmlns:p14="http://schemas.microsoft.com/office/powerpoint/2010/main" val="3244937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96C12-DDC4-331C-3A55-D008A3935B3B}"/>
              </a:ext>
            </a:extLst>
          </p:cNvPr>
          <p:cNvSpPr>
            <a:spLocks noGrp="1"/>
          </p:cNvSpPr>
          <p:nvPr>
            <p:ph type="title"/>
          </p:nvPr>
        </p:nvSpPr>
        <p:spPr>
          <a:xfrm>
            <a:off x="677334" y="353961"/>
            <a:ext cx="8596668" cy="688258"/>
          </a:xfrm>
        </p:spPr>
        <p:txBody>
          <a:bodyPr/>
          <a:lstStyle/>
          <a:p>
            <a:r>
              <a:rPr lang="es-ES" dirty="0"/>
              <a:t>Etiquetas, elementos y atributos</a:t>
            </a:r>
          </a:p>
        </p:txBody>
      </p:sp>
      <p:sp>
        <p:nvSpPr>
          <p:cNvPr id="3" name="Marcador de contenido 2">
            <a:extLst>
              <a:ext uri="{FF2B5EF4-FFF2-40B4-BE49-F238E27FC236}">
                <a16:creationId xmlns:a16="http://schemas.microsoft.com/office/drawing/2014/main" id="{C12AB27C-63AD-CD5E-4C33-F8EE85A6C267}"/>
              </a:ext>
            </a:extLst>
          </p:cNvPr>
          <p:cNvSpPr>
            <a:spLocks noGrp="1"/>
          </p:cNvSpPr>
          <p:nvPr>
            <p:ph idx="1"/>
          </p:nvPr>
        </p:nvSpPr>
        <p:spPr>
          <a:xfrm>
            <a:off x="677334" y="1042220"/>
            <a:ext cx="8596668" cy="5663380"/>
          </a:xfrm>
        </p:spPr>
        <p:txBody>
          <a:bodyPr>
            <a:normAutofit fontScale="85000" lnSpcReduction="10000"/>
          </a:bodyPr>
          <a:lstStyle/>
          <a:p>
            <a:r>
              <a:rPr lang="es-ES" dirty="0"/>
              <a:t>Etiquetas </a:t>
            </a:r>
            <a:r>
              <a:rPr lang="es-ES" dirty="0">
                <a:sym typeface="Wingdings" panose="05000000000000000000" pitchFamily="2" charset="2"/>
              </a:rPr>
              <a:t> </a:t>
            </a:r>
            <a:r>
              <a:rPr lang="es-ES" dirty="0"/>
              <a:t>Es un carácter o cadena de caracteres encerrados entre símbolos especiales que se encuentran insertados dentro del texto a mostrar al usuario. Las etiquetas o marcas le confieren un significado especial al texto encerrado en ellas y permite que sea tratado de forma diferente por el programa traductor a la hora de mostrarlo al usuario.</a:t>
            </a:r>
          </a:p>
          <a:p>
            <a:pPr lvl="1"/>
            <a:r>
              <a:rPr lang="es-ES" dirty="0"/>
              <a:t>Normalmente existe una etiqueta de apertura y otra de etiqueta de cierre que se diferencian por algún otro carácter especial Los caracteres especiales pueden variar de un lenguaje a otro, usualmente son: &lt; &gt; { } []</a:t>
            </a:r>
          </a:p>
          <a:p>
            <a:r>
              <a:rPr lang="es-ES" dirty="0"/>
              <a:t>Elementos </a:t>
            </a:r>
            <a:r>
              <a:rPr lang="es-ES" dirty="0">
                <a:sym typeface="Wingdings" panose="05000000000000000000" pitchFamily="2" charset="2"/>
              </a:rPr>
              <a:t> </a:t>
            </a:r>
            <a:r>
              <a:rPr lang="es-ES" dirty="0"/>
              <a:t>Los elementos son los que van a definir la estructura del texto y van a darle un significado. Los elementos están formados por las etiquetas de inicio y fin y todo lo que se encuentran entre ambas.</a:t>
            </a:r>
          </a:p>
          <a:p>
            <a:pPr lvl="1"/>
            <a:r>
              <a:rPr lang="es-ES" dirty="0"/>
              <a:t>Los elementos representan estructuras mediante las que se organizará el contenido del documento o acciones que se desencadenan cuando el programa navegador interpreta el documento. Constan de la etiqueta de inicio, la etiqueta de fin y de todo aquello que se encuentra entre ambas etiquetas. </a:t>
            </a:r>
          </a:p>
          <a:p>
            <a:pPr lvl="1"/>
            <a:r>
              <a:rPr lang="es-ES" dirty="0"/>
              <a:t>Los elementos van a formar una estructura jerarquizada donde se van a poder distinguir:</a:t>
            </a:r>
          </a:p>
          <a:p>
            <a:pPr lvl="2"/>
            <a:r>
              <a:rPr lang="es-ES" dirty="0"/>
              <a:t>Elementos padre </a:t>
            </a:r>
          </a:p>
          <a:p>
            <a:pPr lvl="2"/>
            <a:r>
              <a:rPr lang="es-ES" dirty="0"/>
              <a:t>Elementos hijos </a:t>
            </a:r>
          </a:p>
          <a:p>
            <a:pPr lvl="1"/>
            <a:r>
              <a:rPr lang="es-ES" dirty="0"/>
              <a:t>Algunos elementos no tienen contenido. Se les denomina elementos vacíos y no deben llevar etiqueta de fin.</a:t>
            </a:r>
          </a:p>
          <a:p>
            <a:r>
              <a:rPr lang="es-ES" dirty="0"/>
              <a:t>Atributos </a:t>
            </a:r>
            <a:r>
              <a:rPr lang="es-ES" dirty="0">
                <a:sym typeface="Wingdings" panose="05000000000000000000" pitchFamily="2" charset="2"/>
              </a:rPr>
              <a:t> </a:t>
            </a:r>
            <a:r>
              <a:rPr lang="es-ES" dirty="0"/>
              <a:t>Dentro de las etiquetas podemos encontrarnos con otros objetos que no son más que propiedades que modifican o matizan el significado de la etiqueta. Un atributo es un par “nombre=valor” que se encuentra dentro de la etiqueta de inicio de un elemento e indica las propiedades que pueden llevar asociadas ese elemento. </a:t>
            </a:r>
          </a:p>
        </p:txBody>
      </p:sp>
    </p:spTree>
    <p:extLst>
      <p:ext uri="{BB962C8B-B14F-4D97-AF65-F5344CB8AC3E}">
        <p14:creationId xmlns:p14="http://schemas.microsoft.com/office/powerpoint/2010/main" val="2040929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62A5F8-B4B1-4DA9-9066-2485DB761BBE}"/>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a:t>EJERCICIO1: CREA TU LENGUAJE DE MARCAS</a:t>
            </a:r>
          </a:p>
        </p:txBody>
      </p:sp>
      <p:sp>
        <p:nvSpPr>
          <p:cNvPr id="6" name="CuadroTexto 5">
            <a:extLst>
              <a:ext uri="{FF2B5EF4-FFF2-40B4-BE49-F238E27FC236}">
                <a16:creationId xmlns:a16="http://schemas.microsoft.com/office/drawing/2014/main" id="{1145C128-2C78-4756-97CF-7DF38C34806E}"/>
              </a:ext>
            </a:extLst>
          </p:cNvPr>
          <p:cNvSpPr txBox="1"/>
          <p:nvPr/>
        </p:nvSpPr>
        <p:spPr>
          <a:xfrm>
            <a:off x="677334" y="2160589"/>
            <a:ext cx="3957349" cy="3880773"/>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a:solidFill>
                  <a:schemeClr val="tx1">
                    <a:lumMod val="75000"/>
                    <a:lumOff val="25000"/>
                  </a:schemeClr>
                </a:solidFill>
              </a:rPr>
              <a:t>SUPONTE QUE TIENES UN ORDENADOR QUE RECONOCE ORDENES COMO:</a:t>
            </a:r>
          </a:p>
          <a:p>
            <a:pPr marL="285750" indent="-285750">
              <a:spcBef>
                <a:spcPts val="1000"/>
              </a:spcBef>
              <a:buClr>
                <a:schemeClr val="accent1"/>
              </a:buClr>
              <a:buSzPct val="80000"/>
              <a:buFont typeface="Wingdings 3" charset="2"/>
              <a:buChar char=""/>
            </a:pPr>
            <a:r>
              <a:rPr lang="en-US">
                <a:solidFill>
                  <a:schemeClr val="tx1">
                    <a:lumMod val="75000"/>
                    <a:lumOff val="25000"/>
                  </a:schemeClr>
                </a:solidFill>
              </a:rPr>
              <a:t>MAYUSCULAS, MINUSCULAS, TEXTO CENTRADO, TAMAÑO TEXTO, CURSIVA, INSERTAR IMAGEN, NEGRITA, ETC</a:t>
            </a:r>
          </a:p>
          <a:p>
            <a:pPr marL="285750" indent="-285750">
              <a:spcBef>
                <a:spcPts val="1000"/>
              </a:spcBef>
              <a:buClr>
                <a:schemeClr val="accent1"/>
              </a:buClr>
              <a:buSzPct val="80000"/>
              <a:buFont typeface="Wingdings 3" charset="2"/>
              <a:buChar char=""/>
            </a:pPr>
            <a:r>
              <a:rPr lang="en-US">
                <a:solidFill>
                  <a:schemeClr val="tx1">
                    <a:lumMod val="75000"/>
                    <a:lumOff val="25000"/>
                  </a:schemeClr>
                </a:solidFill>
              </a:rPr>
              <a:t>CREA UN MICRO-LENGUAJE QUE TE PERMITA TRANSCRIBIR ESTE TEXTO</a:t>
            </a:r>
          </a:p>
        </p:txBody>
      </p:sp>
      <p:pic>
        <p:nvPicPr>
          <p:cNvPr id="5" name="Marcador de contenido 4">
            <a:extLst>
              <a:ext uri="{FF2B5EF4-FFF2-40B4-BE49-F238E27FC236}">
                <a16:creationId xmlns:a16="http://schemas.microsoft.com/office/drawing/2014/main" id="{38B9A741-4391-4140-95CE-5B4727E39A1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662" r="2232" b="-2"/>
          <a:stretch/>
        </p:blipFill>
        <p:spPr>
          <a:xfrm>
            <a:off x="4857451" y="2159331"/>
            <a:ext cx="4415050" cy="3882362"/>
          </a:xfrm>
          <a:prstGeom prst="rect">
            <a:avLst/>
          </a:prstGeom>
        </p:spPr>
      </p:pic>
    </p:spTree>
    <p:extLst>
      <p:ext uri="{BB962C8B-B14F-4D97-AF65-F5344CB8AC3E}">
        <p14:creationId xmlns:p14="http://schemas.microsoft.com/office/powerpoint/2010/main" val="658154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A36FBC-F7C8-4D5F-B77A-0B22E6D3C42D}"/>
              </a:ext>
            </a:extLst>
          </p:cNvPr>
          <p:cNvSpPr>
            <a:spLocks noGrp="1"/>
          </p:cNvSpPr>
          <p:nvPr>
            <p:ph type="title"/>
          </p:nvPr>
        </p:nvSpPr>
        <p:spPr/>
        <p:txBody>
          <a:bodyPr/>
          <a:lstStyle/>
          <a:p>
            <a:r>
              <a:rPr lang="es-ES" dirty="0"/>
              <a:t>EJERCICIO 1: CREA TU LENGUAJE DE MARCAS</a:t>
            </a:r>
          </a:p>
        </p:txBody>
      </p:sp>
      <p:sp>
        <p:nvSpPr>
          <p:cNvPr id="3" name="Marcador de contenido 2">
            <a:extLst>
              <a:ext uri="{FF2B5EF4-FFF2-40B4-BE49-F238E27FC236}">
                <a16:creationId xmlns:a16="http://schemas.microsoft.com/office/drawing/2014/main" id="{4423AAED-3769-4CEA-83F0-7EFB81134716}"/>
              </a:ext>
            </a:extLst>
          </p:cNvPr>
          <p:cNvSpPr>
            <a:spLocks noGrp="1"/>
          </p:cNvSpPr>
          <p:nvPr>
            <p:ph idx="1"/>
          </p:nvPr>
        </p:nvSpPr>
        <p:spPr/>
        <p:txBody>
          <a:bodyPr/>
          <a:lstStyle/>
          <a:p>
            <a:pPr algn="just"/>
            <a:r>
              <a:rPr lang="es-ES" dirty="0"/>
              <a:t>¿QUE ELEMENTOS HAS UTILIZADO?</a:t>
            </a:r>
          </a:p>
          <a:p>
            <a:pPr lvl="1" algn="just">
              <a:buFont typeface="Wingdings" panose="05000000000000000000" pitchFamily="2" charset="2"/>
              <a:buChar char="Ø"/>
            </a:pPr>
            <a:r>
              <a:rPr lang="es-ES" dirty="0"/>
              <a:t>TEXTO</a:t>
            </a:r>
          </a:p>
          <a:p>
            <a:pPr lvl="1" algn="just">
              <a:buFont typeface="Wingdings" panose="05000000000000000000" pitchFamily="2" charset="2"/>
              <a:buChar char="Ø"/>
            </a:pPr>
            <a:r>
              <a:rPr lang="es-ES" dirty="0"/>
              <a:t>ELEMENTOS QUE INDICAN AL ORDENADOR COMO HACER “COSAS”</a:t>
            </a:r>
          </a:p>
          <a:p>
            <a:pPr algn="just"/>
            <a:r>
              <a:rPr lang="es-ES" dirty="0"/>
              <a:t>SE SUPONE ENTONCES QUE ALGUIEN, ALGUN COMPONENTE INTERPRETA ESOS ELEMENTOS PARA HACER ALGO CON EL TEXTO</a:t>
            </a:r>
          </a:p>
          <a:p>
            <a:pPr algn="just"/>
            <a:r>
              <a:rPr lang="es-ES" dirty="0"/>
              <a:t>ESOS ELEMENTOS SON LAS MARCAS</a:t>
            </a:r>
          </a:p>
          <a:p>
            <a:pPr algn="just"/>
            <a:r>
              <a:rPr lang="es-ES" dirty="0"/>
              <a:t>EN ESTE CASO, EL LENGUAJE DE MARCAS SERIA INTERPRETADO POR EL ORDENADOR PARA HACER TRANSFORMACIONES AL TEXTO</a:t>
            </a:r>
          </a:p>
        </p:txBody>
      </p:sp>
    </p:spTree>
    <p:extLst>
      <p:ext uri="{BB962C8B-B14F-4D97-AF65-F5344CB8AC3E}">
        <p14:creationId xmlns:p14="http://schemas.microsoft.com/office/powerpoint/2010/main" val="1737351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CE363-B5A1-4B3C-A3C4-A421C57D51BA}"/>
              </a:ext>
            </a:extLst>
          </p:cNvPr>
          <p:cNvSpPr>
            <a:spLocks noGrp="1"/>
          </p:cNvSpPr>
          <p:nvPr>
            <p:ph type="title"/>
          </p:nvPr>
        </p:nvSpPr>
        <p:spPr/>
        <p:txBody>
          <a:bodyPr/>
          <a:lstStyle/>
          <a:p>
            <a:r>
              <a:rPr lang="es-ES" dirty="0"/>
              <a:t>EJERCICIO 1: CREA TU LENGUAJE DE MARCAS</a:t>
            </a:r>
          </a:p>
        </p:txBody>
      </p:sp>
      <p:sp>
        <p:nvSpPr>
          <p:cNvPr id="3" name="Marcador de contenido 2">
            <a:extLst>
              <a:ext uri="{FF2B5EF4-FFF2-40B4-BE49-F238E27FC236}">
                <a16:creationId xmlns:a16="http://schemas.microsoft.com/office/drawing/2014/main" id="{3CA00608-4BA2-4DDA-85BF-CD20CAA6E18C}"/>
              </a:ext>
            </a:extLst>
          </p:cNvPr>
          <p:cNvSpPr>
            <a:spLocks noGrp="1"/>
          </p:cNvSpPr>
          <p:nvPr>
            <p:ph idx="1"/>
          </p:nvPr>
        </p:nvSpPr>
        <p:spPr/>
        <p:txBody>
          <a:bodyPr>
            <a:normAutofit/>
          </a:bodyPr>
          <a:lstStyle/>
          <a:p>
            <a:r>
              <a:rPr lang="es-ES" dirty="0"/>
              <a:t>UNA POSIBLE SOLUCION SERIA:</a:t>
            </a:r>
          </a:p>
          <a:p>
            <a:endParaRPr lang="es-ES" dirty="0"/>
          </a:p>
          <a:p>
            <a:r>
              <a:rPr lang="es-ES" dirty="0"/>
              <a:t>&lt;IBARRA 14&gt;&lt;centrado&gt;&lt;mayúsculas&gt;El ingenioso hidalgo don </a:t>
            </a:r>
            <a:r>
              <a:rPr lang="es-ES" dirty="0" err="1"/>
              <a:t>quixote</a:t>
            </a:r>
            <a:r>
              <a:rPr lang="es-ES" dirty="0"/>
              <a:t> de la mancha&lt;mayúsculas&gt;&lt;/centrado&gt;&lt;/IBARRA 14&gt;</a:t>
            </a:r>
          </a:p>
          <a:p>
            <a:endParaRPr lang="es-ES" dirty="0"/>
          </a:p>
          <a:p>
            <a:r>
              <a:rPr lang="es-ES" dirty="0"/>
              <a:t>&lt;IBARRA 10&gt;&lt;</a:t>
            </a:r>
            <a:r>
              <a:rPr lang="es-ES" dirty="0" err="1"/>
              <a:t>minusculas</a:t>
            </a:r>
            <a:r>
              <a:rPr lang="es-ES" dirty="0"/>
              <a:t>&gt;&lt;cursiva&gt;Compuesto por Miguel de Cervantes Saavedra &lt;/cursiva&gt;&lt;IBARRA 10&gt;</a:t>
            </a:r>
          </a:p>
          <a:p>
            <a:endParaRPr lang="es-ES" dirty="0"/>
          </a:p>
          <a:p>
            <a:r>
              <a:rPr lang="es-ES" dirty="0"/>
              <a:t>ETC.</a:t>
            </a:r>
          </a:p>
          <a:p>
            <a:endParaRPr lang="es-ES" dirty="0"/>
          </a:p>
          <a:p>
            <a:endParaRPr lang="es-ES" dirty="0"/>
          </a:p>
        </p:txBody>
      </p:sp>
    </p:spTree>
    <p:extLst>
      <p:ext uri="{BB962C8B-B14F-4D97-AF65-F5344CB8AC3E}">
        <p14:creationId xmlns:p14="http://schemas.microsoft.com/office/powerpoint/2010/main" val="1404675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26874D-6218-4333-996F-C47818F3F9A4}"/>
              </a:ext>
            </a:extLst>
          </p:cNvPr>
          <p:cNvSpPr>
            <a:spLocks noGrp="1"/>
          </p:cNvSpPr>
          <p:nvPr>
            <p:ph type="title"/>
          </p:nvPr>
        </p:nvSpPr>
        <p:spPr/>
        <p:txBody>
          <a:bodyPr>
            <a:normAutofit/>
          </a:bodyPr>
          <a:lstStyle/>
          <a:p>
            <a:r>
              <a:rPr lang="es-ES" dirty="0"/>
              <a:t>EJERCICIO2: CREA TU LENGUAJE DE MARCAS (2)</a:t>
            </a:r>
          </a:p>
        </p:txBody>
      </p:sp>
      <p:sp>
        <p:nvSpPr>
          <p:cNvPr id="3" name="Marcador de contenido 2">
            <a:extLst>
              <a:ext uri="{FF2B5EF4-FFF2-40B4-BE49-F238E27FC236}">
                <a16:creationId xmlns:a16="http://schemas.microsoft.com/office/drawing/2014/main" id="{6122B4FF-3413-442E-A314-283E75550443}"/>
              </a:ext>
            </a:extLst>
          </p:cNvPr>
          <p:cNvSpPr>
            <a:spLocks noGrp="1"/>
          </p:cNvSpPr>
          <p:nvPr>
            <p:ph idx="1"/>
          </p:nvPr>
        </p:nvSpPr>
        <p:spPr/>
        <p:txBody>
          <a:bodyPr>
            <a:normAutofit/>
          </a:bodyPr>
          <a:lstStyle/>
          <a:p>
            <a:r>
              <a:rPr lang="es-ES" dirty="0"/>
              <a:t>ESTAMOS EN UNA RED DE BIBLIOTECAS Y QUEREMOS INTERCAMBIAR INFORMACION SOBRE EJEMPLARES DE LIBROS CON OTRA BIBLIOTECA FUERA DE ESA RED</a:t>
            </a:r>
          </a:p>
          <a:p>
            <a:r>
              <a:rPr lang="es-ES" dirty="0"/>
              <a:t>DESCONOCEMOS LOS FORMATOS INTERNOS DE CLASIFICACION DE ESOS LIBROS EN CADA EXTREMO</a:t>
            </a:r>
          </a:p>
          <a:p>
            <a:r>
              <a:rPr lang="es-ES" dirty="0"/>
              <a:t>QUEREMOS ENVIAR INFORMACION SOBRE DOS LIBROS:</a:t>
            </a:r>
          </a:p>
        </p:txBody>
      </p:sp>
      <p:graphicFrame>
        <p:nvGraphicFramePr>
          <p:cNvPr id="5" name="Tabla 4">
            <a:extLst>
              <a:ext uri="{FF2B5EF4-FFF2-40B4-BE49-F238E27FC236}">
                <a16:creationId xmlns:a16="http://schemas.microsoft.com/office/drawing/2014/main" id="{03C7325D-DAAA-40B5-AEAC-15812DC0504A}"/>
              </a:ext>
            </a:extLst>
          </p:cNvPr>
          <p:cNvGraphicFramePr>
            <a:graphicFrameLocks noGrp="1"/>
          </p:cNvGraphicFramePr>
          <p:nvPr>
            <p:extLst>
              <p:ext uri="{D42A27DB-BD31-4B8C-83A1-F6EECF244321}">
                <p14:modId xmlns:p14="http://schemas.microsoft.com/office/powerpoint/2010/main" val="3775676116"/>
              </p:ext>
            </p:extLst>
          </p:nvPr>
        </p:nvGraphicFramePr>
        <p:xfrm>
          <a:off x="1154186" y="4421401"/>
          <a:ext cx="9883628" cy="1634166"/>
        </p:xfrm>
        <a:graphic>
          <a:graphicData uri="http://schemas.openxmlformats.org/drawingml/2006/table">
            <a:tbl>
              <a:tblPr firstRow="1" bandRow="1">
                <a:tableStyleId>{5C22544A-7EE6-4342-B048-85BDC9FD1C3A}</a:tableStyleId>
              </a:tblPr>
              <a:tblGrid>
                <a:gridCol w="1128417">
                  <a:extLst>
                    <a:ext uri="{9D8B030D-6E8A-4147-A177-3AD203B41FA5}">
                      <a16:colId xmlns:a16="http://schemas.microsoft.com/office/drawing/2014/main" val="2010079496"/>
                    </a:ext>
                  </a:extLst>
                </a:gridCol>
                <a:gridCol w="2054942">
                  <a:extLst>
                    <a:ext uri="{9D8B030D-6E8A-4147-A177-3AD203B41FA5}">
                      <a16:colId xmlns:a16="http://schemas.microsoft.com/office/drawing/2014/main" val="2778169352"/>
                    </a:ext>
                  </a:extLst>
                </a:gridCol>
                <a:gridCol w="2428047">
                  <a:extLst>
                    <a:ext uri="{9D8B030D-6E8A-4147-A177-3AD203B41FA5}">
                      <a16:colId xmlns:a16="http://schemas.microsoft.com/office/drawing/2014/main" val="443491830"/>
                    </a:ext>
                  </a:extLst>
                </a:gridCol>
                <a:gridCol w="2043547">
                  <a:extLst>
                    <a:ext uri="{9D8B030D-6E8A-4147-A177-3AD203B41FA5}">
                      <a16:colId xmlns:a16="http://schemas.microsoft.com/office/drawing/2014/main" val="4277266516"/>
                    </a:ext>
                  </a:extLst>
                </a:gridCol>
                <a:gridCol w="961250">
                  <a:extLst>
                    <a:ext uri="{9D8B030D-6E8A-4147-A177-3AD203B41FA5}">
                      <a16:colId xmlns:a16="http://schemas.microsoft.com/office/drawing/2014/main" val="509517858"/>
                    </a:ext>
                  </a:extLst>
                </a:gridCol>
                <a:gridCol w="1267425">
                  <a:extLst>
                    <a:ext uri="{9D8B030D-6E8A-4147-A177-3AD203B41FA5}">
                      <a16:colId xmlns:a16="http://schemas.microsoft.com/office/drawing/2014/main" val="2576124239"/>
                    </a:ext>
                  </a:extLst>
                </a:gridCol>
              </a:tblGrid>
              <a:tr h="314760">
                <a:tc>
                  <a:txBody>
                    <a:bodyPr/>
                    <a:lstStyle/>
                    <a:p>
                      <a:r>
                        <a:rPr lang="es-ES" sz="1500" dirty="0"/>
                        <a:t>TITULO</a:t>
                      </a:r>
                    </a:p>
                  </a:txBody>
                  <a:tcPr marL="77612" marR="77612" marT="38806" marB="38806"/>
                </a:tc>
                <a:tc>
                  <a:txBody>
                    <a:bodyPr/>
                    <a:lstStyle/>
                    <a:p>
                      <a:r>
                        <a:rPr lang="es-ES" sz="1500" dirty="0"/>
                        <a:t>AUTOR</a:t>
                      </a:r>
                    </a:p>
                  </a:txBody>
                  <a:tcPr marL="77612" marR="77612" marT="38806" marB="38806"/>
                </a:tc>
                <a:tc>
                  <a:txBody>
                    <a:bodyPr/>
                    <a:lstStyle/>
                    <a:p>
                      <a:r>
                        <a:rPr lang="es-ES" sz="1500" dirty="0"/>
                        <a:t>FECHA PUBLICACION</a:t>
                      </a:r>
                    </a:p>
                  </a:txBody>
                  <a:tcPr marL="77612" marR="77612" marT="38806" marB="38806"/>
                </a:tc>
                <a:tc>
                  <a:txBody>
                    <a:bodyPr/>
                    <a:lstStyle/>
                    <a:p>
                      <a:r>
                        <a:rPr lang="es-ES" sz="1500" dirty="0"/>
                        <a:t>LUGAR PUBLICACION</a:t>
                      </a:r>
                    </a:p>
                  </a:txBody>
                  <a:tcPr marL="77612" marR="77612" marT="38806" marB="38806"/>
                </a:tc>
                <a:tc>
                  <a:txBody>
                    <a:bodyPr/>
                    <a:lstStyle/>
                    <a:p>
                      <a:r>
                        <a:rPr lang="es-ES" sz="1500" dirty="0"/>
                        <a:t>EDITOR</a:t>
                      </a:r>
                    </a:p>
                  </a:txBody>
                  <a:tcPr marL="77612" marR="77612" marT="38806" marB="38806"/>
                </a:tc>
                <a:tc>
                  <a:txBody>
                    <a:bodyPr/>
                    <a:lstStyle/>
                    <a:p>
                      <a:r>
                        <a:rPr lang="es-ES" sz="1500" dirty="0"/>
                        <a:t>GENERO</a:t>
                      </a:r>
                    </a:p>
                  </a:txBody>
                  <a:tcPr marL="77612" marR="77612" marT="38806" marB="38806"/>
                </a:tc>
                <a:extLst>
                  <a:ext uri="{0D108BD9-81ED-4DB2-BD59-A6C34878D82A}">
                    <a16:rowId xmlns:a16="http://schemas.microsoft.com/office/drawing/2014/main" val="4114995832"/>
                  </a:ext>
                </a:extLst>
              </a:tr>
              <a:tr h="776121">
                <a:tc>
                  <a:txBody>
                    <a:bodyPr/>
                    <a:lstStyle/>
                    <a:p>
                      <a:r>
                        <a:rPr lang="es-ES" sz="1500" dirty="0"/>
                        <a:t>EL QUIJOTE</a:t>
                      </a:r>
                    </a:p>
                  </a:txBody>
                  <a:tcPr marL="77612" marR="77612" marT="38806" marB="38806"/>
                </a:tc>
                <a:tc>
                  <a:txBody>
                    <a:bodyPr/>
                    <a:lstStyle/>
                    <a:p>
                      <a:r>
                        <a:rPr lang="es-ES" sz="1500" dirty="0"/>
                        <a:t>MIGUEL DE CERVANTES</a:t>
                      </a:r>
                    </a:p>
                  </a:txBody>
                  <a:tcPr marL="77612" marR="77612" marT="38806" marB="38806"/>
                </a:tc>
                <a:tc>
                  <a:txBody>
                    <a:bodyPr/>
                    <a:lstStyle/>
                    <a:p>
                      <a:r>
                        <a:rPr lang="es-ES" sz="1500" dirty="0"/>
                        <a:t>1605</a:t>
                      </a:r>
                    </a:p>
                  </a:txBody>
                  <a:tcPr marL="77612" marR="77612" marT="38806" marB="38806"/>
                </a:tc>
                <a:tc>
                  <a:txBody>
                    <a:bodyPr/>
                    <a:lstStyle/>
                    <a:p>
                      <a:r>
                        <a:rPr lang="es-ES" sz="1500" dirty="0"/>
                        <a:t>MADRID</a:t>
                      </a:r>
                    </a:p>
                  </a:txBody>
                  <a:tcPr marL="77612" marR="77612" marT="38806" marB="38806"/>
                </a:tc>
                <a:tc>
                  <a:txBody>
                    <a:bodyPr/>
                    <a:lstStyle/>
                    <a:p>
                      <a:r>
                        <a:rPr lang="es-ES" sz="1500" dirty="0"/>
                        <a:t>JUAN DE LA CUESTA</a:t>
                      </a:r>
                    </a:p>
                  </a:txBody>
                  <a:tcPr marL="77612" marR="77612" marT="38806" marB="38806"/>
                </a:tc>
                <a:tc>
                  <a:txBody>
                    <a:bodyPr/>
                    <a:lstStyle/>
                    <a:p>
                      <a:r>
                        <a:rPr lang="es-ES" sz="1500" dirty="0"/>
                        <a:t>NOVELA</a:t>
                      </a:r>
                    </a:p>
                  </a:txBody>
                  <a:tcPr marL="77612" marR="77612" marT="38806" marB="38806"/>
                </a:tc>
                <a:extLst>
                  <a:ext uri="{0D108BD9-81ED-4DB2-BD59-A6C34878D82A}">
                    <a16:rowId xmlns:a16="http://schemas.microsoft.com/office/drawing/2014/main" val="2307992386"/>
                  </a:ext>
                </a:extLst>
              </a:tr>
              <a:tr h="543285">
                <a:tc>
                  <a:txBody>
                    <a:bodyPr/>
                    <a:lstStyle/>
                    <a:p>
                      <a:r>
                        <a:rPr lang="es-ES" sz="1500" dirty="0"/>
                        <a:t>EL HOBBIT</a:t>
                      </a:r>
                    </a:p>
                  </a:txBody>
                  <a:tcPr marL="77612" marR="77612" marT="38806" marB="38806"/>
                </a:tc>
                <a:tc>
                  <a:txBody>
                    <a:bodyPr/>
                    <a:lstStyle/>
                    <a:p>
                      <a:r>
                        <a:rPr lang="es-ES" sz="1500" dirty="0"/>
                        <a:t>J.R. TOLKIEN</a:t>
                      </a:r>
                    </a:p>
                  </a:txBody>
                  <a:tcPr marL="77612" marR="77612" marT="38806" marB="38806"/>
                </a:tc>
                <a:tc>
                  <a:txBody>
                    <a:bodyPr/>
                    <a:lstStyle/>
                    <a:p>
                      <a:r>
                        <a:rPr lang="es-ES" sz="1500" dirty="0"/>
                        <a:t>1937</a:t>
                      </a:r>
                    </a:p>
                  </a:txBody>
                  <a:tcPr marL="77612" marR="77612" marT="38806" marB="38806"/>
                </a:tc>
                <a:tc>
                  <a:txBody>
                    <a:bodyPr/>
                    <a:lstStyle/>
                    <a:p>
                      <a:r>
                        <a:rPr lang="es-ES" sz="1500" dirty="0"/>
                        <a:t>LONDRES</a:t>
                      </a:r>
                    </a:p>
                  </a:txBody>
                  <a:tcPr marL="77612" marR="77612" marT="38806" marB="38806"/>
                </a:tc>
                <a:tc>
                  <a:txBody>
                    <a:bodyPr/>
                    <a:lstStyle/>
                    <a:p>
                      <a:r>
                        <a:rPr lang="es-ES" sz="1500" dirty="0"/>
                        <a:t>GEORGE ALLEN</a:t>
                      </a:r>
                    </a:p>
                  </a:txBody>
                  <a:tcPr marL="77612" marR="77612" marT="38806" marB="38806"/>
                </a:tc>
                <a:tc>
                  <a:txBody>
                    <a:bodyPr/>
                    <a:lstStyle/>
                    <a:p>
                      <a:r>
                        <a:rPr lang="es-ES" sz="1500" dirty="0"/>
                        <a:t>NOVELA</a:t>
                      </a:r>
                    </a:p>
                  </a:txBody>
                  <a:tcPr marL="77612" marR="77612" marT="38806" marB="38806"/>
                </a:tc>
                <a:extLst>
                  <a:ext uri="{0D108BD9-81ED-4DB2-BD59-A6C34878D82A}">
                    <a16:rowId xmlns:a16="http://schemas.microsoft.com/office/drawing/2014/main" val="113368343"/>
                  </a:ext>
                </a:extLst>
              </a:tr>
            </a:tbl>
          </a:graphicData>
        </a:graphic>
      </p:graphicFrame>
    </p:spTree>
    <p:extLst>
      <p:ext uri="{BB962C8B-B14F-4D97-AF65-F5344CB8AC3E}">
        <p14:creationId xmlns:p14="http://schemas.microsoft.com/office/powerpoint/2010/main" val="2969526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7F0B6E-9E86-4F1D-94F4-471735D4B41B}"/>
              </a:ext>
            </a:extLst>
          </p:cNvPr>
          <p:cNvSpPr>
            <a:spLocks noGrp="1"/>
          </p:cNvSpPr>
          <p:nvPr>
            <p:ph type="title"/>
          </p:nvPr>
        </p:nvSpPr>
        <p:spPr/>
        <p:txBody>
          <a:bodyPr/>
          <a:lstStyle/>
          <a:p>
            <a:r>
              <a:rPr lang="es-ES" dirty="0"/>
              <a:t>¿QUE ES UN LENGUAJE DE MARCAS?</a:t>
            </a:r>
          </a:p>
        </p:txBody>
      </p:sp>
      <p:sp>
        <p:nvSpPr>
          <p:cNvPr id="3" name="Marcador de contenido 2">
            <a:extLst>
              <a:ext uri="{FF2B5EF4-FFF2-40B4-BE49-F238E27FC236}">
                <a16:creationId xmlns:a16="http://schemas.microsoft.com/office/drawing/2014/main" id="{3CE7D72B-C6DF-4242-9891-C43E07000AB4}"/>
              </a:ext>
            </a:extLst>
          </p:cNvPr>
          <p:cNvSpPr>
            <a:spLocks noGrp="1"/>
          </p:cNvSpPr>
          <p:nvPr>
            <p:ph idx="1"/>
          </p:nvPr>
        </p:nvSpPr>
        <p:spPr>
          <a:xfrm>
            <a:off x="677334" y="1396181"/>
            <a:ext cx="8596668" cy="4645181"/>
          </a:xfrm>
        </p:spPr>
        <p:txBody>
          <a:bodyPr>
            <a:normAutofit/>
          </a:bodyPr>
          <a:lstStyle/>
          <a:p>
            <a:pPr algn="just"/>
            <a:r>
              <a:rPr lang="es-ES" dirty="0">
                <a:latin typeface="Arial" charset="0"/>
                <a:ea typeface="ＭＳ Ｐゴシック" pitchFamily="-64" charset="-128"/>
              </a:rPr>
              <a:t>UN </a:t>
            </a:r>
            <a:r>
              <a:rPr lang="es-ES" b="1" dirty="0">
                <a:latin typeface="Arial" charset="0"/>
                <a:ea typeface="ＭＳ Ｐゴシック" pitchFamily="-64" charset="-128"/>
              </a:rPr>
              <a:t>LENGUAJE DE MARCAS </a:t>
            </a:r>
            <a:r>
              <a:rPr lang="es-ES" dirty="0">
                <a:latin typeface="Arial" charset="0"/>
                <a:ea typeface="ＭＳ Ｐゴシック" pitchFamily="-64" charset="-128"/>
              </a:rPr>
              <a:t>O </a:t>
            </a:r>
            <a:r>
              <a:rPr lang="es-ES" b="1" dirty="0">
                <a:latin typeface="Arial" charset="0"/>
                <a:ea typeface="ＭＳ Ｐゴシック" pitchFamily="-64" charset="-128"/>
              </a:rPr>
              <a:t>LENGUAJE DE MARCADO </a:t>
            </a:r>
            <a:r>
              <a:rPr lang="es-ES" dirty="0">
                <a:latin typeface="Arial" charset="0"/>
                <a:ea typeface="ＭＳ Ｐゴシック" pitchFamily="-64" charset="-128"/>
              </a:rPr>
              <a:t>ES UNA FORMA DE CODIFICAR UN DOCUMENTO QUE, JUNTO CON EL TEXTO, INCORPORA ETIQUETAS O MARCAS QUE CONTIENEN INFORMACIÓN ADICIONAL ACERCA DE LA ESTRUCTURA DEL TEXTO O SU PRESENTACIÓN. EN DEFINITIVA PERMITEN HACER EXPLICITA LA ESTRUCTURA DE UN DOCUMENTO, SU CONTENIDO SEMÁNTICO O CUALQUIER OTRA INFORMACIÓN LINGÜÍSTICA O EXTRALINGÜÍSTICA QUE SE QUIERA HACER PATENTE.</a:t>
            </a:r>
          </a:p>
          <a:p>
            <a:pPr algn="just"/>
            <a:r>
              <a:rPr lang="es-ES" dirty="0"/>
              <a:t>Todo esto se consigue gracias a etiquetas o marcas o tags intercaladas en el contenido</a:t>
            </a:r>
          </a:p>
          <a:p>
            <a:pPr lvl="1" algn="just"/>
            <a:r>
              <a:rPr lang="es-ES" dirty="0"/>
              <a:t>El lenguaje de marcas especifica cuáles serán las etiquetas posibles, dónde deben colocarse y el significado que tendrá cada una de ellas.</a:t>
            </a:r>
          </a:p>
          <a:p>
            <a:pPr algn="just"/>
            <a:r>
              <a:rPr lang="es-ES" dirty="0"/>
              <a:t>Por otro lado, hay que tener en cuenta que las propias etiquetas o marcas generalmente no se suelen presentar al usuario final, ya que este suele SOLO estar interesado en el propio contenido del documento</a:t>
            </a:r>
            <a:endParaRPr lang="es-ES" dirty="0">
              <a:latin typeface="Arial" charset="0"/>
              <a:ea typeface="ＭＳ Ｐゴシック" pitchFamily="-64" charset="-128"/>
            </a:endParaRPr>
          </a:p>
          <a:p>
            <a:endParaRPr lang="es-ES" dirty="0"/>
          </a:p>
        </p:txBody>
      </p:sp>
    </p:spTree>
    <p:extLst>
      <p:ext uri="{BB962C8B-B14F-4D97-AF65-F5344CB8AC3E}">
        <p14:creationId xmlns:p14="http://schemas.microsoft.com/office/powerpoint/2010/main" val="1830050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FDCFF8-4BA6-4625-ABE8-9B6BDBF17BEF}"/>
              </a:ext>
            </a:extLst>
          </p:cNvPr>
          <p:cNvSpPr>
            <a:spLocks noGrp="1"/>
          </p:cNvSpPr>
          <p:nvPr>
            <p:ph type="title"/>
          </p:nvPr>
        </p:nvSpPr>
        <p:spPr/>
        <p:txBody>
          <a:bodyPr>
            <a:normAutofit/>
          </a:bodyPr>
          <a:lstStyle/>
          <a:p>
            <a:r>
              <a:rPr lang="es-ES" dirty="0"/>
              <a:t>EJERCICIO2: CREA TU LENGUAJE DE MARCAS (2)</a:t>
            </a:r>
          </a:p>
        </p:txBody>
      </p:sp>
      <p:sp>
        <p:nvSpPr>
          <p:cNvPr id="3" name="Marcador de contenido 2">
            <a:extLst>
              <a:ext uri="{FF2B5EF4-FFF2-40B4-BE49-F238E27FC236}">
                <a16:creationId xmlns:a16="http://schemas.microsoft.com/office/drawing/2014/main" id="{9E376F5C-777B-4B4A-8957-1770852CB30A}"/>
              </a:ext>
            </a:extLst>
          </p:cNvPr>
          <p:cNvSpPr>
            <a:spLocks noGrp="1"/>
          </p:cNvSpPr>
          <p:nvPr>
            <p:ph idx="1"/>
          </p:nvPr>
        </p:nvSpPr>
        <p:spPr>
          <a:xfrm>
            <a:off x="838200" y="1825625"/>
            <a:ext cx="10515600" cy="3074849"/>
          </a:xfrm>
        </p:spPr>
        <p:txBody>
          <a:bodyPr/>
          <a:lstStyle/>
          <a:p>
            <a:pPr algn="just"/>
            <a:r>
              <a:rPr lang="es-ES" dirty="0"/>
              <a:t>CREA UN LENGUAJE “DE MARCAS” QUE PERMITA ENVIAR ESTA INFORMACION Y SER INTERPRETADA EN EL OTRO EXTREMO</a:t>
            </a:r>
          </a:p>
          <a:p>
            <a:pPr algn="just"/>
            <a:r>
              <a:rPr lang="es-ES" dirty="0"/>
              <a:t>ESTE FICHERO SE ENVIARA POR INTERNET Y SERA LEIDO POR LOS SISTEMAS DE LA OTRA RED, QUE A SU VEZ PUEDEN ENVIARNOS INFORMACION SOBRE LIBROS QUE NOS VAN A SOLICITAR</a:t>
            </a:r>
          </a:p>
          <a:p>
            <a:endParaRPr lang="es-ES" dirty="0"/>
          </a:p>
        </p:txBody>
      </p:sp>
    </p:spTree>
    <p:extLst>
      <p:ext uri="{BB962C8B-B14F-4D97-AF65-F5344CB8AC3E}">
        <p14:creationId xmlns:p14="http://schemas.microsoft.com/office/powerpoint/2010/main" val="2691620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FA4CE6-52DB-4209-9409-1062F0D5E589}"/>
              </a:ext>
            </a:extLst>
          </p:cNvPr>
          <p:cNvSpPr>
            <a:spLocks noGrp="1"/>
          </p:cNvSpPr>
          <p:nvPr>
            <p:ph type="title"/>
          </p:nvPr>
        </p:nvSpPr>
        <p:spPr/>
        <p:txBody>
          <a:bodyPr>
            <a:normAutofit/>
          </a:bodyPr>
          <a:lstStyle/>
          <a:p>
            <a:r>
              <a:rPr lang="es-ES" dirty="0"/>
              <a:t>EJERCICIO 2: CREA TU LENGUAJE DE MARCAS (3)</a:t>
            </a:r>
          </a:p>
        </p:txBody>
      </p:sp>
      <p:sp>
        <p:nvSpPr>
          <p:cNvPr id="3" name="Marcador de contenido 2">
            <a:extLst>
              <a:ext uri="{FF2B5EF4-FFF2-40B4-BE49-F238E27FC236}">
                <a16:creationId xmlns:a16="http://schemas.microsoft.com/office/drawing/2014/main" id="{39CA35A0-3950-4806-8D8F-FFA0EE909D4E}"/>
              </a:ext>
            </a:extLst>
          </p:cNvPr>
          <p:cNvSpPr>
            <a:spLocks noGrp="1"/>
          </p:cNvSpPr>
          <p:nvPr>
            <p:ph idx="1"/>
          </p:nvPr>
        </p:nvSpPr>
        <p:spPr/>
        <p:txBody>
          <a:bodyPr>
            <a:normAutofit/>
          </a:bodyPr>
          <a:lstStyle/>
          <a:p>
            <a:r>
              <a:rPr lang="es-ES" dirty="0"/>
              <a:t>UNA POSIBLE SOLUCION SERIA:</a:t>
            </a:r>
          </a:p>
          <a:p>
            <a:r>
              <a:rPr lang="es-ES" dirty="0"/>
              <a:t>&lt;LIBRO&gt;</a:t>
            </a:r>
          </a:p>
          <a:p>
            <a:r>
              <a:rPr lang="es-ES" dirty="0"/>
              <a:t>&lt;TITULO&gt;EL QUIJOTE&lt;/TITULO&gt;&lt;AUTOR&gt;MIGUEL DE CERVANTES&lt;/AUTOR&gt;&lt;FECHA_PUBLICACION&gt;1605&lt;/FECHA_PUBLICACION&gt;&lt;LUGAR&gt;MADRID&lt;/LUGAR&gt;&lt;EDITOR&gt;JUAN DE LA CUESTA&lt;/EDITOR&gt;&lt;GENERO&gt;NOVELA&lt;/NOVELA&gt;</a:t>
            </a:r>
          </a:p>
          <a:p>
            <a:r>
              <a:rPr lang="es-ES" dirty="0"/>
              <a:t>&lt;/LIBRO&gt;</a:t>
            </a:r>
          </a:p>
          <a:p>
            <a:r>
              <a:rPr lang="es-ES" dirty="0"/>
              <a:t>&lt;LIBRO&gt;</a:t>
            </a:r>
          </a:p>
          <a:p>
            <a:r>
              <a:rPr lang="es-ES" dirty="0"/>
              <a:t>&lt;TITULO&gt;EL HOBBIT&lt;/TITULO&gt;&lt;AUTOR&gt;J.R.TOLKIEN…ETC </a:t>
            </a:r>
          </a:p>
          <a:p>
            <a:r>
              <a:rPr lang="es-ES" dirty="0"/>
              <a:t>&lt;/LIBRO&gt;</a:t>
            </a:r>
          </a:p>
          <a:p>
            <a:pPr marL="0" indent="0">
              <a:buNone/>
            </a:pPr>
            <a:endParaRPr lang="es-ES" dirty="0"/>
          </a:p>
          <a:p>
            <a:pPr marL="0" indent="0">
              <a:buNone/>
            </a:pPr>
            <a:endParaRPr lang="es-ES" dirty="0"/>
          </a:p>
        </p:txBody>
      </p:sp>
    </p:spTree>
    <p:extLst>
      <p:ext uri="{BB962C8B-B14F-4D97-AF65-F5344CB8AC3E}">
        <p14:creationId xmlns:p14="http://schemas.microsoft.com/office/powerpoint/2010/main" val="4000204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A854E-B33F-4264-B033-9514C428812F}"/>
              </a:ext>
            </a:extLst>
          </p:cNvPr>
          <p:cNvSpPr>
            <a:spLocks noGrp="1"/>
          </p:cNvSpPr>
          <p:nvPr>
            <p:ph type="title"/>
          </p:nvPr>
        </p:nvSpPr>
        <p:spPr/>
        <p:txBody>
          <a:bodyPr/>
          <a:lstStyle/>
          <a:p>
            <a:r>
              <a:rPr lang="es-ES" dirty="0"/>
              <a:t>CONCLUSION	</a:t>
            </a:r>
          </a:p>
        </p:txBody>
      </p:sp>
      <p:sp>
        <p:nvSpPr>
          <p:cNvPr id="3" name="Marcador de contenido 2">
            <a:extLst>
              <a:ext uri="{FF2B5EF4-FFF2-40B4-BE49-F238E27FC236}">
                <a16:creationId xmlns:a16="http://schemas.microsoft.com/office/drawing/2014/main" id="{02185E90-0B67-4BC2-8203-D2F2AD2EED55}"/>
              </a:ext>
            </a:extLst>
          </p:cNvPr>
          <p:cNvSpPr>
            <a:spLocks noGrp="1"/>
          </p:cNvSpPr>
          <p:nvPr>
            <p:ph idx="1"/>
          </p:nvPr>
        </p:nvSpPr>
        <p:spPr/>
        <p:txBody>
          <a:bodyPr>
            <a:normAutofit/>
          </a:bodyPr>
          <a:lstStyle/>
          <a:p>
            <a:pPr algn="just"/>
            <a:r>
              <a:rPr lang="es-ES" dirty="0"/>
              <a:t>EN EL PRIMER EJERCICIO HEMOS CREADO ETIQUETAS O MARCAS SEPARANDO LA INFORMACION (TEXTO) DE SU PRESENTACION</a:t>
            </a:r>
          </a:p>
          <a:p>
            <a:pPr algn="just"/>
            <a:r>
              <a:rPr lang="es-ES" dirty="0"/>
              <a:t>EN EL SEGUNDO EJERCICIO HEMOS CREADO ETIQUETAS O MARCAS QUE INFORMAN SOBRE CARACTERISTICAS DE SIGNIFICADO (SEMÁNTICAS) DE LOS DATOS QUE SE ENVÍAN</a:t>
            </a:r>
          </a:p>
          <a:p>
            <a:pPr algn="just"/>
            <a:r>
              <a:rPr lang="es-ES" dirty="0"/>
              <a:t>EN EL PRIMER CASO EL ORDENADOR INTERPRETA DIRECTAMENTE LAS MARCAS COMO INSTRUCCIONES PARA FORMATEAR EL TEXTO</a:t>
            </a:r>
          </a:p>
          <a:p>
            <a:pPr algn="just"/>
            <a:r>
              <a:rPr lang="es-ES" dirty="0"/>
              <a:t>EN EL SEGUNDO, OTROS SISTEMAS PROCESARAN ESAS ETIQUETAS PARA SUS PROCESOS INTERNOS (QUE NO SERAN DE FORMATO DE TEXTO)</a:t>
            </a:r>
          </a:p>
          <a:p>
            <a:pPr algn="just"/>
            <a:r>
              <a:rPr lang="es-ES" dirty="0"/>
              <a:t>ESTOS SON LOS DOS USOS PRINCIPALES DE LOS LENGUAJES DE MARCAS</a:t>
            </a:r>
          </a:p>
        </p:txBody>
      </p:sp>
    </p:spTree>
    <p:extLst>
      <p:ext uri="{BB962C8B-B14F-4D97-AF65-F5344CB8AC3E}">
        <p14:creationId xmlns:p14="http://schemas.microsoft.com/office/powerpoint/2010/main" val="936680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07D4C8-9A0B-451D-98CD-A691BADD1D9D}"/>
              </a:ext>
            </a:extLst>
          </p:cNvPr>
          <p:cNvSpPr>
            <a:spLocks noGrp="1"/>
          </p:cNvSpPr>
          <p:nvPr>
            <p:ph type="title"/>
          </p:nvPr>
        </p:nvSpPr>
        <p:spPr/>
        <p:txBody>
          <a:bodyPr/>
          <a:lstStyle/>
          <a:p>
            <a:r>
              <a:rPr lang="es-ES" dirty="0"/>
              <a:t>CONCLUSION		</a:t>
            </a:r>
          </a:p>
        </p:txBody>
      </p:sp>
      <p:sp>
        <p:nvSpPr>
          <p:cNvPr id="3" name="Marcador de contenido 2">
            <a:extLst>
              <a:ext uri="{FF2B5EF4-FFF2-40B4-BE49-F238E27FC236}">
                <a16:creationId xmlns:a16="http://schemas.microsoft.com/office/drawing/2014/main" id="{ECC0022D-5C8D-4D52-9CBB-FAB5431733A9}"/>
              </a:ext>
            </a:extLst>
          </p:cNvPr>
          <p:cNvSpPr>
            <a:spLocks noGrp="1"/>
          </p:cNvSpPr>
          <p:nvPr>
            <p:ph idx="1"/>
          </p:nvPr>
        </p:nvSpPr>
        <p:spPr/>
        <p:txBody>
          <a:bodyPr/>
          <a:lstStyle/>
          <a:p>
            <a:pPr algn="just"/>
            <a:r>
              <a:rPr lang="es-ES" dirty="0"/>
              <a:t>LOS LENGUAJES DE MARCAS PROPIAMENTE DICHOS SON LOS DEL PRIMER TIPO, REPRESENTANTES DE ESTE TIPO SON HTML, XHTML, WML ETC.</a:t>
            </a:r>
          </a:p>
          <a:p>
            <a:pPr algn="just"/>
            <a:r>
              <a:rPr lang="es-ES" dirty="0"/>
              <a:t>LOS LENGUAJES DEL SEGUNDO TIPO SON MAS CONOCIDOS COMO “METALENGUAJES” PUES LAS MARCAS NO CONLLEVAN ACCIONES, SINO QUE HAN DE SER INTERPRETADAS COMO INFORMACION SOBRE INFORMACION</a:t>
            </a:r>
          </a:p>
        </p:txBody>
      </p:sp>
    </p:spTree>
    <p:extLst>
      <p:ext uri="{BB962C8B-B14F-4D97-AF65-F5344CB8AC3E}">
        <p14:creationId xmlns:p14="http://schemas.microsoft.com/office/powerpoint/2010/main" val="504916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F97DB9-64DB-486D-81F2-46E5EB8EAF65}"/>
              </a:ext>
            </a:extLst>
          </p:cNvPr>
          <p:cNvSpPr>
            <a:spLocks noGrp="1"/>
          </p:cNvSpPr>
          <p:nvPr>
            <p:ph type="title"/>
          </p:nvPr>
        </p:nvSpPr>
        <p:spPr/>
        <p:txBody>
          <a:bodyPr>
            <a:normAutofit/>
          </a:bodyPr>
          <a:lstStyle/>
          <a:p>
            <a:r>
              <a:rPr lang="es-ES" dirty="0"/>
              <a:t>VENTAJAS DE LOS LENGUAJES DE MARCAS</a:t>
            </a:r>
          </a:p>
        </p:txBody>
      </p:sp>
      <p:sp>
        <p:nvSpPr>
          <p:cNvPr id="3" name="Marcador de contenido 2">
            <a:extLst>
              <a:ext uri="{FF2B5EF4-FFF2-40B4-BE49-F238E27FC236}">
                <a16:creationId xmlns:a16="http://schemas.microsoft.com/office/drawing/2014/main" id="{80B88DDB-D62B-404F-B7E3-65188028695C}"/>
              </a:ext>
            </a:extLst>
          </p:cNvPr>
          <p:cNvSpPr>
            <a:spLocks noGrp="1"/>
          </p:cNvSpPr>
          <p:nvPr>
            <p:ph idx="1"/>
          </p:nvPr>
        </p:nvSpPr>
        <p:spPr/>
        <p:txBody>
          <a:bodyPr>
            <a:normAutofit/>
          </a:bodyPr>
          <a:lstStyle/>
          <a:p>
            <a:pPr algn="just"/>
            <a:r>
              <a:rPr lang="es-ES" dirty="0"/>
              <a:t>SE PRESENTAN EN “TEXTO PLANO”, ES DECIR, CARACTERES ASCII, SIN FORMATO (P.E. SIN TIPO DE LETRA, SUBRAYADOS, CURSIVAS ETC)</a:t>
            </a:r>
          </a:p>
          <a:p>
            <a:pPr algn="just"/>
            <a:r>
              <a:rPr lang="es-ES" dirty="0"/>
              <a:t>EL TEXTO PLANO ES PARA FACILITAR LA INTEROPERABILIDAD</a:t>
            </a:r>
          </a:p>
          <a:p>
            <a:pPr algn="just"/>
            <a:r>
              <a:rPr lang="es-ES" dirty="0"/>
              <a:t>DE CREACION SIMPLE Y SENCILLA, BASTA UN EDITOR DE TEXTO</a:t>
            </a:r>
          </a:p>
          <a:p>
            <a:pPr algn="just"/>
            <a:r>
              <a:rPr lang="es-ES" dirty="0"/>
              <a:t>SEPARAN EL CONTENIDO DE LOS “METADATOS”. LOS METADATOS SON DATOS QUE A SU VEZ DESCRIBEN CARACTERISTICAS DE LOS DATOS DE UN DOCUMENTO.</a:t>
            </a:r>
          </a:p>
          <a:p>
            <a:pPr algn="just"/>
            <a:r>
              <a:rPr lang="es-ES" dirty="0"/>
              <a:t>DAN LUGAR A DIVERSOS ESTANDARES, LOS CUALES BENEFICIAN LA INTEROPERABILIDAD DE LOS SISTEMAS, Y ELIMINAN BARRERAS</a:t>
            </a:r>
          </a:p>
          <a:p>
            <a:pPr algn="just"/>
            <a:r>
              <a:rPr lang="es-ES" dirty="0"/>
              <a:t>COMPRENSIBLE POR ORDENADORES Y PERSONAS (NO FORMATO BINARIO, CODIFICACION ASCII SIMPLE).</a:t>
            </a:r>
          </a:p>
        </p:txBody>
      </p:sp>
    </p:spTree>
    <p:extLst>
      <p:ext uri="{BB962C8B-B14F-4D97-AF65-F5344CB8AC3E}">
        <p14:creationId xmlns:p14="http://schemas.microsoft.com/office/powerpoint/2010/main" val="3936384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817EF-BD33-46FA-97A8-04387BE83B20}"/>
              </a:ext>
            </a:extLst>
          </p:cNvPr>
          <p:cNvSpPr>
            <a:spLocks noGrp="1"/>
          </p:cNvSpPr>
          <p:nvPr>
            <p:ph type="title"/>
          </p:nvPr>
        </p:nvSpPr>
        <p:spPr/>
        <p:txBody>
          <a:bodyPr/>
          <a:lstStyle/>
          <a:p>
            <a:r>
              <a:rPr lang="es-ES" dirty="0"/>
              <a:t>ACTIVIDAD: FICHERO  RTF</a:t>
            </a:r>
          </a:p>
        </p:txBody>
      </p:sp>
      <p:graphicFrame>
        <p:nvGraphicFramePr>
          <p:cNvPr id="4" name="Marcador de contenido 3">
            <a:extLst>
              <a:ext uri="{FF2B5EF4-FFF2-40B4-BE49-F238E27FC236}">
                <a16:creationId xmlns:a16="http://schemas.microsoft.com/office/drawing/2014/main" id="{E674A4E5-87F0-45B7-996F-DA07DFE57880}"/>
              </a:ext>
            </a:extLst>
          </p:cNvPr>
          <p:cNvGraphicFramePr>
            <a:graphicFrameLocks noGrp="1"/>
          </p:cNvGraphicFramePr>
          <p:nvPr>
            <p:ph idx="1"/>
            <p:extLst>
              <p:ext uri="{D42A27DB-BD31-4B8C-83A1-F6EECF244321}">
                <p14:modId xmlns:p14="http://schemas.microsoft.com/office/powerpoint/2010/main" val="3056184722"/>
              </p:ext>
            </p:extLst>
          </p:nvPr>
        </p:nvGraphicFramePr>
        <p:xfrm>
          <a:off x="838200" y="2949734"/>
          <a:ext cx="10515600" cy="2103120"/>
        </p:xfrm>
        <a:graphic>
          <a:graphicData uri="http://schemas.openxmlformats.org/drawingml/2006/table">
            <a:tbl>
              <a:tblPr/>
              <a:tblGrid>
                <a:gridCol w="10515600">
                  <a:extLst>
                    <a:ext uri="{9D8B030D-6E8A-4147-A177-3AD203B41FA5}">
                      <a16:colId xmlns:a16="http://schemas.microsoft.com/office/drawing/2014/main" val="1972484480"/>
                    </a:ext>
                  </a:extLst>
                </a:gridCol>
              </a:tblGrid>
              <a:tr h="0">
                <a:tc>
                  <a:txBody>
                    <a:bodyPr/>
                    <a:lstStyle/>
                    <a:p>
                      <a:r>
                        <a:rPr lang="es-ES" b="1" dirty="0"/>
                        <a:t>{\</a:t>
                      </a:r>
                      <a:r>
                        <a:rPr lang="es-ES" b="1" dirty="0" err="1"/>
                        <a:t>rtf</a:t>
                      </a:r>
                      <a:r>
                        <a:rPr lang="es-ES" b="1" dirty="0"/>
                        <a:t>\ansicpg1252\deff0\deflang3082</a:t>
                      </a:r>
                      <a:r>
                        <a:rPr lang="es-ES" dirty="0"/>
                        <a:t> </a:t>
                      </a:r>
                      <a:r>
                        <a:rPr lang="es-ES" b="1" dirty="0"/>
                        <a:t>{\</a:t>
                      </a:r>
                      <a:r>
                        <a:rPr lang="es-ES" b="1" dirty="0" err="1"/>
                        <a:t>fonttbl</a:t>
                      </a:r>
                      <a:r>
                        <a:rPr lang="es-ES" dirty="0"/>
                        <a:t> </a:t>
                      </a:r>
                      <a:r>
                        <a:rPr lang="es-ES" b="1" dirty="0"/>
                        <a:t>{\f0\fcharset0\</a:t>
                      </a:r>
                      <a:r>
                        <a:rPr lang="es-ES" b="1" dirty="0" err="1"/>
                        <a:t>froman</a:t>
                      </a:r>
                      <a:r>
                        <a:rPr lang="es-ES" b="1" dirty="0"/>
                        <a:t> </a:t>
                      </a:r>
                      <a:r>
                        <a:rPr lang="es-ES" dirty="0"/>
                        <a:t>Times New </a:t>
                      </a:r>
                      <a:r>
                        <a:rPr lang="es-ES" dirty="0" err="1"/>
                        <a:t>Roman</a:t>
                      </a:r>
                      <a:r>
                        <a:rPr lang="es-ES" b="1" dirty="0"/>
                        <a:t>}</a:t>
                      </a:r>
                      <a:r>
                        <a:rPr lang="es-ES" dirty="0"/>
                        <a:t> </a:t>
                      </a:r>
                      <a:r>
                        <a:rPr lang="es-ES" b="1" dirty="0"/>
                        <a:t>{\f1\fcharset0\</a:t>
                      </a:r>
                      <a:r>
                        <a:rPr lang="es-ES" b="1" dirty="0" err="1"/>
                        <a:t>fswiss</a:t>
                      </a:r>
                      <a:r>
                        <a:rPr lang="es-ES" dirty="0"/>
                        <a:t> Arial Black</a:t>
                      </a:r>
                      <a:r>
                        <a:rPr lang="es-ES" b="1" dirty="0"/>
                        <a:t>}</a:t>
                      </a:r>
                      <a:r>
                        <a:rPr lang="es-ES" dirty="0"/>
                        <a:t> </a:t>
                      </a:r>
                      <a:r>
                        <a:rPr lang="es-ES" b="1" dirty="0"/>
                        <a:t>}</a:t>
                      </a:r>
                      <a:r>
                        <a:rPr lang="es-ES" dirty="0"/>
                        <a:t> </a:t>
                      </a:r>
                      <a:r>
                        <a:rPr lang="es-ES" b="1" dirty="0"/>
                        <a:t>{\</a:t>
                      </a:r>
                      <a:r>
                        <a:rPr lang="es-ES" b="1" dirty="0" err="1"/>
                        <a:t>pard</a:t>
                      </a:r>
                      <a:r>
                        <a:rPr lang="es-ES" b="1" dirty="0"/>
                        <a:t> \f1\fs48</a:t>
                      </a:r>
                      <a:r>
                        <a:rPr lang="es-ES" dirty="0"/>
                        <a:t> El reino de los animales </a:t>
                      </a:r>
                      <a:r>
                        <a:rPr lang="es-ES" b="1" dirty="0"/>
                        <a:t>\par}</a:t>
                      </a:r>
                      <a:r>
                        <a:rPr lang="es-ES" dirty="0"/>
                        <a:t> </a:t>
                      </a:r>
                      <a:r>
                        <a:rPr lang="es-ES" b="1" dirty="0"/>
                        <a:t>{\</a:t>
                      </a:r>
                      <a:r>
                        <a:rPr lang="es-ES" b="1" dirty="0" err="1"/>
                        <a:t>pard</a:t>
                      </a:r>
                      <a:r>
                        <a:rPr lang="es-ES" b="1" dirty="0"/>
                        <a:t> \f1\fs40</a:t>
                      </a:r>
                      <a:r>
                        <a:rPr lang="es-ES" dirty="0"/>
                        <a:t> </a:t>
                      </a:r>
                      <a:r>
                        <a:rPr lang="es-ES" dirty="0" err="1"/>
                        <a:t>Mamiferos</a:t>
                      </a:r>
                      <a:r>
                        <a:rPr lang="es-ES" dirty="0"/>
                        <a:t> </a:t>
                      </a:r>
                      <a:r>
                        <a:rPr lang="es-ES" b="1" dirty="0"/>
                        <a:t>\par}</a:t>
                      </a:r>
                      <a:r>
                        <a:rPr lang="es-ES" dirty="0"/>
                        <a:t> </a:t>
                      </a:r>
                    </a:p>
                  </a:txBody>
                  <a:tcPr anchor="ctr">
                    <a:lnL>
                      <a:noFill/>
                    </a:lnL>
                    <a:lnR>
                      <a:noFill/>
                    </a:lnR>
                    <a:lnT>
                      <a:noFill/>
                    </a:lnT>
                    <a:lnB>
                      <a:noFill/>
                    </a:lnB>
                  </a:tcPr>
                </a:tc>
                <a:extLst>
                  <a:ext uri="{0D108BD9-81ED-4DB2-BD59-A6C34878D82A}">
                    <a16:rowId xmlns:a16="http://schemas.microsoft.com/office/drawing/2014/main" val="709878950"/>
                  </a:ext>
                </a:extLst>
              </a:tr>
              <a:tr h="0">
                <a:tc>
                  <a:txBody>
                    <a:bodyPr/>
                    <a:lstStyle/>
                    <a:p>
                      <a:r>
                        <a:rPr lang="es-ES" dirty="0"/>
                        <a:t>{</a:t>
                      </a:r>
                      <a:r>
                        <a:rPr lang="es-ES" b="1" dirty="0"/>
                        <a:t>\</a:t>
                      </a:r>
                      <a:r>
                        <a:rPr lang="es-ES" b="1" dirty="0" err="1"/>
                        <a:t>pard</a:t>
                      </a:r>
                      <a:r>
                        <a:rPr lang="es-ES" b="1" dirty="0"/>
                        <a:t> \f0\fs25</a:t>
                      </a:r>
                      <a:r>
                        <a:rPr lang="es-ES" dirty="0"/>
                        <a:t> Los </a:t>
                      </a:r>
                      <a:r>
                        <a:rPr lang="es-ES" dirty="0" err="1"/>
                        <a:t>mamiferos</a:t>
                      </a:r>
                      <a:r>
                        <a:rPr lang="es-ES" dirty="0"/>
                        <a:t> (</a:t>
                      </a:r>
                      <a:r>
                        <a:rPr lang="es-ES" b="1" dirty="0"/>
                        <a:t>{\b </a:t>
                      </a:r>
                      <a:r>
                        <a:rPr lang="es-ES" dirty="0" err="1"/>
                        <a:t>Mammalia</a:t>
                      </a:r>
                      <a:r>
                        <a:rPr lang="es-ES" b="1" dirty="0"/>
                        <a:t>}</a:t>
                      </a:r>
                      <a:r>
                        <a:rPr lang="es-ES" dirty="0"/>
                        <a:t>) son una clase de vertebrados </a:t>
                      </a:r>
                      <a:r>
                        <a:rPr lang="es-ES" b="1" dirty="0"/>
                        <a:t>{\i </a:t>
                      </a:r>
                      <a:r>
                        <a:rPr lang="es-ES" dirty="0"/>
                        <a:t>amniotas homeotermos</a:t>
                      </a:r>
                      <a:r>
                        <a:rPr lang="es-ES" b="1" dirty="0"/>
                        <a:t>}</a:t>
                      </a:r>
                      <a:r>
                        <a:rPr lang="es-ES" dirty="0"/>
                        <a:t> que poseen glándulas mamarias productoras de leche con las que alimentan a las crías </a:t>
                      </a:r>
                      <a:r>
                        <a:rPr lang="es-ES" b="1" dirty="0"/>
                        <a:t>\par}</a:t>
                      </a:r>
                      <a:r>
                        <a:rPr lang="es-ES" dirty="0"/>
                        <a:t> </a:t>
                      </a:r>
                      <a:r>
                        <a:rPr lang="es-ES" b="1" dirty="0"/>
                        <a:t>{\</a:t>
                      </a:r>
                      <a:r>
                        <a:rPr lang="es-ES" b="1" dirty="0" err="1"/>
                        <a:t>pard</a:t>
                      </a:r>
                      <a:r>
                        <a:rPr lang="es-ES" b="1" dirty="0"/>
                        <a:t> \f1\fs40</a:t>
                      </a:r>
                      <a:r>
                        <a:rPr lang="es-ES" dirty="0"/>
                        <a:t> Aves </a:t>
                      </a:r>
                      <a:r>
                        <a:rPr lang="es-ES" b="1" dirty="0"/>
                        <a:t>\par}</a:t>
                      </a:r>
                      <a:r>
                        <a:rPr lang="es-ES" dirty="0"/>
                        <a:t> </a:t>
                      </a:r>
                      <a:r>
                        <a:rPr lang="es-ES" b="1" dirty="0"/>
                        <a:t>{\</a:t>
                      </a:r>
                      <a:r>
                        <a:rPr lang="es-ES" b="1" dirty="0" err="1"/>
                        <a:t>pard</a:t>
                      </a:r>
                      <a:r>
                        <a:rPr lang="es-ES" b="1" dirty="0"/>
                        <a:t> \f0\fs25</a:t>
                      </a:r>
                      <a:r>
                        <a:rPr lang="es-ES" dirty="0"/>
                        <a:t> Las aves son animales vertebrados, de sangre caliente, que caminan, saltan o se mantienen solo sobre las extremidades posteriores </a:t>
                      </a:r>
                      <a:r>
                        <a:rPr lang="es-ES" b="1" dirty="0"/>
                        <a:t>\par}</a:t>
                      </a:r>
                      <a:r>
                        <a:rPr lang="es-ES" dirty="0"/>
                        <a:t> </a:t>
                      </a:r>
                      <a:r>
                        <a:rPr lang="es-ES" b="1" dirty="0"/>
                        <a:t>}</a:t>
                      </a:r>
                      <a:endParaRPr lang="es-ES" dirty="0"/>
                    </a:p>
                  </a:txBody>
                  <a:tcPr anchor="ctr">
                    <a:lnL>
                      <a:noFill/>
                    </a:lnL>
                    <a:lnR>
                      <a:noFill/>
                    </a:lnR>
                    <a:lnT>
                      <a:noFill/>
                    </a:lnT>
                    <a:lnB>
                      <a:noFill/>
                    </a:lnB>
                  </a:tcPr>
                </a:tc>
                <a:extLst>
                  <a:ext uri="{0D108BD9-81ED-4DB2-BD59-A6C34878D82A}">
                    <a16:rowId xmlns:a16="http://schemas.microsoft.com/office/drawing/2014/main" val="1999811825"/>
                  </a:ext>
                </a:extLst>
              </a:tr>
            </a:tbl>
          </a:graphicData>
        </a:graphic>
      </p:graphicFrame>
      <p:sp>
        <p:nvSpPr>
          <p:cNvPr id="5" name="CuadroTexto 4">
            <a:extLst>
              <a:ext uri="{FF2B5EF4-FFF2-40B4-BE49-F238E27FC236}">
                <a16:creationId xmlns:a16="http://schemas.microsoft.com/office/drawing/2014/main" id="{1E932DAA-C09D-4775-A694-6F2171F35A60}"/>
              </a:ext>
            </a:extLst>
          </p:cNvPr>
          <p:cNvSpPr txBox="1"/>
          <p:nvPr/>
        </p:nvSpPr>
        <p:spPr>
          <a:xfrm>
            <a:off x="958788" y="1873188"/>
            <a:ext cx="8866145" cy="646331"/>
          </a:xfrm>
          <a:prstGeom prst="rect">
            <a:avLst/>
          </a:prstGeom>
          <a:noFill/>
        </p:spPr>
        <p:txBody>
          <a:bodyPr wrap="none" rtlCol="0">
            <a:spAutoFit/>
          </a:bodyPr>
          <a:lstStyle/>
          <a:p>
            <a:pPr marL="285750" indent="-285750">
              <a:buFont typeface="Arial" panose="020B0604020202020204" pitchFamily="34" charset="0"/>
              <a:buChar char="•"/>
            </a:pPr>
            <a:r>
              <a:rPr lang="es-ES" dirty="0"/>
              <a:t>COGER EL SIGUIENTE TEXTO Y GUARDARLO USANDO WORDPAD CON LA EXTENSION .RTF. </a:t>
            </a:r>
          </a:p>
          <a:p>
            <a:pPr marL="285750" indent="-285750">
              <a:buFont typeface="Arial" panose="020B0604020202020204" pitchFamily="34" charset="0"/>
              <a:buChar char="•"/>
            </a:pPr>
            <a:r>
              <a:rPr lang="es-ES" dirty="0"/>
              <a:t>ABRIRLO A CONTINUACION Y OBSERVAR EL RESULTADO. ¿DE QUE TIPO ES?</a:t>
            </a:r>
          </a:p>
        </p:txBody>
      </p:sp>
    </p:spTree>
    <p:extLst>
      <p:ext uri="{BB962C8B-B14F-4D97-AF65-F5344CB8AC3E}">
        <p14:creationId xmlns:p14="http://schemas.microsoft.com/office/powerpoint/2010/main" val="1177590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38A634-56DB-4B0C-B042-A4BA926727A4}"/>
              </a:ext>
            </a:extLst>
          </p:cNvPr>
          <p:cNvSpPr>
            <a:spLocks noGrp="1"/>
          </p:cNvSpPr>
          <p:nvPr>
            <p:ph type="title"/>
          </p:nvPr>
        </p:nvSpPr>
        <p:spPr/>
        <p:txBody>
          <a:bodyPr/>
          <a:lstStyle/>
          <a:p>
            <a:r>
              <a:rPr lang="es-ES" dirty="0"/>
              <a:t>PUNTOS DEBILES DE XML	</a:t>
            </a:r>
          </a:p>
        </p:txBody>
      </p:sp>
      <p:sp>
        <p:nvSpPr>
          <p:cNvPr id="3" name="Marcador de contenido 2">
            <a:extLst>
              <a:ext uri="{FF2B5EF4-FFF2-40B4-BE49-F238E27FC236}">
                <a16:creationId xmlns:a16="http://schemas.microsoft.com/office/drawing/2014/main" id="{548F5E44-C550-4159-A6E1-2F3023C35ECE}"/>
              </a:ext>
            </a:extLst>
          </p:cNvPr>
          <p:cNvSpPr>
            <a:spLocks noGrp="1"/>
          </p:cNvSpPr>
          <p:nvPr>
            <p:ph idx="1"/>
          </p:nvPr>
        </p:nvSpPr>
        <p:spPr/>
        <p:txBody>
          <a:bodyPr/>
          <a:lstStyle/>
          <a:p>
            <a:pPr algn="just"/>
            <a:r>
              <a:rPr lang="es-ES" dirty="0"/>
              <a:t>A VECES INTRODUCE COMPLEJIDAD PARA RESOLVER PROBLEMAS QUE PUEDEN RESOLVERSE MAS FACILMENTE.</a:t>
            </a:r>
          </a:p>
          <a:p>
            <a:pPr algn="just"/>
            <a:r>
              <a:rPr lang="es-ES" dirty="0"/>
              <a:t>GRAN “OVERHEAD” ES DECIR, DEMASIADA VERBOSIDAD E INFORMACION ADICIONAL QUE CONLLEVA FICHEROS A VECES MUY PESADOS (SE PODRIA HACER LO MISMO CON MENOS INFORMACION, NO SE DISEÑÓ CON LA IDEA DE OPTIMIZAR).</a:t>
            </a:r>
          </a:p>
          <a:p>
            <a:pPr algn="just"/>
            <a:r>
              <a:rPr lang="es-ES" dirty="0"/>
              <a:t>ES UNA TECNOLOGIA QUE HA PASADO HACE MUCHO SU PUNTO DE MAXIMA ADOPCION, EXISTIENDO ALTERNATIVAS MAS LIGERAS </a:t>
            </a:r>
          </a:p>
        </p:txBody>
      </p:sp>
    </p:spTree>
    <p:extLst>
      <p:ext uri="{BB962C8B-B14F-4D97-AF65-F5344CB8AC3E}">
        <p14:creationId xmlns:p14="http://schemas.microsoft.com/office/powerpoint/2010/main" val="3336817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DFA7B3-E686-4563-9456-A0B2C4282FBB}"/>
              </a:ext>
            </a:extLst>
          </p:cNvPr>
          <p:cNvSpPr>
            <a:spLocks noGrp="1"/>
          </p:cNvSpPr>
          <p:nvPr>
            <p:ph type="title"/>
          </p:nvPr>
        </p:nvSpPr>
        <p:spPr/>
        <p:txBody>
          <a:bodyPr/>
          <a:lstStyle/>
          <a:p>
            <a:r>
              <a:rPr lang="es-ES" dirty="0"/>
              <a:t>ESTRUCTURA DE UN XML</a:t>
            </a:r>
          </a:p>
        </p:txBody>
      </p:sp>
      <p:sp>
        <p:nvSpPr>
          <p:cNvPr id="3" name="Marcador de contenido 2">
            <a:extLst>
              <a:ext uri="{FF2B5EF4-FFF2-40B4-BE49-F238E27FC236}">
                <a16:creationId xmlns:a16="http://schemas.microsoft.com/office/drawing/2014/main" id="{76AC76F7-4C5C-4AEE-BB7F-209514E48E23}"/>
              </a:ext>
            </a:extLst>
          </p:cNvPr>
          <p:cNvSpPr>
            <a:spLocks noGrp="1"/>
          </p:cNvSpPr>
          <p:nvPr>
            <p:ph idx="1"/>
          </p:nvPr>
        </p:nvSpPr>
        <p:spPr>
          <a:xfrm>
            <a:off x="702124" y="1930400"/>
            <a:ext cx="8596668" cy="3880773"/>
          </a:xfrm>
        </p:spPr>
        <p:txBody>
          <a:bodyPr/>
          <a:lstStyle/>
          <a:p>
            <a:pPr marL="0" indent="0">
              <a:buNone/>
            </a:pPr>
            <a:r>
              <a:rPr lang="es-ES" dirty="0"/>
              <a:t>&lt;?</a:t>
            </a:r>
            <a:r>
              <a:rPr lang="es-ES" dirty="0" err="1"/>
              <a:t>xml</a:t>
            </a:r>
            <a:r>
              <a:rPr lang="es-ES" dirty="0"/>
              <a:t> </a:t>
            </a:r>
            <a:r>
              <a:rPr lang="es-ES" dirty="0" err="1"/>
              <a:t>version</a:t>
            </a:r>
            <a:r>
              <a:rPr lang="es-ES" dirty="0"/>
              <a:t>=“1.0” </a:t>
            </a:r>
            <a:r>
              <a:rPr lang="es-ES" dirty="0" err="1"/>
              <a:t>encoding</a:t>
            </a:r>
            <a:r>
              <a:rPr lang="es-ES" dirty="0"/>
              <a:t>=“iso-8859-1”?&gt;</a:t>
            </a:r>
          </a:p>
          <a:p>
            <a:pPr marL="0" indent="0">
              <a:buNone/>
            </a:pPr>
            <a:r>
              <a:rPr lang="es-ES" dirty="0"/>
              <a:t>&lt;cine&gt;</a:t>
            </a:r>
          </a:p>
          <a:p>
            <a:pPr marL="0" indent="0">
              <a:buNone/>
            </a:pPr>
            <a:r>
              <a:rPr lang="es-ES" dirty="0"/>
              <a:t>	&lt;película&gt;</a:t>
            </a:r>
          </a:p>
          <a:p>
            <a:pPr marL="0" indent="0">
              <a:buNone/>
            </a:pPr>
            <a:r>
              <a:rPr lang="es-ES" dirty="0"/>
              <a:t>		&lt;director&gt;John Ford&lt;/director&gt;</a:t>
            </a:r>
          </a:p>
          <a:p>
            <a:pPr marL="0" indent="0">
              <a:buNone/>
            </a:pPr>
            <a:r>
              <a:rPr lang="es-ES" dirty="0"/>
              <a:t>		&lt;duración&gt;120 minutos&lt;/duración&gt;</a:t>
            </a:r>
          </a:p>
          <a:p>
            <a:pPr marL="0" indent="0">
              <a:buNone/>
            </a:pPr>
            <a:r>
              <a:rPr lang="es-ES" dirty="0"/>
              <a:t>		&lt;título&gt;La diligencia&lt;/título&gt;</a:t>
            </a:r>
          </a:p>
          <a:p>
            <a:pPr marL="0" indent="0">
              <a:buNone/>
            </a:pPr>
            <a:r>
              <a:rPr lang="es-ES" dirty="0"/>
              <a:t>	&lt;/película&gt;</a:t>
            </a:r>
          </a:p>
          <a:p>
            <a:pPr marL="0" indent="0">
              <a:buNone/>
            </a:pPr>
            <a:r>
              <a:rPr lang="es-ES" dirty="0"/>
              <a:t>&lt;/cine&gt;</a:t>
            </a:r>
          </a:p>
        </p:txBody>
      </p:sp>
      <p:sp>
        <p:nvSpPr>
          <p:cNvPr id="5" name="Flecha: hacia la izquierda 4">
            <a:extLst>
              <a:ext uri="{FF2B5EF4-FFF2-40B4-BE49-F238E27FC236}">
                <a16:creationId xmlns:a16="http://schemas.microsoft.com/office/drawing/2014/main" id="{912079C9-4C15-4831-8E29-671EA7651C55}"/>
              </a:ext>
            </a:extLst>
          </p:cNvPr>
          <p:cNvSpPr/>
          <p:nvPr/>
        </p:nvSpPr>
        <p:spPr>
          <a:xfrm>
            <a:off x="7634796" y="1898049"/>
            <a:ext cx="1571348" cy="310719"/>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Flecha: hacia la izquierda 5">
            <a:extLst>
              <a:ext uri="{FF2B5EF4-FFF2-40B4-BE49-F238E27FC236}">
                <a16:creationId xmlns:a16="http://schemas.microsoft.com/office/drawing/2014/main" id="{2281BC50-CE59-4883-9160-755FA21AA7D3}"/>
              </a:ext>
            </a:extLst>
          </p:cNvPr>
          <p:cNvSpPr/>
          <p:nvPr/>
        </p:nvSpPr>
        <p:spPr>
          <a:xfrm>
            <a:off x="2024743" y="2414342"/>
            <a:ext cx="7181401" cy="310719"/>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Flecha: hacia la izquierda 6">
            <a:extLst>
              <a:ext uri="{FF2B5EF4-FFF2-40B4-BE49-F238E27FC236}">
                <a16:creationId xmlns:a16="http://schemas.microsoft.com/office/drawing/2014/main" id="{EEA73292-148E-4B15-8B6B-C295914AA46F}"/>
              </a:ext>
            </a:extLst>
          </p:cNvPr>
          <p:cNvSpPr/>
          <p:nvPr/>
        </p:nvSpPr>
        <p:spPr>
          <a:xfrm>
            <a:off x="3368351" y="2903165"/>
            <a:ext cx="5837793" cy="310719"/>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Flecha: hacia la izquierda 7">
            <a:extLst>
              <a:ext uri="{FF2B5EF4-FFF2-40B4-BE49-F238E27FC236}">
                <a16:creationId xmlns:a16="http://schemas.microsoft.com/office/drawing/2014/main" id="{AB315C85-AD7C-40D8-BD5D-24F081F3CF21}"/>
              </a:ext>
            </a:extLst>
          </p:cNvPr>
          <p:cNvSpPr/>
          <p:nvPr/>
        </p:nvSpPr>
        <p:spPr>
          <a:xfrm>
            <a:off x="7399176" y="3409780"/>
            <a:ext cx="1806968" cy="310719"/>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Flecha: hacia la izquierda 8">
            <a:extLst>
              <a:ext uri="{FF2B5EF4-FFF2-40B4-BE49-F238E27FC236}">
                <a16:creationId xmlns:a16="http://schemas.microsoft.com/office/drawing/2014/main" id="{27FBE651-1707-4F39-A23D-873C9F790235}"/>
              </a:ext>
            </a:extLst>
          </p:cNvPr>
          <p:cNvSpPr/>
          <p:nvPr/>
        </p:nvSpPr>
        <p:spPr>
          <a:xfrm>
            <a:off x="6195527" y="3936812"/>
            <a:ext cx="3010617" cy="310719"/>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id="{0CFF3F50-BA57-45C2-9C9D-9BF7320AE3C3}"/>
              </a:ext>
            </a:extLst>
          </p:cNvPr>
          <p:cNvSpPr txBox="1"/>
          <p:nvPr/>
        </p:nvSpPr>
        <p:spPr>
          <a:xfrm>
            <a:off x="9323584" y="1825625"/>
            <a:ext cx="1912775" cy="369332"/>
          </a:xfrm>
          <a:prstGeom prst="rect">
            <a:avLst/>
          </a:prstGeom>
          <a:noFill/>
        </p:spPr>
        <p:txBody>
          <a:bodyPr wrap="square" rtlCol="0">
            <a:spAutoFit/>
          </a:bodyPr>
          <a:lstStyle/>
          <a:p>
            <a:r>
              <a:rPr lang="es-ES" dirty="0"/>
              <a:t>PROLOGO</a:t>
            </a:r>
          </a:p>
        </p:txBody>
      </p:sp>
      <p:sp>
        <p:nvSpPr>
          <p:cNvPr id="11" name="CuadroTexto 10">
            <a:extLst>
              <a:ext uri="{FF2B5EF4-FFF2-40B4-BE49-F238E27FC236}">
                <a16:creationId xmlns:a16="http://schemas.microsoft.com/office/drawing/2014/main" id="{3379C605-4ABD-4F67-B9D9-97AA08BB608F}"/>
              </a:ext>
            </a:extLst>
          </p:cNvPr>
          <p:cNvSpPr txBox="1"/>
          <p:nvPr/>
        </p:nvSpPr>
        <p:spPr>
          <a:xfrm>
            <a:off x="9323584" y="2385035"/>
            <a:ext cx="1912775" cy="369332"/>
          </a:xfrm>
          <a:prstGeom prst="rect">
            <a:avLst/>
          </a:prstGeom>
          <a:noFill/>
        </p:spPr>
        <p:txBody>
          <a:bodyPr wrap="square" rtlCol="0">
            <a:spAutoFit/>
          </a:bodyPr>
          <a:lstStyle/>
          <a:p>
            <a:r>
              <a:rPr lang="es-ES" dirty="0"/>
              <a:t>RAIZ</a:t>
            </a:r>
          </a:p>
        </p:txBody>
      </p:sp>
      <p:sp>
        <p:nvSpPr>
          <p:cNvPr id="12" name="CuadroTexto 11">
            <a:extLst>
              <a:ext uri="{FF2B5EF4-FFF2-40B4-BE49-F238E27FC236}">
                <a16:creationId xmlns:a16="http://schemas.microsoft.com/office/drawing/2014/main" id="{3A5D7651-5445-4506-9815-85DBCA8DD6E5}"/>
              </a:ext>
            </a:extLst>
          </p:cNvPr>
          <p:cNvSpPr txBox="1"/>
          <p:nvPr/>
        </p:nvSpPr>
        <p:spPr>
          <a:xfrm>
            <a:off x="9323583" y="2844552"/>
            <a:ext cx="2563617" cy="369332"/>
          </a:xfrm>
          <a:prstGeom prst="rect">
            <a:avLst/>
          </a:prstGeom>
          <a:noFill/>
        </p:spPr>
        <p:txBody>
          <a:bodyPr wrap="square" rtlCol="0">
            <a:spAutoFit/>
          </a:bodyPr>
          <a:lstStyle/>
          <a:p>
            <a:r>
              <a:rPr lang="es-ES" dirty="0"/>
              <a:t>ELEMENTO COMPUESTO</a:t>
            </a:r>
          </a:p>
        </p:txBody>
      </p:sp>
      <p:sp>
        <p:nvSpPr>
          <p:cNvPr id="13" name="CuadroTexto 12">
            <a:extLst>
              <a:ext uri="{FF2B5EF4-FFF2-40B4-BE49-F238E27FC236}">
                <a16:creationId xmlns:a16="http://schemas.microsoft.com/office/drawing/2014/main" id="{B6AD0FD2-A68C-4566-9391-F466DFEB2449}"/>
              </a:ext>
            </a:extLst>
          </p:cNvPr>
          <p:cNvSpPr txBox="1"/>
          <p:nvPr/>
        </p:nvSpPr>
        <p:spPr>
          <a:xfrm>
            <a:off x="9323583" y="3403962"/>
            <a:ext cx="2143739" cy="369332"/>
          </a:xfrm>
          <a:prstGeom prst="rect">
            <a:avLst/>
          </a:prstGeom>
          <a:noFill/>
        </p:spPr>
        <p:txBody>
          <a:bodyPr wrap="square" rtlCol="0">
            <a:spAutoFit/>
          </a:bodyPr>
          <a:lstStyle/>
          <a:p>
            <a:r>
              <a:rPr lang="es-ES" dirty="0"/>
              <a:t>ELEMENTO SIMPLE</a:t>
            </a:r>
          </a:p>
        </p:txBody>
      </p:sp>
      <p:sp>
        <p:nvSpPr>
          <p:cNvPr id="14" name="CuadroTexto 13">
            <a:extLst>
              <a:ext uri="{FF2B5EF4-FFF2-40B4-BE49-F238E27FC236}">
                <a16:creationId xmlns:a16="http://schemas.microsoft.com/office/drawing/2014/main" id="{AD36B6F3-6131-4658-8ECB-78129216315B}"/>
              </a:ext>
            </a:extLst>
          </p:cNvPr>
          <p:cNvSpPr txBox="1"/>
          <p:nvPr/>
        </p:nvSpPr>
        <p:spPr>
          <a:xfrm>
            <a:off x="9323583" y="3936812"/>
            <a:ext cx="1912775" cy="369332"/>
          </a:xfrm>
          <a:prstGeom prst="rect">
            <a:avLst/>
          </a:prstGeom>
          <a:noFill/>
        </p:spPr>
        <p:txBody>
          <a:bodyPr wrap="square" rtlCol="0">
            <a:spAutoFit/>
          </a:bodyPr>
          <a:lstStyle/>
          <a:p>
            <a:r>
              <a:rPr lang="es-ES" dirty="0"/>
              <a:t>VALOR</a:t>
            </a:r>
          </a:p>
        </p:txBody>
      </p:sp>
    </p:spTree>
    <p:extLst>
      <p:ext uri="{BB962C8B-B14F-4D97-AF65-F5344CB8AC3E}">
        <p14:creationId xmlns:p14="http://schemas.microsoft.com/office/powerpoint/2010/main" val="23754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6B09CEE-F3B6-4C8D-A206-179C09F55E20}"/>
              </a:ext>
            </a:extLst>
          </p:cNvPr>
          <p:cNvSpPr>
            <a:spLocks noGrp="1"/>
          </p:cNvSpPr>
          <p:nvPr>
            <p:ph type="title"/>
          </p:nvPr>
        </p:nvSpPr>
        <p:spPr>
          <a:xfrm>
            <a:off x="1333502" y="609600"/>
            <a:ext cx="8596668" cy="1320800"/>
          </a:xfrm>
        </p:spPr>
        <p:txBody>
          <a:bodyPr>
            <a:normAutofit/>
          </a:bodyPr>
          <a:lstStyle/>
          <a:p>
            <a:r>
              <a:rPr lang="es-ES"/>
              <a:t>ESTRUCTURA DE XML</a:t>
            </a:r>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Marcador de contenido 2">
            <a:extLst>
              <a:ext uri="{FF2B5EF4-FFF2-40B4-BE49-F238E27FC236}">
                <a16:creationId xmlns:a16="http://schemas.microsoft.com/office/drawing/2014/main" id="{73195D62-2AC3-4204-9A1F-5DB7BFEB88D0}"/>
              </a:ext>
            </a:extLst>
          </p:cNvPr>
          <p:cNvSpPr>
            <a:spLocks noGrp="1"/>
          </p:cNvSpPr>
          <p:nvPr>
            <p:ph idx="1"/>
          </p:nvPr>
        </p:nvSpPr>
        <p:spPr>
          <a:xfrm>
            <a:off x="904568" y="1455173"/>
            <a:ext cx="10520516" cy="5132439"/>
          </a:xfrm>
        </p:spPr>
        <p:txBody>
          <a:bodyPr>
            <a:normAutofit/>
          </a:bodyPr>
          <a:lstStyle/>
          <a:p>
            <a:pPr>
              <a:lnSpc>
                <a:spcPct val="90000"/>
              </a:lnSpc>
            </a:pPr>
            <a:r>
              <a:rPr lang="es-ES" altLang="es-ES" sz="1100" b="1" dirty="0"/>
              <a:t>PROLOGO(1ª LINEA</a:t>
            </a:r>
            <a:r>
              <a:rPr lang="es-ES" altLang="es-ES" sz="1100" dirty="0"/>
              <a:t>): </a:t>
            </a:r>
          </a:p>
          <a:p>
            <a:pPr marL="533400" indent="-533400">
              <a:lnSpc>
                <a:spcPct val="90000"/>
              </a:lnSpc>
              <a:buNone/>
            </a:pPr>
            <a:r>
              <a:rPr lang="es-ES" altLang="es-ES" sz="1100" dirty="0"/>
              <a:t>DECLARACIÓN DE LA VERSIÓN,  ESTÁNDAR DE LA CODIFICACIÓN DE CARACTERES (P.E. UTF-8, ES EL VALOR POR DEFECTO)</a:t>
            </a:r>
          </a:p>
          <a:p>
            <a:pPr>
              <a:lnSpc>
                <a:spcPct val="90000"/>
              </a:lnSpc>
            </a:pPr>
            <a:r>
              <a:rPr lang="es-ES" altLang="es-ES" sz="1100" b="1" dirty="0"/>
              <a:t>ETIQUETAS DE ELEMENTOS</a:t>
            </a:r>
            <a:r>
              <a:rPr lang="es-ES" altLang="es-ES" sz="1100" dirty="0"/>
              <a:t>: ENCERRADAS ENTRE SIGNOS “&lt;“ Y “&gt;”. ETIQUETA DE APERTURA Y DE CIERRE USANDO “/”.</a:t>
            </a:r>
          </a:p>
          <a:p>
            <a:pPr marL="0" indent="0">
              <a:lnSpc>
                <a:spcPct val="90000"/>
              </a:lnSpc>
              <a:buNone/>
            </a:pPr>
            <a:r>
              <a:rPr lang="es-ES" altLang="es-ES" sz="1100" dirty="0"/>
              <a:t>P.E. &lt;EMAIL&gt;CARL@EDUCASTUR.ORG&lt;/EMAIL&gt;</a:t>
            </a:r>
          </a:p>
          <a:p>
            <a:pPr>
              <a:lnSpc>
                <a:spcPct val="90000"/>
              </a:lnSpc>
            </a:pPr>
            <a:r>
              <a:rPr lang="es-ES" altLang="es-ES" sz="1100" b="1" dirty="0"/>
              <a:t>RAIZ. </a:t>
            </a:r>
          </a:p>
          <a:p>
            <a:pPr marL="0" indent="0">
              <a:lnSpc>
                <a:spcPct val="90000"/>
              </a:lnSpc>
              <a:buNone/>
            </a:pPr>
            <a:r>
              <a:rPr lang="es-ES" altLang="es-ES" sz="1100" dirty="0"/>
              <a:t>LA RAÍZ ES EL ELEMENTO PADRE DEL RESTO (DIRECTORIO</a:t>
            </a:r>
            <a:r>
              <a:rPr lang="es-ES" altLang="es-ES" sz="1100" b="1" u="sng" dirty="0"/>
              <a:t>), HAY UN UNICO NODO RAIZ</a:t>
            </a:r>
            <a:r>
              <a:rPr lang="es-ES" altLang="es-ES" sz="1100" dirty="0"/>
              <a:t>. EL NOMBRE DE LOS ELEMENTOS VA EN EL INTERIOR DE LAS ETIQUETAS Y SU VALOR SE SITÚA ENTRE UNA ETIQUETA DE APERTURA Y UNA DE CIERRE. </a:t>
            </a:r>
          </a:p>
          <a:p>
            <a:pPr>
              <a:lnSpc>
                <a:spcPct val="90000"/>
              </a:lnSpc>
            </a:pPr>
            <a:r>
              <a:rPr lang="es-ES" altLang="es-ES" sz="1100" dirty="0"/>
              <a:t>OTROS COMPONENTES:</a:t>
            </a:r>
          </a:p>
          <a:p>
            <a:pPr lvl="1">
              <a:lnSpc>
                <a:spcPct val="90000"/>
              </a:lnSpc>
              <a:buFont typeface="Wingdings" panose="05000000000000000000" pitchFamily="2" charset="2"/>
              <a:buChar char="Ø"/>
            </a:pPr>
            <a:r>
              <a:rPr lang="es-ES" altLang="es-ES" sz="1100" dirty="0"/>
              <a:t>COMENTARIOS: &lt;!– COMENTARIO --&gt;</a:t>
            </a:r>
          </a:p>
          <a:p>
            <a:pPr lvl="1">
              <a:lnSpc>
                <a:spcPct val="90000"/>
              </a:lnSpc>
              <a:buFont typeface="Wingdings" panose="05000000000000000000" pitchFamily="2" charset="2"/>
              <a:buChar char="Ø"/>
            </a:pPr>
            <a:r>
              <a:rPr lang="es-ES" altLang="es-ES" sz="1100" dirty="0"/>
              <a:t>ENTIDADES PREDEFINIDAS Y DEFINIDAS POR EL USUARIO</a:t>
            </a:r>
          </a:p>
          <a:p>
            <a:pPr lvl="1">
              <a:lnSpc>
                <a:spcPct val="90000"/>
              </a:lnSpc>
              <a:buFont typeface="Wingdings" panose="05000000000000000000" pitchFamily="2" charset="2"/>
              <a:buChar char="Ø"/>
            </a:pPr>
            <a:r>
              <a:rPr lang="es-ES" altLang="es-ES" sz="1100" dirty="0"/>
              <a:t>SECCIONES  CDATA: ES UNA CONSTRUCCIÓN  PARA ESPECIFICAR DATOS UTILIZANDO CUALQUIER CARÁCTER. </a:t>
            </a:r>
          </a:p>
          <a:p>
            <a:pPr lvl="1">
              <a:lnSpc>
                <a:spcPct val="90000"/>
              </a:lnSpc>
              <a:buFont typeface="Wingdings" panose="05000000000000000000" pitchFamily="2" charset="2"/>
              <a:buChar char="Ø"/>
            </a:pPr>
            <a:r>
              <a:rPr lang="es-ES" altLang="es-ES" sz="1100" dirty="0"/>
              <a:t>ESPACIOS DE NOMBRES</a:t>
            </a:r>
          </a:p>
          <a:p>
            <a:pPr lvl="1">
              <a:lnSpc>
                <a:spcPct val="90000"/>
              </a:lnSpc>
              <a:buFont typeface="Wingdings" panose="05000000000000000000" pitchFamily="2" charset="2"/>
              <a:buChar char="Ø"/>
            </a:pPr>
            <a:r>
              <a:rPr lang="es-ES" altLang="es-ES" sz="1100" dirty="0"/>
              <a:t>ETC</a:t>
            </a:r>
          </a:p>
          <a:p>
            <a:pPr>
              <a:lnSpc>
                <a:spcPct val="90000"/>
              </a:lnSpc>
            </a:pPr>
            <a:endParaRPr lang="es-ES" sz="1100" dirty="0"/>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5230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6B09CEE-F3B6-4C8D-A206-179C09F55E20}"/>
              </a:ext>
            </a:extLst>
          </p:cNvPr>
          <p:cNvSpPr>
            <a:spLocks noGrp="1"/>
          </p:cNvSpPr>
          <p:nvPr>
            <p:ph type="title"/>
          </p:nvPr>
        </p:nvSpPr>
        <p:spPr>
          <a:xfrm>
            <a:off x="1333502" y="609600"/>
            <a:ext cx="8596668" cy="1320800"/>
          </a:xfrm>
        </p:spPr>
        <p:txBody>
          <a:bodyPr>
            <a:normAutofit/>
          </a:bodyPr>
          <a:lstStyle/>
          <a:p>
            <a:r>
              <a:rPr lang="es-ES"/>
              <a:t>ESTRUCTURA DE XML</a:t>
            </a:r>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Marcador de contenido 2">
            <a:extLst>
              <a:ext uri="{FF2B5EF4-FFF2-40B4-BE49-F238E27FC236}">
                <a16:creationId xmlns:a16="http://schemas.microsoft.com/office/drawing/2014/main" id="{73195D62-2AC3-4204-9A1F-5DB7BFEB88D0}"/>
              </a:ext>
            </a:extLst>
          </p:cNvPr>
          <p:cNvSpPr>
            <a:spLocks noGrp="1"/>
          </p:cNvSpPr>
          <p:nvPr>
            <p:ph idx="1"/>
          </p:nvPr>
        </p:nvSpPr>
        <p:spPr>
          <a:xfrm>
            <a:off x="1333502" y="2160590"/>
            <a:ext cx="8470898" cy="3429260"/>
          </a:xfrm>
        </p:spPr>
        <p:txBody>
          <a:bodyPr>
            <a:normAutofit/>
          </a:bodyPr>
          <a:lstStyle/>
          <a:p>
            <a:pPr>
              <a:lnSpc>
                <a:spcPct val="90000"/>
              </a:lnSpc>
            </a:pPr>
            <a:r>
              <a:rPr lang="es-ES" altLang="es-ES" sz="1500" b="1"/>
              <a:t>ATRIBUTOS</a:t>
            </a:r>
          </a:p>
          <a:p>
            <a:pPr marL="0" indent="0">
              <a:lnSpc>
                <a:spcPct val="90000"/>
              </a:lnSpc>
              <a:buNone/>
            </a:pPr>
            <a:r>
              <a:rPr lang="es-ES" altLang="es-ES" sz="1500"/>
              <a:t>LOS ELEMENTOS PUEDEN TENER ATRIBUTOS, TENER VALOR, O ESTAR VACÍOS. LOS ATRIBUTOS AÑADEN INFORMACION SOBRE ELEMENTOS.</a:t>
            </a:r>
          </a:p>
          <a:p>
            <a:pPr marL="0" indent="0">
              <a:lnSpc>
                <a:spcPct val="90000"/>
              </a:lnSpc>
              <a:buNone/>
            </a:pPr>
            <a:r>
              <a:rPr lang="es-ES" altLang="es-ES" sz="1500"/>
              <a:t>P.E. &lt;VACUNADO VALOR=“SI”&gt;PFIZER&lt;/VACUNADO&gt; </a:t>
            </a:r>
            <a:r>
              <a:rPr lang="es-ES" altLang="es-ES" sz="1500">
                <a:sym typeface="Wingdings" panose="05000000000000000000" pitchFamily="2" charset="2"/>
              </a:rPr>
              <a:t> ELEMENTO CON ATRIBUTO Y VALOR</a:t>
            </a:r>
            <a:endParaRPr lang="es-ES" altLang="es-ES" sz="1500"/>
          </a:p>
          <a:p>
            <a:pPr marL="0" indent="0">
              <a:lnSpc>
                <a:spcPct val="90000"/>
              </a:lnSpc>
              <a:buNone/>
            </a:pPr>
            <a:r>
              <a:rPr lang="es-ES" altLang="es-ES" sz="1500"/>
              <a:t>P.E. &lt;VACUNADO VALOR=“NO”/&gt; </a:t>
            </a:r>
            <a:r>
              <a:rPr lang="es-ES" altLang="es-ES" sz="1500">
                <a:sym typeface="Wingdings" panose="05000000000000000000" pitchFamily="2" charset="2"/>
              </a:rPr>
              <a:t> ELEMENTO CON ATRIBUTO Y VACIO</a:t>
            </a:r>
          </a:p>
          <a:p>
            <a:pPr marL="0" indent="0">
              <a:lnSpc>
                <a:spcPct val="90000"/>
              </a:lnSpc>
              <a:buNone/>
            </a:pPr>
            <a:r>
              <a:rPr lang="es-ES" altLang="es-ES" sz="1500">
                <a:sym typeface="Wingdings" panose="05000000000000000000" pitchFamily="2" charset="2"/>
              </a:rPr>
              <a:t>&lt;PACIENTE REINGRESO=“SI”&gt;</a:t>
            </a:r>
          </a:p>
          <a:p>
            <a:pPr marL="0" indent="0">
              <a:lnSpc>
                <a:spcPct val="90000"/>
              </a:lnSpc>
              <a:buNone/>
            </a:pPr>
            <a:r>
              <a:rPr lang="es-ES" altLang="es-ES" sz="1500">
                <a:sym typeface="Wingdings" panose="05000000000000000000" pitchFamily="2" charset="2"/>
              </a:rPr>
              <a:t>	&lt;NOMBRE&gt;RAMON RODRIGUEZ &lt;/NOMBRE&gt;</a:t>
            </a:r>
          </a:p>
          <a:p>
            <a:pPr marL="0" indent="0">
              <a:lnSpc>
                <a:spcPct val="90000"/>
              </a:lnSpc>
              <a:buNone/>
            </a:pPr>
            <a:r>
              <a:rPr lang="es-ES" altLang="es-ES" sz="1500">
                <a:sym typeface="Wingdings" panose="05000000000000000000" pitchFamily="2" charset="2"/>
              </a:rPr>
              <a:t>	&lt;MEDICACION ALERGIAS=“NO”&gt;ENANTYUM&lt;/MEDICACION&gt;</a:t>
            </a:r>
          </a:p>
          <a:p>
            <a:pPr marL="0" indent="0">
              <a:lnSpc>
                <a:spcPct val="90000"/>
              </a:lnSpc>
              <a:buNone/>
            </a:pPr>
            <a:r>
              <a:rPr lang="es-ES" altLang="es-ES" sz="1500">
                <a:sym typeface="Wingdings" panose="05000000000000000000" pitchFamily="2" charset="2"/>
              </a:rPr>
              <a:t>	&lt;INGRESO_ANTERIOR&gt;01/03/12&lt;/INGRESO_ANTERIOR&gt;</a:t>
            </a:r>
          </a:p>
          <a:p>
            <a:pPr marL="0" indent="0">
              <a:lnSpc>
                <a:spcPct val="90000"/>
              </a:lnSpc>
              <a:buNone/>
            </a:pPr>
            <a:r>
              <a:rPr lang="es-ES" altLang="es-ES" sz="1500">
                <a:sym typeface="Wingdings" panose="05000000000000000000" pitchFamily="2" charset="2"/>
              </a:rPr>
              <a:t>&lt;/PACIENTE&gt;</a:t>
            </a:r>
          </a:p>
          <a:p>
            <a:pPr marL="0" indent="0">
              <a:lnSpc>
                <a:spcPct val="90000"/>
              </a:lnSpc>
              <a:buNone/>
            </a:pPr>
            <a:endParaRPr lang="es-ES" altLang="es-ES" sz="1500"/>
          </a:p>
          <a:p>
            <a:pPr marL="0" indent="0">
              <a:lnSpc>
                <a:spcPct val="90000"/>
              </a:lnSpc>
              <a:buNone/>
            </a:pPr>
            <a:endParaRPr lang="es-ES" sz="1500"/>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09176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4B5A45-BEC6-49CE-81B6-EED75E5B779E}"/>
              </a:ext>
            </a:extLst>
          </p:cNvPr>
          <p:cNvSpPr>
            <a:spLocks noGrp="1"/>
          </p:cNvSpPr>
          <p:nvPr>
            <p:ph type="title"/>
          </p:nvPr>
        </p:nvSpPr>
        <p:spPr/>
        <p:txBody>
          <a:bodyPr/>
          <a:lstStyle/>
          <a:p>
            <a:r>
              <a:rPr lang="es-ES"/>
              <a:t>¿Y ESO QUE SIGNIFICA?</a:t>
            </a:r>
            <a:endParaRPr lang="es-ES" dirty="0"/>
          </a:p>
        </p:txBody>
      </p:sp>
      <p:sp>
        <p:nvSpPr>
          <p:cNvPr id="3" name="Marcador de contenido 2">
            <a:extLst>
              <a:ext uri="{FF2B5EF4-FFF2-40B4-BE49-F238E27FC236}">
                <a16:creationId xmlns:a16="http://schemas.microsoft.com/office/drawing/2014/main" id="{1964D975-76A6-4D94-94CC-0C3FBE806C2D}"/>
              </a:ext>
            </a:extLst>
          </p:cNvPr>
          <p:cNvSpPr>
            <a:spLocks noGrp="1"/>
          </p:cNvSpPr>
          <p:nvPr>
            <p:ph idx="1"/>
          </p:nvPr>
        </p:nvSpPr>
        <p:spPr/>
        <p:txBody>
          <a:bodyPr/>
          <a:lstStyle/>
          <a:p>
            <a:r>
              <a:rPr lang="es-ES"/>
              <a:t>SUPONGAMOS QUE QUEREMOS CREAR ESTA PAGINA:</a:t>
            </a:r>
            <a:endParaRPr lang="es-ES" dirty="0"/>
          </a:p>
        </p:txBody>
      </p:sp>
      <p:pic>
        <p:nvPicPr>
          <p:cNvPr id="4" name="Imagen 3">
            <a:extLst>
              <a:ext uri="{FF2B5EF4-FFF2-40B4-BE49-F238E27FC236}">
                <a16:creationId xmlns:a16="http://schemas.microsoft.com/office/drawing/2014/main" id="{9A446E3B-E360-488E-A26F-664CD442F28A}"/>
              </a:ext>
            </a:extLst>
          </p:cNvPr>
          <p:cNvPicPr>
            <a:picLocks noChangeAspect="1"/>
          </p:cNvPicPr>
          <p:nvPr/>
        </p:nvPicPr>
        <p:blipFill>
          <a:blip r:embed="rId2"/>
          <a:stretch>
            <a:fillRect/>
          </a:stretch>
        </p:blipFill>
        <p:spPr>
          <a:xfrm>
            <a:off x="1057012" y="2451267"/>
            <a:ext cx="9876639" cy="3782322"/>
          </a:xfrm>
          <a:prstGeom prst="rect">
            <a:avLst/>
          </a:prstGeom>
        </p:spPr>
      </p:pic>
    </p:spTree>
    <p:extLst>
      <p:ext uri="{BB962C8B-B14F-4D97-AF65-F5344CB8AC3E}">
        <p14:creationId xmlns:p14="http://schemas.microsoft.com/office/powerpoint/2010/main" val="1535399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DFA7B3-E686-4563-9456-A0B2C4282FBB}"/>
              </a:ext>
            </a:extLst>
          </p:cNvPr>
          <p:cNvSpPr>
            <a:spLocks noGrp="1"/>
          </p:cNvSpPr>
          <p:nvPr>
            <p:ph type="title"/>
          </p:nvPr>
        </p:nvSpPr>
        <p:spPr/>
        <p:txBody>
          <a:bodyPr/>
          <a:lstStyle/>
          <a:p>
            <a:r>
              <a:rPr lang="es-ES" dirty="0"/>
              <a:t>EJEMPLO	</a:t>
            </a:r>
          </a:p>
        </p:txBody>
      </p:sp>
      <p:sp>
        <p:nvSpPr>
          <p:cNvPr id="3" name="Marcador de contenido 2">
            <a:extLst>
              <a:ext uri="{FF2B5EF4-FFF2-40B4-BE49-F238E27FC236}">
                <a16:creationId xmlns:a16="http://schemas.microsoft.com/office/drawing/2014/main" id="{76AC76F7-4C5C-4AEE-BB7F-209514E48E23}"/>
              </a:ext>
            </a:extLst>
          </p:cNvPr>
          <p:cNvSpPr>
            <a:spLocks noGrp="1"/>
          </p:cNvSpPr>
          <p:nvPr>
            <p:ph idx="1"/>
          </p:nvPr>
        </p:nvSpPr>
        <p:spPr/>
        <p:txBody>
          <a:bodyPr/>
          <a:lstStyle/>
          <a:p>
            <a:pPr marL="0" indent="0">
              <a:buNone/>
            </a:pPr>
            <a:r>
              <a:rPr lang="es-ES" dirty="0"/>
              <a:t>&lt;?</a:t>
            </a:r>
            <a:r>
              <a:rPr lang="es-ES" dirty="0" err="1"/>
              <a:t>xml</a:t>
            </a:r>
            <a:r>
              <a:rPr lang="es-ES" dirty="0"/>
              <a:t> </a:t>
            </a:r>
            <a:r>
              <a:rPr lang="es-ES" dirty="0" err="1"/>
              <a:t>version</a:t>
            </a:r>
            <a:r>
              <a:rPr lang="es-ES" dirty="0"/>
              <a:t>=“1.0” </a:t>
            </a:r>
            <a:r>
              <a:rPr lang="es-ES" dirty="0" err="1"/>
              <a:t>encoding</a:t>
            </a:r>
            <a:r>
              <a:rPr lang="es-ES" dirty="0"/>
              <a:t>=“iso-8859-1”?&gt;</a:t>
            </a:r>
          </a:p>
          <a:p>
            <a:pPr marL="0" indent="0">
              <a:buNone/>
            </a:pPr>
            <a:r>
              <a:rPr lang="es-ES" dirty="0"/>
              <a:t>&lt;cine&gt;</a:t>
            </a:r>
          </a:p>
          <a:p>
            <a:pPr marL="0" indent="0">
              <a:buNone/>
            </a:pPr>
            <a:r>
              <a:rPr lang="es-ES" dirty="0"/>
              <a:t>	&lt;película&gt;</a:t>
            </a:r>
          </a:p>
          <a:p>
            <a:pPr marL="0" indent="0">
              <a:buNone/>
            </a:pPr>
            <a:r>
              <a:rPr lang="es-ES" dirty="0"/>
              <a:t>		&lt;director&gt;John Ford&lt;/director&gt;</a:t>
            </a:r>
          </a:p>
          <a:p>
            <a:pPr marL="0" indent="0">
              <a:buNone/>
            </a:pPr>
            <a:r>
              <a:rPr lang="es-ES" dirty="0"/>
              <a:t>		&lt;duración&gt;120 minutos&lt;/duración&gt;</a:t>
            </a:r>
          </a:p>
          <a:p>
            <a:pPr marL="0" indent="0">
              <a:buNone/>
            </a:pPr>
            <a:r>
              <a:rPr lang="es-ES" dirty="0"/>
              <a:t>		&lt;título&gt;La diligencia&lt;/título&gt;</a:t>
            </a:r>
          </a:p>
          <a:p>
            <a:pPr marL="0" indent="0">
              <a:buNone/>
            </a:pPr>
            <a:r>
              <a:rPr lang="es-ES" dirty="0"/>
              <a:t>	&lt;/película&gt;</a:t>
            </a:r>
          </a:p>
          <a:p>
            <a:pPr marL="0" indent="0">
              <a:buNone/>
            </a:pPr>
            <a:r>
              <a:rPr lang="es-ES" dirty="0"/>
              <a:t>&lt;/cine&gt;</a:t>
            </a:r>
          </a:p>
        </p:txBody>
      </p:sp>
    </p:spTree>
    <p:extLst>
      <p:ext uri="{BB962C8B-B14F-4D97-AF65-F5344CB8AC3E}">
        <p14:creationId xmlns:p14="http://schemas.microsoft.com/office/powerpoint/2010/main" val="2782778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C783AF-5446-4CB7-A523-1A0EF1BD4905}"/>
              </a:ext>
            </a:extLst>
          </p:cNvPr>
          <p:cNvSpPr>
            <a:spLocks noGrp="1"/>
          </p:cNvSpPr>
          <p:nvPr>
            <p:ph type="title"/>
          </p:nvPr>
        </p:nvSpPr>
        <p:spPr/>
        <p:txBody>
          <a:bodyPr/>
          <a:lstStyle/>
          <a:p>
            <a:r>
              <a:rPr lang="es-ES" dirty="0"/>
              <a:t>EJEMPLO</a:t>
            </a:r>
          </a:p>
        </p:txBody>
      </p:sp>
      <p:sp>
        <p:nvSpPr>
          <p:cNvPr id="3" name="Marcador de contenido 2">
            <a:extLst>
              <a:ext uri="{FF2B5EF4-FFF2-40B4-BE49-F238E27FC236}">
                <a16:creationId xmlns:a16="http://schemas.microsoft.com/office/drawing/2014/main" id="{960D675B-7E43-433A-BF87-50F60FAACE20}"/>
              </a:ext>
            </a:extLst>
          </p:cNvPr>
          <p:cNvSpPr>
            <a:spLocks noGrp="1"/>
          </p:cNvSpPr>
          <p:nvPr>
            <p:ph idx="1"/>
          </p:nvPr>
        </p:nvSpPr>
        <p:spPr/>
        <p:txBody>
          <a:bodyPr/>
          <a:lstStyle/>
          <a:p>
            <a:pPr marL="0" indent="0">
              <a:buNone/>
            </a:pPr>
            <a:r>
              <a:rPr lang="en-US" dirty="0"/>
              <a:t>&lt;?xml version="1.0" encoding="UTF-8"?&gt;</a:t>
            </a:r>
          </a:p>
          <a:p>
            <a:pPr marL="0" indent="0">
              <a:buNone/>
            </a:pPr>
            <a:r>
              <a:rPr lang="en-US" dirty="0"/>
              <a:t>&lt;note&gt;  </a:t>
            </a:r>
          </a:p>
          <a:p>
            <a:pPr marL="0" indent="0">
              <a:buNone/>
            </a:pPr>
            <a:r>
              <a:rPr lang="en-US" dirty="0"/>
              <a:t>	&lt;to&gt;</a:t>
            </a:r>
            <a:r>
              <a:rPr lang="en-US" dirty="0" err="1"/>
              <a:t>Tove</a:t>
            </a:r>
            <a:r>
              <a:rPr lang="en-US" dirty="0"/>
              <a:t>&lt;/to&gt;</a:t>
            </a:r>
          </a:p>
          <a:p>
            <a:pPr marL="0" indent="0">
              <a:buNone/>
            </a:pPr>
            <a:r>
              <a:rPr lang="en-US" dirty="0"/>
              <a:t>	&lt;from&gt;Jani&lt;/from&gt;</a:t>
            </a:r>
          </a:p>
          <a:p>
            <a:pPr marL="0" indent="0">
              <a:buNone/>
            </a:pPr>
            <a:r>
              <a:rPr lang="en-US" dirty="0"/>
              <a:t>	&lt;heading&gt;Reminder&lt;/heading&gt;</a:t>
            </a:r>
          </a:p>
          <a:p>
            <a:pPr marL="0" indent="0">
              <a:buNone/>
            </a:pPr>
            <a:r>
              <a:rPr lang="en-US" dirty="0"/>
              <a:t>	&lt;body&gt;Don't forget me this weekend!&lt;/body&gt;</a:t>
            </a:r>
          </a:p>
          <a:p>
            <a:pPr marL="0" indent="0">
              <a:buNone/>
            </a:pPr>
            <a:r>
              <a:rPr lang="en-US" dirty="0"/>
              <a:t>&lt;/note&gt;</a:t>
            </a:r>
            <a:endParaRPr lang="es-ES" dirty="0"/>
          </a:p>
        </p:txBody>
      </p:sp>
    </p:spTree>
    <p:extLst>
      <p:ext uri="{BB962C8B-B14F-4D97-AF65-F5344CB8AC3E}">
        <p14:creationId xmlns:p14="http://schemas.microsoft.com/office/powerpoint/2010/main" val="1175818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C783AF-5446-4CB7-A523-1A0EF1BD4905}"/>
              </a:ext>
            </a:extLst>
          </p:cNvPr>
          <p:cNvSpPr>
            <a:spLocks noGrp="1"/>
          </p:cNvSpPr>
          <p:nvPr>
            <p:ph type="title"/>
          </p:nvPr>
        </p:nvSpPr>
        <p:spPr/>
        <p:txBody>
          <a:bodyPr/>
          <a:lstStyle/>
          <a:p>
            <a:r>
              <a:rPr lang="es-ES" dirty="0"/>
              <a:t>EJEMPLO CON ATRIBUTOS</a:t>
            </a:r>
          </a:p>
        </p:txBody>
      </p:sp>
      <p:sp>
        <p:nvSpPr>
          <p:cNvPr id="3" name="Marcador de contenido 2">
            <a:extLst>
              <a:ext uri="{FF2B5EF4-FFF2-40B4-BE49-F238E27FC236}">
                <a16:creationId xmlns:a16="http://schemas.microsoft.com/office/drawing/2014/main" id="{960D675B-7E43-433A-BF87-50F60FAACE20}"/>
              </a:ext>
            </a:extLst>
          </p:cNvPr>
          <p:cNvSpPr>
            <a:spLocks noGrp="1"/>
          </p:cNvSpPr>
          <p:nvPr>
            <p:ph idx="1"/>
          </p:nvPr>
        </p:nvSpPr>
        <p:spPr/>
        <p:txBody>
          <a:bodyPr/>
          <a:lstStyle/>
          <a:p>
            <a:pPr marL="0" indent="0">
              <a:buNone/>
            </a:pPr>
            <a:r>
              <a:rPr lang="en-US" dirty="0"/>
              <a:t>&lt;?xml version="1.0" encoding="UTF-8"?&gt;</a:t>
            </a:r>
          </a:p>
          <a:p>
            <a:pPr marL="0" indent="0">
              <a:buNone/>
            </a:pPr>
            <a:r>
              <a:rPr lang="en-US" dirty="0"/>
              <a:t>&lt;note&gt;  </a:t>
            </a:r>
          </a:p>
          <a:p>
            <a:pPr marL="0" indent="0">
              <a:buNone/>
            </a:pPr>
            <a:r>
              <a:rPr lang="en-US" dirty="0"/>
              <a:t>	&lt;to&gt;</a:t>
            </a:r>
            <a:r>
              <a:rPr lang="en-US" dirty="0" err="1"/>
              <a:t>Tove</a:t>
            </a:r>
            <a:r>
              <a:rPr lang="en-US" dirty="0"/>
              <a:t>&lt;/to&gt;</a:t>
            </a:r>
          </a:p>
          <a:p>
            <a:pPr marL="0" indent="0">
              <a:buNone/>
            </a:pPr>
            <a:r>
              <a:rPr lang="en-US" dirty="0"/>
              <a:t>	&lt;from&gt;Jani&lt;/from&gt;</a:t>
            </a:r>
          </a:p>
          <a:p>
            <a:pPr marL="0" indent="0">
              <a:buNone/>
            </a:pPr>
            <a:r>
              <a:rPr lang="en-US" dirty="0"/>
              <a:t>	&lt;heading type=“Reminder”/&gt;</a:t>
            </a:r>
          </a:p>
          <a:p>
            <a:pPr marL="0" indent="0">
              <a:buNone/>
            </a:pPr>
            <a:r>
              <a:rPr lang="en-US" dirty="0"/>
              <a:t>	&lt;body&gt;Don't forget me this weekend!&lt;/body&gt;</a:t>
            </a:r>
          </a:p>
          <a:p>
            <a:pPr marL="0" indent="0">
              <a:buNone/>
            </a:pPr>
            <a:r>
              <a:rPr lang="en-US" dirty="0"/>
              <a:t>&lt;/note&gt;</a:t>
            </a:r>
            <a:endParaRPr lang="es-ES" dirty="0"/>
          </a:p>
        </p:txBody>
      </p:sp>
    </p:spTree>
    <p:extLst>
      <p:ext uri="{BB962C8B-B14F-4D97-AF65-F5344CB8AC3E}">
        <p14:creationId xmlns:p14="http://schemas.microsoft.com/office/powerpoint/2010/main" val="2389682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95A47-C27C-460A-B220-DB52042819BA}"/>
              </a:ext>
            </a:extLst>
          </p:cNvPr>
          <p:cNvSpPr>
            <a:spLocks noGrp="1"/>
          </p:cNvSpPr>
          <p:nvPr>
            <p:ph type="title"/>
          </p:nvPr>
        </p:nvSpPr>
        <p:spPr/>
        <p:txBody>
          <a:bodyPr/>
          <a:lstStyle/>
          <a:p>
            <a:r>
              <a:rPr lang="es-ES" dirty="0"/>
              <a:t>ATRIBUTOS. EJEMPLOS</a:t>
            </a:r>
          </a:p>
        </p:txBody>
      </p:sp>
      <p:sp>
        <p:nvSpPr>
          <p:cNvPr id="3" name="Marcador de contenido 2">
            <a:extLst>
              <a:ext uri="{FF2B5EF4-FFF2-40B4-BE49-F238E27FC236}">
                <a16:creationId xmlns:a16="http://schemas.microsoft.com/office/drawing/2014/main" id="{AE9BF021-7601-4373-ABBF-E8EA7F4EF438}"/>
              </a:ext>
            </a:extLst>
          </p:cNvPr>
          <p:cNvSpPr>
            <a:spLocks noGrp="1"/>
          </p:cNvSpPr>
          <p:nvPr>
            <p:ph idx="1"/>
          </p:nvPr>
        </p:nvSpPr>
        <p:spPr/>
        <p:txBody>
          <a:bodyPr>
            <a:normAutofit/>
          </a:bodyPr>
          <a:lstStyle/>
          <a:p>
            <a:pPr marL="0" indent="0">
              <a:buNone/>
            </a:pPr>
            <a:r>
              <a:rPr lang="es-ES" dirty="0"/>
              <a:t>&lt;?</a:t>
            </a:r>
            <a:r>
              <a:rPr lang="es-ES" dirty="0" err="1"/>
              <a:t>xml</a:t>
            </a:r>
            <a:r>
              <a:rPr lang="es-ES" dirty="0"/>
              <a:t> </a:t>
            </a:r>
            <a:r>
              <a:rPr lang="es-ES" dirty="0" err="1"/>
              <a:t>version</a:t>
            </a:r>
            <a:r>
              <a:rPr lang="es-ES" dirty="0"/>
              <a:t>="1.0" </a:t>
            </a:r>
            <a:r>
              <a:rPr lang="es-ES" dirty="0" err="1"/>
              <a:t>encoding</a:t>
            </a:r>
            <a:r>
              <a:rPr lang="es-ES" dirty="0"/>
              <a:t>="UTF-8"?&gt;</a:t>
            </a:r>
          </a:p>
          <a:p>
            <a:pPr marL="0" indent="0">
              <a:buNone/>
            </a:pPr>
            <a:endParaRPr lang="es-ES" dirty="0"/>
          </a:p>
          <a:p>
            <a:pPr marL="0" indent="0">
              <a:buNone/>
            </a:pPr>
            <a:r>
              <a:rPr lang="es-ES" dirty="0"/>
              <a:t>&lt;</a:t>
            </a:r>
            <a:r>
              <a:rPr lang="es-ES" dirty="0" err="1"/>
              <a:t>jardin</a:t>
            </a:r>
            <a:r>
              <a:rPr lang="es-ES" dirty="0"/>
              <a:t>&gt;</a:t>
            </a:r>
          </a:p>
          <a:p>
            <a:pPr marL="0" indent="0">
              <a:buNone/>
            </a:pPr>
            <a:r>
              <a:rPr lang="es-ES" dirty="0"/>
              <a:t>  &lt;! - - ATRIBUTO DE ELEMENTO SIN VALOR --&gt;</a:t>
            </a:r>
          </a:p>
          <a:p>
            <a:pPr marL="0" indent="0">
              <a:buNone/>
            </a:pPr>
            <a:r>
              <a:rPr lang="es-ES" dirty="0"/>
              <a:t>   &lt;plantas </a:t>
            </a:r>
            <a:r>
              <a:rPr lang="es-ES" dirty="0" err="1"/>
              <a:t>categoria</a:t>
            </a:r>
            <a:r>
              <a:rPr lang="es-ES" dirty="0"/>
              <a:t>=“flores" /&gt;</a:t>
            </a:r>
          </a:p>
          <a:p>
            <a:pPr marL="0" indent="0">
              <a:buNone/>
            </a:pPr>
            <a:r>
              <a:rPr lang="es-ES" dirty="0"/>
              <a:t>  &lt;!- - ATRIBUTO DE ELEMENTO CON VALOR --&gt;</a:t>
            </a:r>
          </a:p>
          <a:p>
            <a:pPr marL="0" indent="0">
              <a:buNone/>
            </a:pPr>
            <a:r>
              <a:rPr lang="es-ES" dirty="0"/>
              <a:t>   &lt;plantas </a:t>
            </a:r>
            <a:r>
              <a:rPr lang="es-ES" dirty="0" err="1"/>
              <a:t>categoria</a:t>
            </a:r>
            <a:r>
              <a:rPr lang="es-ES" dirty="0"/>
              <a:t>=“arbustos“&gt;laurel&lt;/plantas&gt;</a:t>
            </a:r>
          </a:p>
          <a:p>
            <a:pPr marL="0" indent="0">
              <a:buNone/>
            </a:pPr>
            <a:r>
              <a:rPr lang="es-ES" dirty="0"/>
              <a:t>&lt;/</a:t>
            </a:r>
            <a:r>
              <a:rPr lang="es-ES" dirty="0" err="1"/>
              <a:t>jardin</a:t>
            </a:r>
            <a:r>
              <a:rPr lang="es-ES" dirty="0"/>
              <a:t>&gt;</a:t>
            </a:r>
          </a:p>
        </p:txBody>
      </p:sp>
    </p:spTree>
    <p:extLst>
      <p:ext uri="{BB962C8B-B14F-4D97-AF65-F5344CB8AC3E}">
        <p14:creationId xmlns:p14="http://schemas.microsoft.com/office/powerpoint/2010/main" val="1325970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CFA02E-53B2-4270-BCA4-32031D51F2B9}"/>
              </a:ext>
            </a:extLst>
          </p:cNvPr>
          <p:cNvSpPr>
            <a:spLocks noGrp="1"/>
          </p:cNvSpPr>
          <p:nvPr>
            <p:ph type="title"/>
          </p:nvPr>
        </p:nvSpPr>
        <p:spPr>
          <a:xfrm>
            <a:off x="1796988" y="296406"/>
            <a:ext cx="8243657" cy="888255"/>
          </a:xfrm>
        </p:spPr>
        <p:txBody>
          <a:bodyPr/>
          <a:lstStyle/>
          <a:p>
            <a:r>
              <a:rPr lang="es-ES" dirty="0"/>
              <a:t>EJEMPLO DE XML</a:t>
            </a:r>
          </a:p>
        </p:txBody>
      </p:sp>
      <p:sp>
        <p:nvSpPr>
          <p:cNvPr id="3" name="Marcador de contenido 2">
            <a:extLst>
              <a:ext uri="{FF2B5EF4-FFF2-40B4-BE49-F238E27FC236}">
                <a16:creationId xmlns:a16="http://schemas.microsoft.com/office/drawing/2014/main" id="{DAD2928B-2CD5-4149-BA70-109BCE0F463F}"/>
              </a:ext>
            </a:extLst>
          </p:cNvPr>
          <p:cNvSpPr>
            <a:spLocks noGrp="1"/>
          </p:cNvSpPr>
          <p:nvPr>
            <p:ph idx="1"/>
          </p:nvPr>
        </p:nvSpPr>
        <p:spPr>
          <a:xfrm>
            <a:off x="1725967" y="971597"/>
            <a:ext cx="11558726" cy="4351338"/>
          </a:xfrm>
        </p:spPr>
        <p:txBody>
          <a:bodyPr>
            <a:noAutofit/>
          </a:bodyPr>
          <a:lstStyle/>
          <a:p>
            <a:pPr marL="0" indent="0">
              <a:buNone/>
            </a:pPr>
            <a:r>
              <a:rPr lang="es-ES" sz="1800" b="1" dirty="0"/>
              <a:t>&lt;?</a:t>
            </a:r>
            <a:r>
              <a:rPr lang="es-ES" sz="1800" b="1" dirty="0" err="1"/>
              <a:t>xml</a:t>
            </a:r>
            <a:r>
              <a:rPr lang="es-ES" sz="1800" b="1" dirty="0"/>
              <a:t> </a:t>
            </a:r>
            <a:r>
              <a:rPr lang="es-ES" sz="1800" b="1" dirty="0" err="1"/>
              <a:t>version</a:t>
            </a:r>
            <a:r>
              <a:rPr lang="es-ES" sz="1800" b="1" dirty="0"/>
              <a:t>="1.0" </a:t>
            </a:r>
            <a:r>
              <a:rPr lang="es-ES" sz="1800" b="1" dirty="0" err="1"/>
              <a:t>encoding</a:t>
            </a:r>
            <a:r>
              <a:rPr lang="es-ES" sz="1800" b="1" dirty="0"/>
              <a:t>="UTF-8"?&gt;</a:t>
            </a:r>
          </a:p>
          <a:p>
            <a:pPr marL="0" indent="0">
              <a:buNone/>
            </a:pPr>
            <a:r>
              <a:rPr lang="es-ES" sz="1800" b="1" dirty="0"/>
              <a:t>&lt;pizzas&gt;</a:t>
            </a:r>
          </a:p>
          <a:p>
            <a:pPr marL="0" indent="0">
              <a:buNone/>
            </a:pPr>
            <a:r>
              <a:rPr lang="es-ES" sz="1800" b="1" dirty="0"/>
              <a:t>&lt;pizza&gt;</a:t>
            </a:r>
          </a:p>
          <a:p>
            <a:pPr marL="0" indent="0">
              <a:buNone/>
            </a:pPr>
            <a:r>
              <a:rPr lang="es-ES" sz="1800" b="1" dirty="0"/>
              <a:t>&lt;nombre&gt;Barbacoa &lt;/nombre&gt;</a:t>
            </a:r>
          </a:p>
          <a:p>
            <a:pPr marL="0" indent="0">
              <a:buNone/>
            </a:pPr>
            <a:r>
              <a:rPr lang="es-ES" sz="1800" b="1" dirty="0"/>
              <a:t>&lt;precio&gt;8&lt;/precio&gt;   </a:t>
            </a:r>
          </a:p>
          <a:p>
            <a:pPr marL="0" indent="0">
              <a:buNone/>
            </a:pPr>
            <a:r>
              <a:rPr lang="es-ES" sz="1800" b="1" dirty="0"/>
              <a:t> &lt;ingrediente&gt;Salsa Barbacoa&lt;/ingrediente&gt;</a:t>
            </a:r>
          </a:p>
          <a:p>
            <a:pPr marL="0" indent="0">
              <a:buNone/>
            </a:pPr>
            <a:r>
              <a:rPr lang="es-ES" sz="1800" b="1" dirty="0"/>
              <a:t>&lt;ingrediente&gt;Piña&lt;/ingrediente&gt;</a:t>
            </a:r>
          </a:p>
          <a:p>
            <a:pPr marL="0" indent="0">
              <a:buNone/>
            </a:pPr>
            <a:r>
              <a:rPr lang="es-ES" sz="1800" b="1" dirty="0"/>
              <a:t>&lt;/pizza&gt;  </a:t>
            </a:r>
          </a:p>
          <a:p>
            <a:pPr marL="0" indent="0">
              <a:buNone/>
            </a:pPr>
            <a:r>
              <a:rPr lang="es-ES" sz="1800" b="1" dirty="0"/>
              <a:t>&lt;pizza&gt;</a:t>
            </a:r>
          </a:p>
          <a:p>
            <a:pPr marL="0" indent="0">
              <a:buNone/>
            </a:pPr>
            <a:r>
              <a:rPr lang="es-ES" sz="1800" b="1" dirty="0"/>
              <a:t>&lt;nombre&gt;Astur &lt;/nombre&gt;</a:t>
            </a:r>
          </a:p>
          <a:p>
            <a:pPr marL="0" indent="0">
              <a:buNone/>
            </a:pPr>
            <a:r>
              <a:rPr lang="es-ES" sz="1800" b="1" dirty="0"/>
              <a:t>&lt;precio&gt;18&lt;/precio&gt;   </a:t>
            </a:r>
          </a:p>
          <a:p>
            <a:pPr marL="0" indent="0">
              <a:buNone/>
            </a:pPr>
            <a:r>
              <a:rPr lang="es-ES" sz="1800" b="1" dirty="0"/>
              <a:t> &lt;ingrediente&gt;Cabrales&lt;/ingrediente&gt;</a:t>
            </a:r>
          </a:p>
          <a:p>
            <a:pPr marL="0" indent="0">
              <a:buNone/>
            </a:pPr>
            <a:r>
              <a:rPr lang="es-ES" sz="1800" b="1" dirty="0"/>
              <a:t>&lt;ingrediente&gt;Picadillo&lt;/ingrediente&gt;</a:t>
            </a:r>
          </a:p>
          <a:p>
            <a:pPr marL="0" indent="0">
              <a:buNone/>
            </a:pPr>
            <a:r>
              <a:rPr lang="es-ES" sz="1800" b="1" dirty="0"/>
              <a:t>&lt;/pizza&gt;</a:t>
            </a:r>
          </a:p>
          <a:p>
            <a:pPr marL="0" indent="0">
              <a:buNone/>
            </a:pPr>
            <a:r>
              <a:rPr lang="es-ES" sz="1800" b="1" dirty="0"/>
              <a:t>&lt;/pizzas&gt;</a:t>
            </a:r>
          </a:p>
        </p:txBody>
      </p:sp>
    </p:spTree>
    <p:extLst>
      <p:ext uri="{BB962C8B-B14F-4D97-AF65-F5344CB8AC3E}">
        <p14:creationId xmlns:p14="http://schemas.microsoft.com/office/powerpoint/2010/main" val="358687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5D4E78-38EA-4B5B-B494-0EE933F4549A}"/>
              </a:ext>
            </a:extLst>
          </p:cNvPr>
          <p:cNvSpPr>
            <a:spLocks noGrp="1"/>
          </p:cNvSpPr>
          <p:nvPr>
            <p:ph type="title"/>
          </p:nvPr>
        </p:nvSpPr>
        <p:spPr/>
        <p:txBody>
          <a:bodyPr/>
          <a:lstStyle/>
          <a:p>
            <a:r>
              <a:rPr lang="es-ES" dirty="0"/>
              <a:t>EJERCICIO 3	</a:t>
            </a:r>
          </a:p>
        </p:txBody>
      </p:sp>
      <p:sp>
        <p:nvSpPr>
          <p:cNvPr id="3" name="Marcador de contenido 2">
            <a:extLst>
              <a:ext uri="{FF2B5EF4-FFF2-40B4-BE49-F238E27FC236}">
                <a16:creationId xmlns:a16="http://schemas.microsoft.com/office/drawing/2014/main" id="{1F200AB2-C029-4397-94DC-7A908F0727E5}"/>
              </a:ext>
            </a:extLst>
          </p:cNvPr>
          <p:cNvSpPr>
            <a:spLocks noGrp="1"/>
          </p:cNvSpPr>
          <p:nvPr>
            <p:ph idx="1"/>
          </p:nvPr>
        </p:nvSpPr>
        <p:spPr/>
        <p:txBody>
          <a:bodyPr>
            <a:normAutofit fontScale="92500" lnSpcReduction="20000"/>
          </a:bodyPr>
          <a:lstStyle/>
          <a:p>
            <a:pPr algn="just"/>
            <a:r>
              <a:rPr lang="es-ES" sz="3200" dirty="0"/>
              <a:t>CONVERTIR EL XML ANTERIOR A OTRO CON TODO ATRIBUTOS. HACERLO EN NOTEPAD (BLOC DE NOTAS)</a:t>
            </a:r>
          </a:p>
          <a:p>
            <a:pPr algn="just"/>
            <a:r>
              <a:rPr lang="es-ES" sz="3200" dirty="0"/>
              <a:t>NOTA: NO OLVIDAR CREAR EL PROLOGO. USAR NOTEPAD DE WINDOWS Y GRABAR EL FICHERO COMO UTF, CON EXTENSION .XML. ABRIRLO CON FIREFOX Y VER LO QUE OCURRE. PROBAR A GRABARLO COMO .TXT Y VOLVER A ABRIRLO CON FIREFOX.</a:t>
            </a:r>
          </a:p>
          <a:p>
            <a:endParaRPr lang="es-ES" dirty="0"/>
          </a:p>
        </p:txBody>
      </p:sp>
    </p:spTree>
    <p:extLst>
      <p:ext uri="{BB962C8B-B14F-4D97-AF65-F5344CB8AC3E}">
        <p14:creationId xmlns:p14="http://schemas.microsoft.com/office/powerpoint/2010/main" val="2006787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CFA02E-53B2-4270-BCA4-32031D51F2B9}"/>
              </a:ext>
            </a:extLst>
          </p:cNvPr>
          <p:cNvSpPr>
            <a:spLocks noGrp="1"/>
          </p:cNvSpPr>
          <p:nvPr>
            <p:ph type="title"/>
          </p:nvPr>
        </p:nvSpPr>
        <p:spPr>
          <a:xfrm>
            <a:off x="1796988" y="296406"/>
            <a:ext cx="8243657" cy="888255"/>
          </a:xfrm>
        </p:spPr>
        <p:txBody>
          <a:bodyPr/>
          <a:lstStyle/>
          <a:p>
            <a:r>
              <a:rPr lang="es-ES" dirty="0"/>
              <a:t>EJERCICIO 3. SOLUCION</a:t>
            </a:r>
          </a:p>
        </p:txBody>
      </p:sp>
      <p:sp>
        <p:nvSpPr>
          <p:cNvPr id="3" name="Marcador de contenido 2">
            <a:extLst>
              <a:ext uri="{FF2B5EF4-FFF2-40B4-BE49-F238E27FC236}">
                <a16:creationId xmlns:a16="http://schemas.microsoft.com/office/drawing/2014/main" id="{DAD2928B-2CD5-4149-BA70-109BCE0F463F}"/>
              </a:ext>
            </a:extLst>
          </p:cNvPr>
          <p:cNvSpPr>
            <a:spLocks noGrp="1"/>
          </p:cNvSpPr>
          <p:nvPr>
            <p:ph idx="1"/>
          </p:nvPr>
        </p:nvSpPr>
        <p:spPr>
          <a:xfrm>
            <a:off x="1796988" y="1184661"/>
            <a:ext cx="11558726" cy="4351338"/>
          </a:xfrm>
        </p:spPr>
        <p:txBody>
          <a:bodyPr>
            <a:noAutofit/>
          </a:bodyPr>
          <a:lstStyle/>
          <a:p>
            <a:pPr marL="0" indent="0">
              <a:buNone/>
            </a:pPr>
            <a:r>
              <a:rPr lang="es-ES" sz="1800" b="1" dirty="0"/>
              <a:t>&lt;?</a:t>
            </a:r>
            <a:r>
              <a:rPr lang="es-ES" sz="1800" b="1" dirty="0" err="1"/>
              <a:t>xml</a:t>
            </a:r>
            <a:r>
              <a:rPr lang="es-ES" sz="1800" b="1" dirty="0"/>
              <a:t> </a:t>
            </a:r>
            <a:r>
              <a:rPr lang="es-ES" sz="1800" b="1" dirty="0" err="1"/>
              <a:t>version</a:t>
            </a:r>
            <a:r>
              <a:rPr lang="es-ES" sz="1800" b="1" dirty="0"/>
              <a:t>="1.0" </a:t>
            </a:r>
            <a:r>
              <a:rPr lang="es-ES" sz="1800" b="1" dirty="0" err="1"/>
              <a:t>encoding</a:t>
            </a:r>
            <a:r>
              <a:rPr lang="es-ES" sz="1800" b="1" dirty="0"/>
              <a:t>="UTF-8"?&gt;</a:t>
            </a:r>
          </a:p>
          <a:p>
            <a:pPr marL="0" indent="0">
              <a:buNone/>
            </a:pPr>
            <a:r>
              <a:rPr lang="es-ES" sz="1800" b="1" dirty="0"/>
              <a:t>&lt;pizzas&gt;</a:t>
            </a:r>
          </a:p>
          <a:p>
            <a:pPr marL="0" indent="0">
              <a:buNone/>
            </a:pPr>
            <a:r>
              <a:rPr lang="es-ES" sz="1800" b="1" dirty="0"/>
              <a:t>&lt;pizza nombre="Barbacoa" precio="8"&gt;   </a:t>
            </a:r>
          </a:p>
          <a:p>
            <a:pPr marL="0" indent="0">
              <a:buNone/>
            </a:pPr>
            <a:r>
              <a:rPr lang="es-ES" sz="1800" b="1" dirty="0"/>
              <a:t>    &lt;ingrediente nombre="Salsa Barbacoa" /&gt;</a:t>
            </a:r>
          </a:p>
          <a:p>
            <a:pPr marL="0" indent="0">
              <a:buNone/>
            </a:pPr>
            <a:r>
              <a:rPr lang="es-ES" sz="1800" b="1" dirty="0"/>
              <a:t>    &lt;ingrediente nombre=“Piña" /&gt;    </a:t>
            </a:r>
          </a:p>
          <a:p>
            <a:pPr marL="0" indent="0">
              <a:buNone/>
            </a:pPr>
            <a:r>
              <a:rPr lang="es-ES" sz="1800" b="1" dirty="0"/>
              <a:t>&lt;/pizza&gt;  </a:t>
            </a:r>
          </a:p>
          <a:p>
            <a:pPr marL="0" indent="0">
              <a:buNone/>
            </a:pPr>
            <a:r>
              <a:rPr lang="es-ES" sz="1800" b="1" dirty="0"/>
              <a:t>&lt;pizza nombre=“Astur" precio=“18"&gt;    </a:t>
            </a:r>
          </a:p>
          <a:p>
            <a:pPr marL="0" indent="0">
              <a:buNone/>
            </a:pPr>
            <a:r>
              <a:rPr lang="es-ES" sz="1800" b="1" dirty="0"/>
              <a:t>   &lt;ingrediente nombre=“Cabrales" /&gt;    </a:t>
            </a:r>
          </a:p>
          <a:p>
            <a:pPr marL="0" indent="0">
              <a:buNone/>
            </a:pPr>
            <a:r>
              <a:rPr lang="es-ES" sz="1800" b="1" dirty="0"/>
              <a:t>   &lt;ingrediente nombre=“Picadillo" /&gt;   </a:t>
            </a:r>
          </a:p>
          <a:p>
            <a:pPr marL="0" indent="0">
              <a:buNone/>
            </a:pPr>
            <a:r>
              <a:rPr lang="es-ES" sz="1800" b="1" dirty="0"/>
              <a:t>&lt;/pizza&gt;</a:t>
            </a:r>
          </a:p>
          <a:p>
            <a:pPr marL="0" indent="0">
              <a:buNone/>
            </a:pPr>
            <a:r>
              <a:rPr lang="es-ES" sz="1800" b="1" dirty="0"/>
              <a:t>&lt;/pizzas&gt;</a:t>
            </a:r>
          </a:p>
        </p:txBody>
      </p:sp>
    </p:spTree>
    <p:extLst>
      <p:ext uri="{BB962C8B-B14F-4D97-AF65-F5344CB8AC3E}">
        <p14:creationId xmlns:p14="http://schemas.microsoft.com/office/powerpoint/2010/main" val="293432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52D159-A135-4658-A8CF-80E8EE63CCF2}"/>
              </a:ext>
            </a:extLst>
          </p:cNvPr>
          <p:cNvSpPr>
            <a:spLocks noGrp="1"/>
          </p:cNvSpPr>
          <p:nvPr>
            <p:ph type="title"/>
          </p:nvPr>
        </p:nvSpPr>
        <p:spPr/>
        <p:txBody>
          <a:bodyPr/>
          <a:lstStyle/>
          <a:p>
            <a:r>
              <a:rPr lang="es-ES" dirty="0"/>
              <a:t>EJERCICIO 4</a:t>
            </a:r>
          </a:p>
        </p:txBody>
      </p:sp>
      <p:sp>
        <p:nvSpPr>
          <p:cNvPr id="3" name="Marcador de contenido 2">
            <a:extLst>
              <a:ext uri="{FF2B5EF4-FFF2-40B4-BE49-F238E27FC236}">
                <a16:creationId xmlns:a16="http://schemas.microsoft.com/office/drawing/2014/main" id="{A8B292E4-4971-494A-BFD5-F94487C4945D}"/>
              </a:ext>
            </a:extLst>
          </p:cNvPr>
          <p:cNvSpPr>
            <a:spLocks noGrp="1"/>
          </p:cNvSpPr>
          <p:nvPr>
            <p:ph idx="1"/>
          </p:nvPr>
        </p:nvSpPr>
        <p:spPr/>
        <p:txBody>
          <a:bodyPr>
            <a:normAutofit/>
          </a:bodyPr>
          <a:lstStyle/>
          <a:p>
            <a:pPr algn="just"/>
            <a:r>
              <a:rPr lang="es-ES" dirty="0"/>
              <a:t>NOS PIDEN DISEÑAR UN BUSCADOR QUE PUEDA HACER BUSQUEDAS POR PALABRAS CLAVE EN RESEÑAS DE LIBROS DE UNA PUBLICACION. EN DICHAS RESEÑAS PUEDEN APARECER FRASES COMO: </a:t>
            </a:r>
            <a:r>
              <a:rPr lang="es-ES" b="1" dirty="0">
                <a:solidFill>
                  <a:srgbClr val="C00000"/>
                </a:solidFill>
              </a:rPr>
              <a:t>“LA NOVELA LOS VIAJES DE GULLIVER DE JONATHAN SWIFT, PUBLICADA EN 1726 NOS PROPONE UN EJERCICIO DE AGUDA SATIRA SOBRE LAS COSTUMBRES DE LA EPOCA PLANTEADAS SAGAZMENTE POR EL AUTOR EN UN LIBRO PUBLICADO POR LA EDITORIAL BENJAMIN MOTTE, EN UNAS SUCINTAS 349 PAGINAS”  </a:t>
            </a:r>
            <a:r>
              <a:rPr lang="es-ES" dirty="0"/>
              <a:t>PROPON UN METODO QUE USE ALGUN LENGUAJE DE MARCADO Y QUE APLICANDO LAS MARCAS SOBRE EL TEXTO PERMITA FACILITAR DICHAS BUSQUEDAS.</a:t>
            </a:r>
          </a:p>
        </p:txBody>
      </p:sp>
    </p:spTree>
    <p:extLst>
      <p:ext uri="{BB962C8B-B14F-4D97-AF65-F5344CB8AC3E}">
        <p14:creationId xmlns:p14="http://schemas.microsoft.com/office/powerpoint/2010/main" val="10375979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2BCA29-9D1D-4178-8DDD-AFB66D19C726}"/>
              </a:ext>
            </a:extLst>
          </p:cNvPr>
          <p:cNvSpPr>
            <a:spLocks noGrp="1"/>
          </p:cNvSpPr>
          <p:nvPr>
            <p:ph type="title"/>
          </p:nvPr>
        </p:nvSpPr>
        <p:spPr/>
        <p:txBody>
          <a:bodyPr/>
          <a:lstStyle/>
          <a:p>
            <a:r>
              <a:rPr lang="es-ES" dirty="0"/>
              <a:t>CONCLUSIONES	</a:t>
            </a:r>
          </a:p>
        </p:txBody>
      </p:sp>
      <p:sp>
        <p:nvSpPr>
          <p:cNvPr id="3" name="Marcador de contenido 2">
            <a:extLst>
              <a:ext uri="{FF2B5EF4-FFF2-40B4-BE49-F238E27FC236}">
                <a16:creationId xmlns:a16="http://schemas.microsoft.com/office/drawing/2014/main" id="{9C2C5C51-0B5D-4692-A0DF-46EF08808B18}"/>
              </a:ext>
            </a:extLst>
          </p:cNvPr>
          <p:cNvSpPr>
            <a:spLocks noGrp="1"/>
          </p:cNvSpPr>
          <p:nvPr>
            <p:ph idx="1"/>
          </p:nvPr>
        </p:nvSpPr>
        <p:spPr/>
        <p:txBody>
          <a:bodyPr/>
          <a:lstStyle/>
          <a:p>
            <a:r>
              <a:rPr lang="es-ES" dirty="0"/>
              <a:t>POR QUE NECESITO ESTO? INTEROPERABILIDAD, ESTANDARIZACIÓN, SIMPLICIDAD, OPERATIVIDAD, ETC.</a:t>
            </a:r>
          </a:p>
          <a:p>
            <a:r>
              <a:rPr lang="es-ES" dirty="0"/>
              <a:t>QUE FORMATO DEBO DE USAR EN CADA MOMENTO? HE OIDO QUE HAY MUCHOS DISPONIBLES. DEPENDE DEL PROPÓSITO FINAL DE LOS DATOS A TRATAR, DE LAS TECNOLOGIAS OBJETIVO, ETC.</a:t>
            </a:r>
          </a:p>
          <a:p>
            <a:r>
              <a:rPr lang="es-ES" dirty="0"/>
              <a:t>QUE ALTERNATIVAS HAY? MUCHAS, EN TEMAS POSTERIORES VEREMOS ALGUNAS.</a:t>
            </a:r>
          </a:p>
          <a:p>
            <a:r>
              <a:rPr lang="es-ES" dirty="0"/>
              <a:t>COMO HEMOS LLEGADO HASTA AQUÍ? GML-&gt;SGML-&gt;XML/HTML ETC…..</a:t>
            </a:r>
          </a:p>
        </p:txBody>
      </p:sp>
    </p:spTree>
    <p:extLst>
      <p:ext uri="{BB962C8B-B14F-4D97-AF65-F5344CB8AC3E}">
        <p14:creationId xmlns:p14="http://schemas.microsoft.com/office/powerpoint/2010/main" val="35389532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5280A1-370B-4CAF-B3F3-6BE5F74A0E58}"/>
              </a:ext>
            </a:extLst>
          </p:cNvPr>
          <p:cNvSpPr>
            <a:spLocks noGrp="1"/>
          </p:cNvSpPr>
          <p:nvPr>
            <p:ph type="title"/>
          </p:nvPr>
        </p:nvSpPr>
        <p:spPr>
          <a:xfrm>
            <a:off x="2897818" y="651513"/>
            <a:ext cx="5328083" cy="888255"/>
          </a:xfrm>
        </p:spPr>
        <p:txBody>
          <a:bodyPr/>
          <a:lstStyle/>
          <a:p>
            <a:r>
              <a:rPr lang="es-ES"/>
              <a:t>MAPA CONCEPTUAL</a:t>
            </a:r>
            <a:endParaRPr lang="es-ES" dirty="0"/>
          </a:p>
        </p:txBody>
      </p:sp>
      <p:pic>
        <p:nvPicPr>
          <p:cNvPr id="4" name="Marcador de contenido 3">
            <a:extLst>
              <a:ext uri="{FF2B5EF4-FFF2-40B4-BE49-F238E27FC236}">
                <a16:creationId xmlns:a16="http://schemas.microsoft.com/office/drawing/2014/main" id="{411DA84D-F597-4142-AED4-97874A27987B}"/>
              </a:ext>
            </a:extLst>
          </p:cNvPr>
          <p:cNvPicPr>
            <a:picLocks noGrp="1" noChangeAspect="1"/>
          </p:cNvPicPr>
          <p:nvPr>
            <p:ph idx="1"/>
          </p:nvPr>
        </p:nvPicPr>
        <p:blipFill>
          <a:blip r:embed="rId2"/>
          <a:stretch>
            <a:fillRect/>
          </a:stretch>
        </p:blipFill>
        <p:spPr>
          <a:xfrm>
            <a:off x="994299" y="1431597"/>
            <a:ext cx="9135122" cy="4896287"/>
          </a:xfrm>
          <a:prstGeom prst="rect">
            <a:avLst/>
          </a:prstGeom>
        </p:spPr>
      </p:pic>
    </p:spTree>
    <p:extLst>
      <p:ext uri="{BB962C8B-B14F-4D97-AF65-F5344CB8AC3E}">
        <p14:creationId xmlns:p14="http://schemas.microsoft.com/office/powerpoint/2010/main" val="389920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AC96CA-F7ED-4C21-B21E-6C054C9279F6}"/>
              </a:ext>
            </a:extLst>
          </p:cNvPr>
          <p:cNvSpPr>
            <a:spLocks noGrp="1"/>
          </p:cNvSpPr>
          <p:nvPr>
            <p:ph type="title"/>
          </p:nvPr>
        </p:nvSpPr>
        <p:spPr/>
        <p:txBody>
          <a:bodyPr>
            <a:noAutofit/>
          </a:bodyPr>
          <a:lstStyle/>
          <a:p>
            <a:br>
              <a:rPr lang="es-ES" sz="3200" dirty="0"/>
            </a:br>
            <a:r>
              <a:rPr lang="es-ES" sz="3200" dirty="0"/>
              <a:t>USARIAMOS WIKITEXTO, INTERPRETADO POR MEDIAWIKI:</a:t>
            </a:r>
          </a:p>
        </p:txBody>
      </p:sp>
      <p:sp>
        <p:nvSpPr>
          <p:cNvPr id="3" name="Marcador de contenido 2">
            <a:extLst>
              <a:ext uri="{FF2B5EF4-FFF2-40B4-BE49-F238E27FC236}">
                <a16:creationId xmlns:a16="http://schemas.microsoft.com/office/drawing/2014/main" id="{2C09C771-546B-4D97-A1C0-67CCD93A2D2E}"/>
              </a:ext>
            </a:extLst>
          </p:cNvPr>
          <p:cNvSpPr>
            <a:spLocks noGrp="1"/>
          </p:cNvSpPr>
          <p:nvPr>
            <p:ph idx="1"/>
          </p:nvPr>
        </p:nvSpPr>
        <p:spPr>
          <a:xfrm>
            <a:off x="838200" y="2145221"/>
            <a:ext cx="10515600" cy="4351338"/>
          </a:xfrm>
        </p:spPr>
        <p:txBody>
          <a:bodyPr>
            <a:normAutofit fontScale="92500" lnSpcReduction="10000"/>
          </a:bodyPr>
          <a:lstStyle/>
          <a:p>
            <a:r>
              <a:rPr lang="es-ES" sz="3400" dirty="0">
                <a:solidFill>
                  <a:srgbClr val="C00000"/>
                </a:solidFill>
              </a:rPr>
              <a:t>[[</a:t>
            </a:r>
            <a:r>
              <a:rPr lang="es-ES" sz="3400" dirty="0" err="1">
                <a:solidFill>
                  <a:srgbClr val="C00000"/>
                </a:solidFill>
              </a:rPr>
              <a:t>Archivo:Cornelis</a:t>
            </a:r>
            <a:r>
              <a:rPr lang="es-ES" sz="3400" dirty="0">
                <a:solidFill>
                  <a:srgbClr val="C00000"/>
                </a:solidFill>
              </a:rPr>
              <a:t> </a:t>
            </a:r>
            <a:r>
              <a:rPr lang="es-ES" sz="3400" dirty="0" err="1">
                <a:solidFill>
                  <a:srgbClr val="C00000"/>
                </a:solidFill>
              </a:rPr>
              <a:t>Cornelisz</a:t>
            </a:r>
            <a:r>
              <a:rPr lang="es-ES" sz="3400" dirty="0">
                <a:solidFill>
                  <a:srgbClr val="C00000"/>
                </a:solidFill>
              </a:rPr>
              <a:t>. van Haarlem 002.jpg|thumb|''[[La caída de los titanes]]'', </a:t>
            </a:r>
            <a:r>
              <a:rPr lang="es-ES" dirty="0"/>
              <a:t>por </a:t>
            </a:r>
            <a:r>
              <a:rPr lang="es-ES" sz="3200" dirty="0">
                <a:solidFill>
                  <a:srgbClr val="C00000"/>
                </a:solidFill>
              </a:rPr>
              <a:t>[[</a:t>
            </a:r>
            <a:r>
              <a:rPr lang="es-ES" sz="3200" dirty="0" err="1">
                <a:solidFill>
                  <a:srgbClr val="C00000"/>
                </a:solidFill>
              </a:rPr>
              <a:t>Cornelis</a:t>
            </a:r>
            <a:r>
              <a:rPr lang="es-ES" sz="3200" dirty="0">
                <a:solidFill>
                  <a:srgbClr val="C00000"/>
                </a:solidFill>
              </a:rPr>
              <a:t> van Haarlem]].]]</a:t>
            </a:r>
          </a:p>
          <a:p>
            <a:endParaRPr lang="es-ES" dirty="0"/>
          </a:p>
          <a:p>
            <a:r>
              <a:rPr lang="es-ES" dirty="0"/>
              <a:t>En la </a:t>
            </a:r>
            <a:r>
              <a:rPr lang="es-ES" dirty="0">
                <a:solidFill>
                  <a:srgbClr val="C00000"/>
                </a:solidFill>
              </a:rPr>
              <a:t>[[mitología griega]]</a:t>
            </a:r>
            <a:r>
              <a:rPr lang="es-ES" dirty="0"/>
              <a:t>, la '''</a:t>
            </a:r>
            <a:r>
              <a:rPr lang="es-ES" dirty="0" err="1"/>
              <a:t>Titanomaquia</a:t>
            </a:r>
            <a:r>
              <a:rPr lang="es-ES" dirty="0"/>
              <a:t>''' (en </a:t>
            </a:r>
            <a:r>
              <a:rPr lang="es-ES" dirty="0">
                <a:solidFill>
                  <a:srgbClr val="C00000"/>
                </a:solidFill>
              </a:rPr>
              <a:t>[[griego antiguo]] </a:t>
            </a:r>
            <a:r>
              <a:rPr lang="es-ES" dirty="0" err="1"/>
              <a:t>Τιτ</a:t>
            </a:r>
            <a:r>
              <a:rPr lang="es-ES" dirty="0"/>
              <a:t>ανομαχία ''Titanomakhía'') los titanes </a:t>
            </a:r>
            <a:r>
              <a:rPr lang="es-ES" dirty="0">
                <a:solidFill>
                  <a:srgbClr val="C00000"/>
                </a:solidFill>
              </a:rPr>
              <a:t>([[Océano (mitología)|Océano]]</a:t>
            </a:r>
            <a:r>
              <a:rPr lang="es-ES" dirty="0"/>
              <a:t>, </a:t>
            </a:r>
            <a:r>
              <a:rPr lang="es-ES" dirty="0">
                <a:solidFill>
                  <a:srgbClr val="C00000"/>
                </a:solidFill>
              </a:rPr>
              <a:t>[[Ceo]]</a:t>
            </a:r>
            <a:r>
              <a:rPr lang="es-ES" dirty="0"/>
              <a:t>, </a:t>
            </a:r>
            <a:r>
              <a:rPr lang="es-ES" dirty="0">
                <a:solidFill>
                  <a:srgbClr val="C00000"/>
                </a:solidFill>
              </a:rPr>
              <a:t>[[Hiperión]], [[Crío]]</a:t>
            </a:r>
            <a:r>
              <a:rPr lang="es-ES" dirty="0"/>
              <a:t>, </a:t>
            </a:r>
            <a:r>
              <a:rPr lang="es-ES" dirty="0">
                <a:solidFill>
                  <a:srgbClr val="C00000"/>
                </a:solidFill>
              </a:rPr>
              <a:t>[[Jápeto]], [[Crono]] y [[Atlas]] </a:t>
            </a:r>
            <a:r>
              <a:rPr lang="es-ES" dirty="0"/>
              <a:t>) eran los hijos primogénitos de Urano y Gea, quienes engendraron más tarde a los [[Cíclope|cíclopes]] (monstruos con un único ojo en la frente) y a los </a:t>
            </a:r>
            <a:r>
              <a:rPr lang="es-ES" dirty="0">
                <a:solidFill>
                  <a:srgbClr val="C00000"/>
                </a:solidFill>
              </a:rPr>
              <a:t>[[hecatónquiro]]</a:t>
            </a:r>
            <a:r>
              <a:rPr lang="es-ES" dirty="0"/>
              <a:t>s, que tenían cien brazos y cincuenta cabezas. Cuando apenas creció, Zeus obligó a Crono a vomitar a sus hermanos, liberó a los cíclopes y a los </a:t>
            </a:r>
            <a:r>
              <a:rPr lang="es-ES" dirty="0" err="1"/>
              <a:t>hecantóquiros</a:t>
            </a:r>
            <a:r>
              <a:rPr lang="es-ES" dirty="0"/>
              <a:t>, y se alió con ellos para vencer a su padre. Crono y sus hermanos fueron derrotados por Zeus y sus aliados en una terrible guerra, la </a:t>
            </a:r>
            <a:r>
              <a:rPr lang="es-ES" dirty="0" err="1"/>
              <a:t>titanomaquia</a:t>
            </a:r>
            <a:r>
              <a:rPr lang="es-ES" dirty="0"/>
              <a:t>, en la que tomaron parte todos los Dioses. Los titanes fueron encadenados y arrojados al tártaro, el infierno más profundo, mientras que el hijo de Jápeto, Atlas o Atlante, fue condenado a llevar la bóveda del cielo sobre sus hombros durante toda la eternidad por haber apoyado a Crono. Diez años entre …….</a:t>
            </a:r>
          </a:p>
        </p:txBody>
      </p:sp>
    </p:spTree>
    <p:extLst>
      <p:ext uri="{BB962C8B-B14F-4D97-AF65-F5344CB8AC3E}">
        <p14:creationId xmlns:p14="http://schemas.microsoft.com/office/powerpoint/2010/main" val="515357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6D638D-2CAA-4A79-9FBC-AAE62A7B20EF}"/>
              </a:ext>
            </a:extLst>
          </p:cNvPr>
          <p:cNvSpPr>
            <a:spLocks noGrp="1"/>
          </p:cNvSpPr>
          <p:nvPr>
            <p:ph type="title"/>
          </p:nvPr>
        </p:nvSpPr>
        <p:spPr/>
        <p:txBody>
          <a:bodyPr/>
          <a:lstStyle/>
          <a:p>
            <a:r>
              <a:rPr lang="es-ES" dirty="0"/>
              <a:t>EVOLUCION HISTORICA (I)</a:t>
            </a:r>
          </a:p>
        </p:txBody>
      </p:sp>
      <p:sp>
        <p:nvSpPr>
          <p:cNvPr id="3" name="Marcador de contenido 2">
            <a:extLst>
              <a:ext uri="{FF2B5EF4-FFF2-40B4-BE49-F238E27FC236}">
                <a16:creationId xmlns:a16="http://schemas.microsoft.com/office/drawing/2014/main" id="{0DD92861-CE8F-4391-BA45-4227D29CE425}"/>
              </a:ext>
            </a:extLst>
          </p:cNvPr>
          <p:cNvSpPr>
            <a:spLocks noGrp="1"/>
          </p:cNvSpPr>
          <p:nvPr>
            <p:ph idx="1"/>
          </p:nvPr>
        </p:nvSpPr>
        <p:spPr>
          <a:xfrm>
            <a:off x="838200" y="1825625"/>
            <a:ext cx="10515600" cy="4805994"/>
          </a:xfrm>
        </p:spPr>
        <p:txBody>
          <a:bodyPr>
            <a:normAutofit lnSpcReduction="10000"/>
          </a:bodyPr>
          <a:lstStyle/>
          <a:p>
            <a:pPr lvl="0" algn="just"/>
            <a:r>
              <a:rPr lang="es-ES" cap="all" dirty="0"/>
              <a:t>Históricamente, el marcado se usaba y se usa en la industria editorial y de la comunicación, así como entre autores, editoriales e imprentas. Procede del término inglés “</a:t>
            </a:r>
            <a:r>
              <a:rPr lang="es-ES" cap="all" dirty="0" err="1"/>
              <a:t>marking</a:t>
            </a:r>
            <a:r>
              <a:rPr lang="es-ES" cap="all" dirty="0"/>
              <a:t> up” y significa “marcar manuscritos con lápiz de color para hacer anotaciones”.</a:t>
            </a:r>
          </a:p>
          <a:p>
            <a:pPr lvl="0" algn="just"/>
            <a:r>
              <a:rPr lang="es-ES" cap="all" dirty="0"/>
              <a:t>Los lenguajes de marcas comenzaron a usarse a finales de la década de los 60 para poder introducir anotaciones dentro de documentos electrónicos</a:t>
            </a:r>
            <a:endParaRPr lang="es-ES_tradnl" cap="all" dirty="0"/>
          </a:p>
          <a:p>
            <a:pPr lvl="0" algn="just"/>
            <a:r>
              <a:rPr lang="es-ES_tradnl" dirty="0"/>
              <a:t>IBM CREA UN PROYECTO CON EL OBJETO DE ESTANDARIZAR LAS MARCAS A UTILIZAR Y SU SIGNIFICADO, ASÍ COMO CUÁNDO PODÍAN UTILIZARSE. CREANDO EL GENERALIZED MARKUP LANGUAGE (</a:t>
            </a:r>
            <a:r>
              <a:rPr lang="es-ES_tradnl" b="1" dirty="0"/>
              <a:t>GML</a:t>
            </a:r>
            <a:r>
              <a:rPr lang="es-ES_tradnl" dirty="0"/>
              <a:t>).</a:t>
            </a:r>
            <a:endParaRPr lang="es-ES" dirty="0"/>
          </a:p>
          <a:p>
            <a:pPr lvl="0" algn="just"/>
            <a:r>
              <a:rPr lang="es-ES_tradnl" dirty="0"/>
              <a:t>EN 1986 SE CONVIERTE EN NORMA ISO 8879:1986 (ISO: INTERNATIONAL ORGANIZATION FOR STANDARDIZATION) BAJO EL NOMBRE DE STANDARD GENERALIZED MARKUP LANGUAGE (</a:t>
            </a:r>
            <a:r>
              <a:rPr lang="es-ES_tradnl" b="1" dirty="0"/>
              <a:t>SGML</a:t>
            </a:r>
            <a:r>
              <a:rPr lang="es-ES_tradnl" dirty="0"/>
              <a:t>).</a:t>
            </a:r>
            <a:endParaRPr lang="es-ES" dirty="0"/>
          </a:p>
          <a:p>
            <a:pPr lvl="1" algn="just"/>
            <a:r>
              <a:rPr lang="es-ES_tradnl" dirty="0"/>
              <a:t>ISO ES UNA </a:t>
            </a:r>
            <a:r>
              <a:rPr lang="es-ES" dirty="0"/>
              <a:t>ORGANIZACIÓN QUE PROMUEVE EL USO DE ESTÁNDARES PROPIETARIOS, INDUSTRIALES Y COMERCIALES A NIVEL MUNDIAL.</a:t>
            </a:r>
          </a:p>
          <a:p>
            <a:pPr lvl="1" algn="just"/>
            <a:r>
              <a:rPr lang="es-ES_tradnl" dirty="0"/>
              <a:t>A PESAR DE SU FALTA DE PRECISIÓN Y DIFICULTAD, SGML ES EL ORIGEN DE TODOS LOS LENGUAJES DE MARCA MODERNOS DADO QUE, ADEMÁS DE PROVEER DE UNA SINTAXIS PARA LA INCLUSIÓN DE MARCAS EN LOS TEXTOS, INTRODUCE POR PRIMERA VEZ UNA SERIE DE REGLAS PARA ESPECIFICAR QUÉ ETIQUETAS ESTÁN PERMITIDAS  Y DÓNDE.</a:t>
            </a:r>
            <a:endParaRPr lang="es-ES" dirty="0"/>
          </a:p>
          <a:p>
            <a:endParaRPr lang="es-ES" dirty="0"/>
          </a:p>
        </p:txBody>
      </p:sp>
      <p:pic>
        <p:nvPicPr>
          <p:cNvPr id="5" name="Imagen 4">
            <a:extLst>
              <a:ext uri="{FF2B5EF4-FFF2-40B4-BE49-F238E27FC236}">
                <a16:creationId xmlns:a16="http://schemas.microsoft.com/office/drawing/2014/main" id="{D9D2A17D-2414-EE7A-D4E5-992E70D41FBE}"/>
              </a:ext>
            </a:extLst>
          </p:cNvPr>
          <p:cNvPicPr>
            <a:picLocks noChangeAspect="1"/>
          </p:cNvPicPr>
          <p:nvPr/>
        </p:nvPicPr>
        <p:blipFill>
          <a:blip r:embed="rId2"/>
          <a:stretch>
            <a:fillRect/>
          </a:stretch>
        </p:blipFill>
        <p:spPr>
          <a:xfrm>
            <a:off x="7483147" y="163555"/>
            <a:ext cx="1790855" cy="1661304"/>
          </a:xfrm>
          <a:prstGeom prst="rect">
            <a:avLst/>
          </a:prstGeom>
        </p:spPr>
      </p:pic>
    </p:spTree>
    <p:extLst>
      <p:ext uri="{BB962C8B-B14F-4D97-AF65-F5344CB8AC3E}">
        <p14:creationId xmlns:p14="http://schemas.microsoft.com/office/powerpoint/2010/main" val="1055647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B6AED-3C8E-4EF6-A7D0-C8A3AC11FD1C}"/>
              </a:ext>
            </a:extLst>
          </p:cNvPr>
          <p:cNvSpPr>
            <a:spLocks noGrp="1"/>
          </p:cNvSpPr>
          <p:nvPr>
            <p:ph type="title"/>
          </p:nvPr>
        </p:nvSpPr>
        <p:spPr/>
        <p:txBody>
          <a:bodyPr/>
          <a:lstStyle/>
          <a:p>
            <a:r>
              <a:rPr lang="es-ES" dirty="0"/>
              <a:t>EVOLUCION HISTORICA (II)</a:t>
            </a:r>
          </a:p>
        </p:txBody>
      </p:sp>
      <p:sp>
        <p:nvSpPr>
          <p:cNvPr id="3" name="Marcador de contenido 2">
            <a:extLst>
              <a:ext uri="{FF2B5EF4-FFF2-40B4-BE49-F238E27FC236}">
                <a16:creationId xmlns:a16="http://schemas.microsoft.com/office/drawing/2014/main" id="{BFEB62EF-16C0-4769-8D26-81105F3A1C04}"/>
              </a:ext>
            </a:extLst>
          </p:cNvPr>
          <p:cNvSpPr>
            <a:spLocks noGrp="1"/>
          </p:cNvSpPr>
          <p:nvPr>
            <p:ph idx="1"/>
          </p:nvPr>
        </p:nvSpPr>
        <p:spPr/>
        <p:txBody>
          <a:bodyPr>
            <a:normAutofit/>
          </a:bodyPr>
          <a:lstStyle/>
          <a:p>
            <a:pPr algn="just"/>
            <a:r>
              <a:rPr lang="es-ES" dirty="0"/>
              <a:t>EL HTML (HIPERTEXT MARKUP LANGUAGE O LENGUAJE DE MARCAS DE HIPERTEXTO) ES DEFINIDO EN 1990 A PARTIR DE SGML POR SIR TIM BERNERS-LEE, CREADOR DE LA WWW (WORLD WIDE WEB).</a:t>
            </a:r>
          </a:p>
          <a:p>
            <a:pPr algn="just"/>
            <a:r>
              <a:rPr lang="es-ES" dirty="0"/>
              <a:t>ES UN LENGUAJE DE PUBLICACIÓN, QUE PERMITE DEFINIR LA ESTRUCTURA DE UNA PÁGINA WEB MEDIANTE ETIQUETAS.</a:t>
            </a:r>
          </a:p>
          <a:p>
            <a:pPr algn="just"/>
            <a:r>
              <a:rPr lang="es-ES" dirty="0"/>
              <a:t>DE FÁCIL LECTURA POR PERSONAS Y MÁQUINAS.</a:t>
            </a:r>
          </a:p>
          <a:p>
            <a:pPr algn="just"/>
            <a:r>
              <a:rPr lang="es-ES" dirty="0"/>
              <a:t>SE EJECUTA EN EL CLIENTE/NAVEGADOR  (CLIENT SIDE VS. SERVER SIDE).</a:t>
            </a:r>
          </a:p>
          <a:p>
            <a:pPr algn="just"/>
            <a:r>
              <a:rPr lang="es-ES" dirty="0"/>
              <a:t>ES ESTÁTICO.</a:t>
            </a:r>
          </a:p>
          <a:p>
            <a:pPr algn="just"/>
            <a:r>
              <a:rPr lang="es-ES" dirty="0"/>
              <a:t>CASE INSENSITIVE.</a:t>
            </a:r>
          </a:p>
          <a:p>
            <a:pPr algn="just"/>
            <a:endParaRPr lang="es-ES" dirty="0"/>
          </a:p>
          <a:p>
            <a:pPr algn="just"/>
            <a:endParaRPr lang="es-ES" dirty="0"/>
          </a:p>
          <a:p>
            <a:pPr algn="just"/>
            <a:endParaRPr lang="es-ES" dirty="0"/>
          </a:p>
        </p:txBody>
      </p:sp>
    </p:spTree>
    <p:extLst>
      <p:ext uri="{BB962C8B-B14F-4D97-AF65-F5344CB8AC3E}">
        <p14:creationId xmlns:p14="http://schemas.microsoft.com/office/powerpoint/2010/main" val="4011945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4AD21E-7C88-44AF-A410-984377B39731}"/>
              </a:ext>
            </a:extLst>
          </p:cNvPr>
          <p:cNvSpPr>
            <a:spLocks noGrp="1"/>
          </p:cNvSpPr>
          <p:nvPr>
            <p:ph type="title"/>
          </p:nvPr>
        </p:nvSpPr>
        <p:spPr/>
        <p:txBody>
          <a:bodyPr/>
          <a:lstStyle/>
          <a:p>
            <a:r>
              <a:rPr lang="es-ES" dirty="0"/>
              <a:t>EVOLUCION HISTORICA (III)</a:t>
            </a:r>
          </a:p>
        </p:txBody>
      </p:sp>
      <p:sp>
        <p:nvSpPr>
          <p:cNvPr id="3" name="Marcador de contenido 2">
            <a:extLst>
              <a:ext uri="{FF2B5EF4-FFF2-40B4-BE49-F238E27FC236}">
                <a16:creationId xmlns:a16="http://schemas.microsoft.com/office/drawing/2014/main" id="{8918DE7A-D8D3-4972-94A5-7169453292E0}"/>
              </a:ext>
            </a:extLst>
          </p:cNvPr>
          <p:cNvSpPr>
            <a:spLocks noGrp="1"/>
          </p:cNvSpPr>
          <p:nvPr>
            <p:ph idx="1"/>
          </p:nvPr>
        </p:nvSpPr>
        <p:spPr/>
        <p:txBody>
          <a:bodyPr>
            <a:normAutofit/>
          </a:bodyPr>
          <a:lstStyle/>
          <a:p>
            <a:pPr marL="0" indent="0" algn="just">
              <a:buNone/>
            </a:pPr>
            <a:r>
              <a:rPr lang="es-ES" b="1" u="sng" dirty="0"/>
              <a:t>XML:</a:t>
            </a:r>
          </a:p>
          <a:p>
            <a:pPr algn="just"/>
            <a:r>
              <a:rPr lang="es-ES" dirty="0"/>
              <a:t>DESARROLLADO A MEDIADOS DE LOS 90 POR W3C</a:t>
            </a:r>
          </a:p>
          <a:p>
            <a:pPr algn="just"/>
            <a:r>
              <a:rPr lang="es-ES" dirty="0"/>
              <a:t>DE FORMA INDEPENDIENTE A HTML</a:t>
            </a:r>
          </a:p>
          <a:p>
            <a:pPr algn="just"/>
            <a:r>
              <a:rPr lang="es-ES" dirty="0"/>
              <a:t>DERIVADO DE SGML (VERSION SIMPLIFICADA), INTENTA CONSERVAR LAS MEJORES CARACTERISTICS DE SGML Y ELIMINAR OTROS MAS COMPLEJOS</a:t>
            </a:r>
          </a:p>
          <a:p>
            <a:pPr algn="just"/>
            <a:r>
              <a:rPr lang="es-ES" dirty="0"/>
              <a:t>MULTIPLES USOS: FICHEROS DE CONFIGURACION, FORMATO NO PROPIETARIO EXPORTABLE A OTROS (P.E. PDF), INTERCAMBIO DE DATOS ENTRE SISTEMAS HETEROGENOS, ALMACENAMIENTO DE DATOS, GESTION DOCUMENTAL, WEB SERVICES, ETC.</a:t>
            </a:r>
          </a:p>
          <a:p>
            <a:pPr algn="just"/>
            <a:endParaRPr lang="es-ES" dirty="0"/>
          </a:p>
          <a:p>
            <a:pPr marL="0" indent="0" algn="just">
              <a:buNone/>
            </a:pPr>
            <a:endParaRPr lang="es-ES" dirty="0"/>
          </a:p>
          <a:p>
            <a:endParaRPr lang="es-ES" dirty="0"/>
          </a:p>
        </p:txBody>
      </p:sp>
    </p:spTree>
    <p:extLst>
      <p:ext uri="{BB962C8B-B14F-4D97-AF65-F5344CB8AC3E}">
        <p14:creationId xmlns:p14="http://schemas.microsoft.com/office/powerpoint/2010/main" val="3231383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A4EF13-1379-4106-8318-66E8D3B13A59}"/>
              </a:ext>
            </a:extLst>
          </p:cNvPr>
          <p:cNvSpPr>
            <a:spLocks noGrp="1"/>
          </p:cNvSpPr>
          <p:nvPr>
            <p:ph type="title"/>
          </p:nvPr>
        </p:nvSpPr>
        <p:spPr/>
        <p:txBody>
          <a:bodyPr>
            <a:normAutofit/>
          </a:bodyPr>
          <a:lstStyle/>
          <a:p>
            <a:r>
              <a:rPr lang="es-ES"/>
              <a:t>PRINCIPALES LENGUAJES DE MARCAS</a:t>
            </a:r>
            <a:endParaRPr lang="es-ES" dirty="0"/>
          </a:p>
        </p:txBody>
      </p:sp>
      <p:graphicFrame>
        <p:nvGraphicFramePr>
          <p:cNvPr id="4" name="Marcador de contenido 3">
            <a:extLst>
              <a:ext uri="{FF2B5EF4-FFF2-40B4-BE49-F238E27FC236}">
                <a16:creationId xmlns:a16="http://schemas.microsoft.com/office/drawing/2014/main" id="{BBA244DD-05E8-4F87-8CA1-3817C7C79802}"/>
              </a:ext>
            </a:extLst>
          </p:cNvPr>
          <p:cNvGraphicFramePr>
            <a:graphicFrameLocks noGrp="1"/>
          </p:cNvGraphicFramePr>
          <p:nvPr>
            <p:ph idx="1"/>
            <p:extLst>
              <p:ext uri="{D42A27DB-BD31-4B8C-83A1-F6EECF244321}">
                <p14:modId xmlns:p14="http://schemas.microsoft.com/office/powerpoint/2010/main" val="1891729235"/>
              </p:ext>
            </p:extLst>
          </p:nvPr>
        </p:nvGraphicFramePr>
        <p:xfrm>
          <a:off x="958788" y="3429000"/>
          <a:ext cx="7488238" cy="2635250"/>
        </p:xfrm>
        <a:graphic>
          <a:graphicData uri="http://schemas.openxmlformats.org/drawingml/2006/table">
            <a:tbl>
              <a:tblPr/>
              <a:tblGrid>
                <a:gridCol w="1765300">
                  <a:extLst>
                    <a:ext uri="{9D8B030D-6E8A-4147-A177-3AD203B41FA5}">
                      <a16:colId xmlns:a16="http://schemas.microsoft.com/office/drawing/2014/main" val="2496187543"/>
                    </a:ext>
                  </a:extLst>
                </a:gridCol>
                <a:gridCol w="1438275">
                  <a:extLst>
                    <a:ext uri="{9D8B030D-6E8A-4147-A177-3AD203B41FA5}">
                      <a16:colId xmlns:a16="http://schemas.microsoft.com/office/drawing/2014/main" val="1112651240"/>
                    </a:ext>
                  </a:extLst>
                </a:gridCol>
                <a:gridCol w="1908175">
                  <a:extLst>
                    <a:ext uri="{9D8B030D-6E8A-4147-A177-3AD203B41FA5}">
                      <a16:colId xmlns:a16="http://schemas.microsoft.com/office/drawing/2014/main" val="2670726501"/>
                    </a:ext>
                  </a:extLst>
                </a:gridCol>
                <a:gridCol w="2376488">
                  <a:extLst>
                    <a:ext uri="{9D8B030D-6E8A-4147-A177-3AD203B41FA5}">
                      <a16:colId xmlns:a16="http://schemas.microsoft.com/office/drawing/2014/main" val="3690612983"/>
                    </a:ext>
                  </a:extLst>
                </a:gridCol>
              </a:tblGrid>
              <a:tr h="496617">
                <a:tc>
                  <a:txBody>
                    <a:bodyPr/>
                    <a:lstStyle/>
                    <a:p>
                      <a:pPr marL="153988" marR="0" lvl="0" indent="0" algn="l" defTabSz="914400" rtl="0" eaLnBrk="1" fontAlgn="base" latinLnBrk="0" hangingPunct="1">
                        <a:lnSpc>
                          <a:spcPct val="115000"/>
                        </a:lnSpc>
                        <a:spcBef>
                          <a:spcPts val="13"/>
                        </a:spcBef>
                        <a:spcAft>
                          <a:spcPts val="13"/>
                        </a:spcAft>
                        <a:buClrTx/>
                        <a:buSzTx/>
                        <a:buFontTx/>
                        <a:buNone/>
                        <a:tabLst/>
                      </a:pPr>
                      <a:r>
                        <a:rPr kumimoji="0" lang="es-ES" sz="1400" b="1" i="0" u="none" strike="noStrike" cap="none" normalizeH="0" baseline="0" dirty="0">
                          <a:ln>
                            <a:noFill/>
                          </a:ln>
                          <a:solidFill>
                            <a:schemeClr val="tx1"/>
                          </a:solidFill>
                          <a:effectLst/>
                          <a:latin typeface="Arial" charset="0"/>
                          <a:ea typeface="Calibri" pitchFamily="34" charset="0"/>
                          <a:cs typeface="Times New Roman" pitchFamily="18" charset="0"/>
                        </a:rPr>
                        <a:t>Lenguajes descriptivos</a:t>
                      </a:r>
                    </a:p>
                  </a:txBody>
                  <a:tcPr marL="9525" marR="9525" marT="9676" marB="967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153988" marR="0" lvl="0" indent="0" algn="l" defTabSz="914400" rtl="0" eaLnBrk="1" fontAlgn="base" latinLnBrk="0" hangingPunct="1">
                        <a:lnSpc>
                          <a:spcPct val="115000"/>
                        </a:lnSpc>
                        <a:spcBef>
                          <a:spcPts val="13"/>
                        </a:spcBef>
                        <a:spcAft>
                          <a:spcPts val="13"/>
                        </a:spcAft>
                        <a:buClrTx/>
                        <a:buSzTx/>
                        <a:buFontTx/>
                        <a:buNone/>
                        <a:tabLst/>
                      </a:pPr>
                      <a:r>
                        <a:rPr kumimoji="0" lang="es-ES" sz="1400" b="1" i="0" u="none" strike="noStrike" cap="none" normalizeH="0" baseline="0" dirty="0">
                          <a:ln>
                            <a:noFill/>
                          </a:ln>
                          <a:solidFill>
                            <a:schemeClr val="tx1"/>
                          </a:solidFill>
                          <a:effectLst/>
                          <a:latin typeface="Arial" charset="0"/>
                          <a:ea typeface="Calibri" pitchFamily="34" charset="0"/>
                          <a:cs typeface="Times New Roman" pitchFamily="18" charset="0"/>
                        </a:rPr>
                        <a:t>Lenguajes de presentación</a:t>
                      </a:r>
                    </a:p>
                  </a:txBody>
                  <a:tcPr marL="9525" marR="9525" marT="9676" marB="967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153988" marR="0" lvl="0" indent="0" algn="l" defTabSz="914400" rtl="0" eaLnBrk="1" fontAlgn="base" latinLnBrk="0" hangingPunct="1">
                        <a:lnSpc>
                          <a:spcPct val="115000"/>
                        </a:lnSpc>
                        <a:spcBef>
                          <a:spcPts val="13"/>
                        </a:spcBef>
                        <a:spcAft>
                          <a:spcPts val="13"/>
                        </a:spcAft>
                        <a:buClrTx/>
                        <a:buSzTx/>
                        <a:buFontTx/>
                        <a:buNone/>
                        <a:tabLst/>
                      </a:pPr>
                      <a:r>
                        <a:rPr kumimoji="0" lang="es-ES" sz="1400" b="1" i="0" u="sng" strike="noStrike" cap="none" normalizeH="0" baseline="0">
                          <a:ln>
                            <a:noFill/>
                          </a:ln>
                          <a:solidFill>
                            <a:schemeClr val="tx1"/>
                          </a:solidFill>
                          <a:effectLst/>
                          <a:latin typeface="Arial" charset="0"/>
                          <a:ea typeface="Calibri" pitchFamily="34" charset="0"/>
                          <a:cs typeface="Times New Roman" pitchFamily="18" charset="0"/>
                          <a:hlinkClick r:id="rId2" tooltip="Lenguaje de marcas ligero">
                            <a:extLst>
                              <a:ext uri="{A12FA001-AC4F-418D-AE19-62706E023703}">
                                <ahyp:hlinkClr xmlns:ahyp="http://schemas.microsoft.com/office/drawing/2018/hyperlinkcolor" val="tx"/>
                              </a:ext>
                            </a:extLst>
                          </a:hlinkClick>
                        </a:rPr>
                        <a:t>Lenguajes ligeros</a:t>
                      </a:r>
                      <a:endParaRPr kumimoji="0" lang="es-ES" sz="1400" b="1" i="0" u="none" strike="noStrike" cap="none" normalizeH="0" baseline="0">
                        <a:ln>
                          <a:noFill/>
                        </a:ln>
                        <a:solidFill>
                          <a:schemeClr val="tx1"/>
                        </a:solidFill>
                        <a:effectLst/>
                        <a:latin typeface="Arial" charset="0"/>
                        <a:ea typeface="Calibri" pitchFamily="34" charset="0"/>
                        <a:cs typeface="Times New Roman" pitchFamily="18" charset="0"/>
                      </a:endParaRPr>
                    </a:p>
                  </a:txBody>
                  <a:tcPr marL="9525" marR="9525" marT="9676" marB="967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153988" marR="0" lvl="0" indent="0" algn="l" defTabSz="914400" rtl="0" eaLnBrk="1" fontAlgn="base" latinLnBrk="0" hangingPunct="1">
                        <a:lnSpc>
                          <a:spcPct val="115000"/>
                        </a:lnSpc>
                        <a:spcBef>
                          <a:spcPts val="13"/>
                        </a:spcBef>
                        <a:spcAft>
                          <a:spcPts val="13"/>
                        </a:spcAft>
                        <a:buClrTx/>
                        <a:buSzTx/>
                        <a:buFontTx/>
                        <a:buNone/>
                        <a:tabLst/>
                      </a:pPr>
                      <a:r>
                        <a:rPr kumimoji="0" lang="es-ES" sz="1400" b="1" i="0" u="none" strike="noStrike" cap="none" normalizeH="0" baseline="0" dirty="0">
                          <a:ln>
                            <a:noFill/>
                          </a:ln>
                          <a:solidFill>
                            <a:schemeClr val="tx1"/>
                          </a:solidFill>
                          <a:effectLst/>
                          <a:latin typeface="Arial" charset="0"/>
                          <a:ea typeface="Calibri" pitchFamily="34" charset="0"/>
                          <a:cs typeface="Times New Roman" pitchFamily="18" charset="0"/>
                        </a:rPr>
                        <a:t>Lenguajes para manuales</a:t>
                      </a:r>
                    </a:p>
                  </a:txBody>
                  <a:tcPr marL="9525" marR="9525" marT="9676" marB="967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872791027"/>
                  </a:ext>
                </a:extLst>
              </a:tr>
              <a:tr h="2138633">
                <a:tc>
                  <a:txBody>
                    <a:bodyPr/>
                    <a:lstStyle/>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a:ln>
                            <a:noFill/>
                          </a:ln>
                          <a:solidFill>
                            <a:schemeClr val="tx1"/>
                          </a:solidFill>
                          <a:effectLst/>
                          <a:latin typeface="Arial" charset="0"/>
                          <a:ea typeface="Calibri" pitchFamily="34" charset="0"/>
                          <a:cs typeface="Times New Roman" pitchFamily="18" charset="0"/>
                          <a:hlinkClick r:id="rId3" tooltip="ASN.1">
                            <a:extLst>
                              <a:ext uri="{A12FA001-AC4F-418D-AE19-62706E023703}">
                                <ahyp:hlinkClr xmlns:ahyp="http://schemas.microsoft.com/office/drawing/2018/hyperlinkcolor" val="tx"/>
                              </a:ext>
                            </a:extLst>
                          </a:hlinkClick>
                        </a:rPr>
                        <a:t>ASN.1</a:t>
                      </a:r>
                      <a:endPar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a:ln>
                            <a:noFill/>
                          </a:ln>
                          <a:solidFill>
                            <a:schemeClr val="tx1"/>
                          </a:solidFill>
                          <a:effectLst/>
                          <a:latin typeface="Arial" charset="0"/>
                          <a:ea typeface="Calibri" pitchFamily="34" charset="0"/>
                          <a:cs typeface="Times New Roman" pitchFamily="18" charset="0"/>
                          <a:hlinkClick r:id="rId4" tooltip="EBML">
                            <a:extLst>
                              <a:ext uri="{A12FA001-AC4F-418D-AE19-62706E023703}">
                                <ahyp:hlinkClr xmlns:ahyp="http://schemas.microsoft.com/office/drawing/2018/hyperlinkcolor" val="tx"/>
                              </a:ext>
                            </a:extLst>
                          </a:hlinkClick>
                        </a:rPr>
                        <a:t>EBML</a:t>
                      </a:r>
                      <a:endPar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a:ln>
                            <a:noFill/>
                          </a:ln>
                          <a:solidFill>
                            <a:srgbClr val="FF0000"/>
                          </a:solidFill>
                          <a:effectLst/>
                          <a:latin typeface="Arial" charset="0"/>
                          <a:ea typeface="Calibri" pitchFamily="34" charset="0"/>
                          <a:cs typeface="Times New Roman" pitchFamily="18" charset="0"/>
                          <a:hlinkClick r:id="rId5" tooltip="YAML">
                            <a:extLst>
                              <a:ext uri="{A12FA001-AC4F-418D-AE19-62706E023703}">
                                <ahyp:hlinkClr xmlns:ahyp="http://schemas.microsoft.com/office/drawing/2018/hyperlinkcolor" val="tx"/>
                              </a:ext>
                            </a:extLst>
                          </a:hlinkClick>
                        </a:rPr>
                        <a:t>YAML</a:t>
                      </a:r>
                      <a:endParaRPr kumimoji="0" lang="es-ES" sz="1400" b="0" i="0" u="sng" strike="noStrike" cap="none" normalizeH="0" baseline="0" dirty="0">
                        <a:ln>
                          <a:noFill/>
                        </a:ln>
                        <a:solidFill>
                          <a:srgbClr val="FF0000"/>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a:ln>
                            <a:noFill/>
                          </a:ln>
                          <a:solidFill>
                            <a:srgbClr val="FF0000"/>
                          </a:solidFill>
                          <a:effectLst/>
                          <a:latin typeface="Arial" charset="0"/>
                          <a:ea typeface="Calibri" pitchFamily="34" charset="0"/>
                          <a:cs typeface="Times New Roman" pitchFamily="18" charset="0"/>
                        </a:rPr>
                        <a:t>JSON</a:t>
                      </a:r>
                      <a:endParaRPr kumimoji="0" lang="es-ES" sz="1400" b="0" i="0" u="none" strike="noStrike" cap="none" normalizeH="0" baseline="0" dirty="0">
                        <a:ln>
                          <a:noFill/>
                        </a:ln>
                        <a:solidFill>
                          <a:srgbClr val="FF0000"/>
                        </a:solidFill>
                        <a:effectLst/>
                        <a:latin typeface="Arial" charset="0"/>
                        <a:ea typeface="Calibri" pitchFamily="34" charset="0"/>
                        <a:cs typeface="Times New Roman" pitchFamily="18" charset="0"/>
                      </a:endParaRPr>
                    </a:p>
                  </a:txBody>
                  <a:tcPr marL="9525" marR="9525" marT="9676" marB="967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err="1">
                          <a:ln>
                            <a:noFill/>
                          </a:ln>
                          <a:solidFill>
                            <a:schemeClr val="tx1"/>
                          </a:solidFill>
                          <a:effectLst/>
                          <a:latin typeface="Arial" charset="0"/>
                          <a:ea typeface="Calibri" pitchFamily="34" charset="0"/>
                          <a:cs typeface="Times New Roman" pitchFamily="18" charset="0"/>
                          <a:hlinkClick r:id="rId6" tooltip="RTF">
                            <a:extLst>
                              <a:ext uri="{A12FA001-AC4F-418D-AE19-62706E023703}">
                                <ahyp:hlinkClr xmlns:ahyp="http://schemas.microsoft.com/office/drawing/2018/hyperlinkcolor" val="tx"/>
                              </a:ext>
                            </a:extLst>
                          </a:hlinkClick>
                        </a:rPr>
                        <a:t>Rich</a:t>
                      </a:r>
                      <a:r>
                        <a:rPr kumimoji="0" lang="es-ES" sz="1400" b="0" i="0" u="sng" strike="noStrike" cap="none" normalizeH="0" baseline="0" dirty="0">
                          <a:ln>
                            <a:noFill/>
                          </a:ln>
                          <a:solidFill>
                            <a:schemeClr val="tx1"/>
                          </a:solidFill>
                          <a:effectLst/>
                          <a:latin typeface="Arial" charset="0"/>
                          <a:ea typeface="Calibri" pitchFamily="34" charset="0"/>
                          <a:cs typeface="Times New Roman" pitchFamily="18" charset="0"/>
                          <a:hlinkClick r:id="rId6" tooltip="RTF">
                            <a:extLst>
                              <a:ext uri="{A12FA001-AC4F-418D-AE19-62706E023703}">
                                <ahyp:hlinkClr xmlns:ahyp="http://schemas.microsoft.com/office/drawing/2018/hyperlinkcolor" val="tx"/>
                              </a:ext>
                            </a:extLst>
                          </a:hlinkClick>
                        </a:rPr>
                        <a:t> Text </a:t>
                      </a:r>
                      <a:r>
                        <a:rPr kumimoji="0" lang="es-ES" sz="1400" b="0" i="0" u="sng" strike="noStrike" cap="none" normalizeH="0" baseline="0" dirty="0" err="1">
                          <a:ln>
                            <a:noFill/>
                          </a:ln>
                          <a:solidFill>
                            <a:schemeClr val="tx1"/>
                          </a:solidFill>
                          <a:effectLst/>
                          <a:latin typeface="Arial" charset="0"/>
                          <a:ea typeface="Calibri" pitchFamily="34" charset="0"/>
                          <a:cs typeface="Times New Roman" pitchFamily="18" charset="0"/>
                          <a:hlinkClick r:id="rId6" tooltip="RTF">
                            <a:extLst>
                              <a:ext uri="{A12FA001-AC4F-418D-AE19-62706E023703}">
                                <ahyp:hlinkClr xmlns:ahyp="http://schemas.microsoft.com/office/drawing/2018/hyperlinkcolor" val="tx"/>
                              </a:ext>
                            </a:extLst>
                          </a:hlinkClick>
                        </a:rPr>
                        <a:t>Format</a:t>
                      </a:r>
                      <a:r>
                        <a:rPr kumimoji="0" lang="es-ES" sz="1400" b="0" i="0" u="sng" strike="noStrike" cap="none" normalizeH="0" baseline="0" dirty="0">
                          <a:ln>
                            <a:noFill/>
                          </a:ln>
                          <a:solidFill>
                            <a:schemeClr val="tx1"/>
                          </a:solidFill>
                          <a:effectLst/>
                          <a:latin typeface="Arial" charset="0"/>
                          <a:ea typeface="Calibri" pitchFamily="34" charset="0"/>
                          <a:cs typeface="Times New Roman" pitchFamily="18" charset="0"/>
                        </a:rPr>
                        <a:t> (RTF)</a:t>
                      </a:r>
                      <a:endPar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a:ln>
                            <a:noFill/>
                          </a:ln>
                          <a:solidFill>
                            <a:schemeClr val="tx1"/>
                          </a:solidFill>
                          <a:effectLst/>
                          <a:latin typeface="Arial" charset="0"/>
                          <a:ea typeface="Calibri" pitchFamily="34" charset="0"/>
                          <a:cs typeface="Times New Roman" pitchFamily="18" charset="0"/>
                          <a:hlinkClick r:id="rId7" tooltip="S1000D (aún no redactado)">
                            <a:extLst>
                              <a:ext uri="{A12FA001-AC4F-418D-AE19-62706E023703}">
                                <ahyp:hlinkClr xmlns:ahyp="http://schemas.microsoft.com/office/drawing/2018/hyperlinkcolor" val="tx"/>
                              </a:ext>
                            </a:extLst>
                          </a:hlinkClick>
                        </a:rPr>
                        <a:t>S1000D</a:t>
                      </a:r>
                      <a:endPar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err="1">
                          <a:ln>
                            <a:noFill/>
                          </a:ln>
                          <a:solidFill>
                            <a:schemeClr val="tx1"/>
                          </a:solidFill>
                          <a:effectLst/>
                          <a:latin typeface="Arial" charset="0"/>
                          <a:ea typeface="Calibri" pitchFamily="34" charset="0"/>
                          <a:cs typeface="Times New Roman" pitchFamily="18" charset="0"/>
                          <a:hlinkClick r:id="rId8" tooltip="TeX">
                            <a:extLst>
                              <a:ext uri="{A12FA001-AC4F-418D-AE19-62706E023703}">
                                <ahyp:hlinkClr xmlns:ahyp="http://schemas.microsoft.com/office/drawing/2018/hyperlinkcolor" val="tx"/>
                              </a:ext>
                            </a:extLst>
                          </a:hlinkClick>
                        </a:rPr>
                        <a:t>TeX</a:t>
                      </a:r>
                      <a:endPar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err="1">
                          <a:ln>
                            <a:noFill/>
                          </a:ln>
                          <a:solidFill>
                            <a:schemeClr val="tx1"/>
                          </a:solidFill>
                          <a:effectLst/>
                          <a:latin typeface="Arial" charset="0"/>
                          <a:ea typeface="Calibri" pitchFamily="34" charset="0"/>
                          <a:cs typeface="Times New Roman" pitchFamily="18" charset="0"/>
                          <a:hlinkClick r:id="rId9" tooltip="Troff">
                            <a:extLst>
                              <a:ext uri="{A12FA001-AC4F-418D-AE19-62706E023703}">
                                <ahyp:hlinkClr xmlns:ahyp="http://schemas.microsoft.com/office/drawing/2018/hyperlinkcolor" val="tx"/>
                              </a:ext>
                            </a:extLst>
                          </a:hlinkClick>
                        </a:rPr>
                        <a:t>troff</a:t>
                      </a:r>
                      <a:endPar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a:ln>
                            <a:noFill/>
                          </a:ln>
                          <a:solidFill>
                            <a:srgbClr val="FF0000"/>
                          </a:solidFill>
                          <a:effectLst/>
                          <a:latin typeface="Arial" charset="0"/>
                          <a:ea typeface="Calibri" pitchFamily="34" charset="0"/>
                          <a:cs typeface="Times New Roman" pitchFamily="18" charset="0"/>
                          <a:hlinkClick r:id="rId10" tooltip="HTML">
                            <a:extLst>
                              <a:ext uri="{A12FA001-AC4F-418D-AE19-62706E023703}">
                                <ahyp:hlinkClr xmlns:ahyp="http://schemas.microsoft.com/office/drawing/2018/hyperlinkcolor" val="tx"/>
                              </a:ext>
                            </a:extLst>
                          </a:hlinkClick>
                        </a:rPr>
                        <a:t>HTML</a:t>
                      </a:r>
                      <a:endParaRPr kumimoji="0" lang="es-ES" sz="1400" b="0" i="0" u="none" strike="noStrike" cap="none" normalizeH="0" baseline="0" dirty="0">
                        <a:ln>
                          <a:noFill/>
                        </a:ln>
                        <a:solidFill>
                          <a:srgbClr val="FF0000"/>
                        </a:solidFill>
                        <a:effectLst/>
                        <a:latin typeface="Arial" charset="0"/>
                        <a:ea typeface="Calibri" pitchFamily="34" charset="0"/>
                        <a:cs typeface="Times New Roman" pitchFamily="18" charset="0"/>
                      </a:endParaRPr>
                    </a:p>
                  </a:txBody>
                  <a:tcPr marL="9525" marR="9525" marT="9676" marB="967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err="1">
                          <a:ln>
                            <a:noFill/>
                          </a:ln>
                          <a:solidFill>
                            <a:schemeClr val="tx1"/>
                          </a:solidFill>
                          <a:effectLst/>
                          <a:latin typeface="Arial" charset="0"/>
                          <a:ea typeface="Calibri" pitchFamily="34" charset="0"/>
                          <a:cs typeface="Times New Roman" pitchFamily="18" charset="0"/>
                          <a:hlinkClick r:id="rId11" tooltip="BBCode">
                            <a:extLst>
                              <a:ext uri="{A12FA001-AC4F-418D-AE19-62706E023703}">
                                <ahyp:hlinkClr xmlns:ahyp="http://schemas.microsoft.com/office/drawing/2018/hyperlinkcolor" val="tx"/>
                              </a:ext>
                            </a:extLst>
                          </a:hlinkClick>
                        </a:rPr>
                        <a:t>BBCode</a:t>
                      </a:r>
                      <a:endPar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err="1">
                          <a:ln>
                            <a:noFill/>
                          </a:ln>
                          <a:solidFill>
                            <a:schemeClr val="tx1"/>
                          </a:solidFill>
                          <a:effectLst/>
                          <a:latin typeface="Arial" charset="0"/>
                          <a:ea typeface="Calibri" pitchFamily="34" charset="0"/>
                          <a:cs typeface="Times New Roman" pitchFamily="18" charset="0"/>
                          <a:hlinkClick r:id="rId12" tooltip="Markdown">
                            <a:extLst>
                              <a:ext uri="{A12FA001-AC4F-418D-AE19-62706E023703}">
                                <ahyp:hlinkClr xmlns:ahyp="http://schemas.microsoft.com/office/drawing/2018/hyperlinkcolor" val="tx"/>
                              </a:ext>
                            </a:extLst>
                          </a:hlinkClick>
                        </a:rPr>
                        <a:t>Markdown</a:t>
                      </a:r>
                      <a:endPar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err="1">
                          <a:ln>
                            <a:noFill/>
                          </a:ln>
                          <a:solidFill>
                            <a:schemeClr val="tx1"/>
                          </a:solidFill>
                          <a:effectLst/>
                          <a:latin typeface="Arial" charset="0"/>
                          <a:ea typeface="Calibri" pitchFamily="34" charset="0"/>
                          <a:cs typeface="Times New Roman" pitchFamily="18" charset="0"/>
                          <a:hlinkClick r:id="rId13" tooltip="ReStructuredText">
                            <a:extLst>
                              <a:ext uri="{A12FA001-AC4F-418D-AE19-62706E023703}">
                                <ahyp:hlinkClr xmlns:ahyp="http://schemas.microsoft.com/office/drawing/2018/hyperlinkcolor" val="tx"/>
                              </a:ext>
                            </a:extLst>
                          </a:hlinkClick>
                        </a:rPr>
                        <a:t>ReStructuredText</a:t>
                      </a:r>
                      <a:endPar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err="1">
                          <a:ln>
                            <a:noFill/>
                          </a:ln>
                          <a:solidFill>
                            <a:schemeClr val="tx1"/>
                          </a:solidFill>
                          <a:effectLst/>
                          <a:latin typeface="Arial" charset="0"/>
                          <a:ea typeface="Calibri" pitchFamily="34" charset="0"/>
                          <a:cs typeface="Times New Roman" pitchFamily="18" charset="0"/>
                          <a:hlinkClick r:id="rId14" tooltip="Setext (aún no redactado)">
                            <a:extLst>
                              <a:ext uri="{A12FA001-AC4F-418D-AE19-62706E023703}">
                                <ahyp:hlinkClr xmlns:ahyp="http://schemas.microsoft.com/office/drawing/2018/hyperlinkcolor" val="tx"/>
                              </a:ext>
                            </a:extLst>
                          </a:hlinkClick>
                        </a:rPr>
                        <a:t>setext</a:t>
                      </a:r>
                      <a:endPar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err="1">
                          <a:ln>
                            <a:noFill/>
                          </a:ln>
                          <a:solidFill>
                            <a:schemeClr val="tx1"/>
                          </a:solidFill>
                          <a:effectLst/>
                          <a:latin typeface="Arial" charset="0"/>
                          <a:ea typeface="Calibri" pitchFamily="34" charset="0"/>
                          <a:cs typeface="Times New Roman" pitchFamily="18" charset="0"/>
                          <a:hlinkClick r:id="rId15" tooltip="Textile (aún no redactado)">
                            <a:extLst>
                              <a:ext uri="{A12FA001-AC4F-418D-AE19-62706E023703}">
                                <ahyp:hlinkClr xmlns:ahyp="http://schemas.microsoft.com/office/drawing/2018/hyperlinkcolor" val="tx"/>
                              </a:ext>
                            </a:extLst>
                          </a:hlinkClick>
                        </a:rPr>
                        <a:t>Textile</a:t>
                      </a:r>
                      <a:endPar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err="1">
                          <a:ln>
                            <a:noFill/>
                          </a:ln>
                          <a:solidFill>
                            <a:srgbClr val="FF0000"/>
                          </a:solidFill>
                          <a:effectLst/>
                          <a:latin typeface="Arial" charset="0"/>
                          <a:ea typeface="Calibri" pitchFamily="34" charset="0"/>
                          <a:cs typeface="Times New Roman" pitchFamily="18" charset="0"/>
                          <a:hlinkClick r:id="rId16" tooltip="Wikitexto">
                            <a:extLst>
                              <a:ext uri="{A12FA001-AC4F-418D-AE19-62706E023703}">
                                <ahyp:hlinkClr xmlns:ahyp="http://schemas.microsoft.com/office/drawing/2018/hyperlinkcolor" val="tx"/>
                              </a:ext>
                            </a:extLst>
                          </a:hlinkClick>
                        </a:rPr>
                        <a:t>Wikitexto</a:t>
                      </a:r>
                      <a:endParaRPr kumimoji="0" lang="es-ES" sz="1400" b="0" i="0" u="none" strike="noStrike" cap="none" normalizeH="0" baseline="0" dirty="0">
                        <a:ln>
                          <a:noFill/>
                        </a:ln>
                        <a:solidFill>
                          <a:srgbClr val="FF0000"/>
                        </a:solidFill>
                        <a:effectLst/>
                        <a:latin typeface="Arial" charset="0"/>
                        <a:ea typeface="Calibri" pitchFamily="34" charset="0"/>
                        <a:cs typeface="Times New Roman" pitchFamily="18" charset="0"/>
                      </a:endParaRPr>
                    </a:p>
                  </a:txBody>
                  <a:tcPr marL="9525" marR="9525" marT="9676" marB="967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err="1">
                          <a:ln>
                            <a:noFill/>
                          </a:ln>
                          <a:solidFill>
                            <a:srgbClr val="FF0000"/>
                          </a:solidFill>
                          <a:effectLst/>
                          <a:latin typeface="Arial" charset="0"/>
                          <a:ea typeface="Calibri" pitchFamily="34" charset="0"/>
                          <a:cs typeface="Times New Roman" pitchFamily="18" charset="0"/>
                          <a:hlinkClick r:id="rId17" tooltip="DocBook">
                            <a:extLst>
                              <a:ext uri="{A12FA001-AC4F-418D-AE19-62706E023703}">
                                <ahyp:hlinkClr xmlns:ahyp="http://schemas.microsoft.com/office/drawing/2018/hyperlinkcolor" val="tx"/>
                              </a:ext>
                            </a:extLst>
                          </a:hlinkClick>
                        </a:rPr>
                        <a:t>DocBook</a:t>
                      </a:r>
                      <a:endParaRPr kumimoji="0" lang="es-ES" sz="1400" b="0" i="0" u="none" strike="noStrike" cap="none" normalizeH="0" baseline="0" dirty="0">
                        <a:ln>
                          <a:noFill/>
                        </a:ln>
                        <a:solidFill>
                          <a:srgbClr val="FF0000"/>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err="1">
                          <a:ln>
                            <a:noFill/>
                          </a:ln>
                          <a:solidFill>
                            <a:schemeClr val="tx1"/>
                          </a:solidFill>
                          <a:effectLst/>
                          <a:latin typeface="Arial" charset="0"/>
                          <a:ea typeface="Calibri" pitchFamily="34" charset="0"/>
                          <a:cs typeface="Times New Roman" pitchFamily="18" charset="0"/>
                          <a:hlinkClick r:id="rId18" tooltip="HelpML (aún no redactado)">
                            <a:extLst>
                              <a:ext uri="{A12FA001-AC4F-418D-AE19-62706E023703}">
                                <ahyp:hlinkClr xmlns:ahyp="http://schemas.microsoft.com/office/drawing/2018/hyperlinkcolor" val="tx"/>
                              </a:ext>
                            </a:extLst>
                          </a:hlinkClick>
                        </a:rPr>
                        <a:t>HelpML</a:t>
                      </a:r>
                      <a:endPar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err="1">
                          <a:ln>
                            <a:noFill/>
                          </a:ln>
                          <a:solidFill>
                            <a:srgbClr val="FF0000"/>
                          </a:solidFill>
                          <a:effectLst/>
                          <a:latin typeface="Arial" charset="0"/>
                          <a:ea typeface="Calibri" pitchFamily="34" charset="0"/>
                          <a:cs typeface="Times New Roman" pitchFamily="18" charset="0"/>
                          <a:hlinkClick r:id="rId19" tooltip="LinuxDoc (aún no redactado)">
                            <a:extLst>
                              <a:ext uri="{A12FA001-AC4F-418D-AE19-62706E023703}">
                                <ahyp:hlinkClr xmlns:ahyp="http://schemas.microsoft.com/office/drawing/2018/hyperlinkcolor" val="tx"/>
                              </a:ext>
                            </a:extLst>
                          </a:hlinkClick>
                        </a:rPr>
                        <a:t>LinuxDoc</a:t>
                      </a:r>
                      <a:endParaRPr kumimoji="0" lang="es-ES" sz="1400" b="0" i="0" u="none" strike="noStrike" cap="none" normalizeH="0" baseline="0" dirty="0">
                        <a:ln>
                          <a:noFill/>
                        </a:ln>
                        <a:solidFill>
                          <a:srgbClr val="FF0000"/>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a:ln>
                            <a:noFill/>
                          </a:ln>
                          <a:solidFill>
                            <a:schemeClr val="tx1"/>
                          </a:solidFill>
                          <a:effectLst/>
                          <a:latin typeface="Arial" charset="0"/>
                          <a:ea typeface="Calibri" pitchFamily="34" charset="0"/>
                          <a:cs typeface="Times New Roman" pitchFamily="18" charset="0"/>
                          <a:hlinkClick r:id="rId20" tooltip="Plain Old Documentation (aún no redactado)">
                            <a:extLst>
                              <a:ext uri="{A12FA001-AC4F-418D-AE19-62706E023703}">
                                <ahyp:hlinkClr xmlns:ahyp="http://schemas.microsoft.com/office/drawing/2018/hyperlinkcolor" val="tx"/>
                              </a:ext>
                            </a:extLst>
                          </a:hlinkClick>
                        </a:rPr>
                        <a:t>POD</a:t>
                      </a:r>
                      <a:endPar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endParaRPr>
                    </a:p>
                    <a:p>
                      <a:pPr marL="342900" marR="0" lvl="0" indent="-342900" algn="l" defTabSz="914400" rtl="0" eaLnBrk="1" fontAlgn="base" latinLnBrk="0" hangingPunct="1">
                        <a:lnSpc>
                          <a:spcPct val="115000"/>
                        </a:lnSpc>
                        <a:spcBef>
                          <a:spcPct val="0"/>
                        </a:spcBef>
                        <a:spcAft>
                          <a:spcPts val="1000"/>
                        </a:spcAft>
                        <a:buClrTx/>
                        <a:buSzPts val="1000"/>
                        <a:buFont typeface="Symbol" pitchFamily="18" charset="2"/>
                        <a:buChar char=""/>
                        <a:tabLst>
                          <a:tab pos="457200" algn="l"/>
                        </a:tabLst>
                      </a:pPr>
                      <a:r>
                        <a:rPr kumimoji="0" lang="es-ES" sz="1400" b="0" i="0" u="sng" strike="noStrike" cap="none" normalizeH="0" baseline="0" dirty="0">
                          <a:ln>
                            <a:noFill/>
                          </a:ln>
                          <a:solidFill>
                            <a:schemeClr val="tx1"/>
                          </a:solidFill>
                          <a:effectLst/>
                          <a:latin typeface="Arial" charset="0"/>
                          <a:ea typeface="Calibri" pitchFamily="34" charset="0"/>
                          <a:cs typeface="Times New Roman" pitchFamily="18" charset="0"/>
                          <a:hlinkClick r:id="rId21" tooltip="Microsoft Assistance Markup Language (aún no redactado)">
                            <a:extLst>
                              <a:ext uri="{A12FA001-AC4F-418D-AE19-62706E023703}">
                                <ahyp:hlinkClr xmlns:ahyp="http://schemas.microsoft.com/office/drawing/2018/hyperlinkcolor" val="tx"/>
                              </a:ext>
                            </a:extLst>
                          </a:hlinkClick>
                        </a:rPr>
                        <a:t>Microsoft </a:t>
                      </a:r>
                      <a:r>
                        <a:rPr kumimoji="0" lang="es-ES" sz="1400" b="0" i="0" u="sng" strike="noStrike" cap="none" normalizeH="0" baseline="0" dirty="0" err="1">
                          <a:ln>
                            <a:noFill/>
                          </a:ln>
                          <a:solidFill>
                            <a:schemeClr val="tx1"/>
                          </a:solidFill>
                          <a:effectLst/>
                          <a:latin typeface="Arial" charset="0"/>
                          <a:ea typeface="Calibri" pitchFamily="34" charset="0"/>
                          <a:cs typeface="Times New Roman" pitchFamily="18" charset="0"/>
                          <a:hlinkClick r:id="rId21" tooltip="Microsoft Assistance Markup Language (aún no redactado)">
                            <a:extLst>
                              <a:ext uri="{A12FA001-AC4F-418D-AE19-62706E023703}">
                                <ahyp:hlinkClr xmlns:ahyp="http://schemas.microsoft.com/office/drawing/2018/hyperlinkcolor" val="tx"/>
                              </a:ext>
                            </a:extLst>
                          </a:hlinkClick>
                        </a:rPr>
                        <a:t>Assistance</a:t>
                      </a:r>
                      <a:r>
                        <a:rPr kumimoji="0" lang="es-ES" sz="1400" b="0" i="0" u="sng" strike="noStrike" cap="none" normalizeH="0" baseline="0" dirty="0">
                          <a:ln>
                            <a:noFill/>
                          </a:ln>
                          <a:solidFill>
                            <a:schemeClr val="tx1"/>
                          </a:solidFill>
                          <a:effectLst/>
                          <a:latin typeface="Arial" charset="0"/>
                          <a:ea typeface="Calibri" pitchFamily="34" charset="0"/>
                          <a:cs typeface="Times New Roman" pitchFamily="18" charset="0"/>
                          <a:hlinkClick r:id="rId21" tooltip="Microsoft Assistance Markup Language (aún no redactado)">
                            <a:extLst>
                              <a:ext uri="{A12FA001-AC4F-418D-AE19-62706E023703}">
                                <ahyp:hlinkClr xmlns:ahyp="http://schemas.microsoft.com/office/drawing/2018/hyperlinkcolor" val="tx"/>
                              </a:ext>
                            </a:extLst>
                          </a:hlinkClick>
                        </a:rPr>
                        <a:t> ML</a:t>
                      </a:r>
                      <a:endParaRPr kumimoji="0" lang="es-ES" sz="1400" b="0" i="0" u="none" strike="noStrike" cap="none" normalizeH="0" baseline="0" dirty="0">
                        <a:ln>
                          <a:noFill/>
                        </a:ln>
                        <a:solidFill>
                          <a:schemeClr val="tx1"/>
                        </a:solidFill>
                        <a:effectLst/>
                        <a:latin typeface="Arial" charset="0"/>
                        <a:ea typeface="Calibri" pitchFamily="34" charset="0"/>
                        <a:cs typeface="Times New Roman" pitchFamily="18" charset="0"/>
                      </a:endParaRPr>
                    </a:p>
                  </a:txBody>
                  <a:tcPr marL="9525" marR="9525" marT="9676" marB="967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543578527"/>
                  </a:ext>
                </a:extLst>
              </a:tr>
            </a:tbl>
          </a:graphicData>
        </a:graphic>
      </p:graphicFrame>
      <p:sp>
        <p:nvSpPr>
          <p:cNvPr id="5" name="CuadroTexto 4">
            <a:extLst>
              <a:ext uri="{FF2B5EF4-FFF2-40B4-BE49-F238E27FC236}">
                <a16:creationId xmlns:a16="http://schemas.microsoft.com/office/drawing/2014/main" id="{E675434D-63A9-4397-B8B6-8A2BD53AF5EE}"/>
              </a:ext>
            </a:extLst>
          </p:cNvPr>
          <p:cNvSpPr txBox="1"/>
          <p:nvPr/>
        </p:nvSpPr>
        <p:spPr>
          <a:xfrm>
            <a:off x="1558555" y="1406585"/>
            <a:ext cx="7488238" cy="1661993"/>
          </a:xfrm>
          <a:prstGeom prst="rect">
            <a:avLst/>
          </a:prstGeom>
          <a:noFill/>
        </p:spPr>
        <p:txBody>
          <a:bodyPr wrap="square" rtlCol="0">
            <a:spAutoFit/>
          </a:bodyPr>
          <a:lstStyle/>
          <a:p>
            <a:r>
              <a:rPr lang="es-ES" altLang="es-ES" sz="2400" b="1" dirty="0"/>
              <a:t>Principales</a:t>
            </a:r>
          </a:p>
          <a:p>
            <a:pPr lvl="1"/>
            <a:r>
              <a:rPr lang="es-ES" altLang="es-ES" sz="2000" b="1" u="sng" dirty="0">
                <a:hlinkClick r:id="rId22" tooltip="Generalized Markup Languaje (aún no redactado)">
                  <a:extLst>
                    <a:ext uri="{A12FA001-AC4F-418D-AE19-62706E023703}">
                      <ahyp:hlinkClr xmlns:ahyp="http://schemas.microsoft.com/office/drawing/2018/hyperlinkcolor" val="tx"/>
                    </a:ext>
                  </a:extLst>
                </a:hlinkClick>
              </a:rPr>
              <a:t>GML</a:t>
            </a:r>
            <a:r>
              <a:rPr lang="es-ES" altLang="es-ES" sz="2000" dirty="0"/>
              <a:t> --&gt; </a:t>
            </a:r>
            <a:r>
              <a:rPr lang="es-ES" altLang="es-ES" sz="2000" b="1" u="sng" dirty="0">
                <a:hlinkClick r:id="rId23" tooltip="SGML">
                  <a:extLst>
                    <a:ext uri="{A12FA001-AC4F-418D-AE19-62706E023703}">
                      <ahyp:hlinkClr xmlns:ahyp="http://schemas.microsoft.com/office/drawing/2018/hyperlinkcolor" val="tx"/>
                    </a:ext>
                  </a:extLst>
                </a:hlinkClick>
              </a:rPr>
              <a:t>SGML</a:t>
            </a:r>
            <a:r>
              <a:rPr lang="es-ES" altLang="es-ES" sz="2000" dirty="0"/>
              <a:t> --&gt; </a:t>
            </a:r>
            <a:r>
              <a:rPr lang="es-ES" altLang="es-ES" sz="2000" b="1" u="sng" dirty="0">
                <a:hlinkClick r:id="rId24" tooltip="XML">
                  <a:extLst>
                    <a:ext uri="{A12FA001-AC4F-418D-AE19-62706E023703}">
                      <ahyp:hlinkClr xmlns:ahyp="http://schemas.microsoft.com/office/drawing/2018/hyperlinkcolor" val="tx"/>
                    </a:ext>
                  </a:extLst>
                </a:hlinkClick>
              </a:rPr>
              <a:t>XML</a:t>
            </a:r>
            <a:r>
              <a:rPr lang="es-ES" altLang="es-ES" sz="2000" dirty="0"/>
              <a:t> --&gt; </a:t>
            </a:r>
            <a:r>
              <a:rPr lang="es-ES" altLang="es-ES" sz="2000" b="1" u="sng" dirty="0">
                <a:hlinkClick r:id="rId25" tooltip="Anexo:Dialectos XML">
                  <a:extLst>
                    <a:ext uri="{A12FA001-AC4F-418D-AE19-62706E023703}">
                      <ahyp:hlinkClr xmlns:ahyp="http://schemas.microsoft.com/office/drawing/2018/hyperlinkcolor" val="tx"/>
                    </a:ext>
                  </a:extLst>
                </a:hlinkClick>
              </a:rPr>
              <a:t>Dialectos XML</a:t>
            </a:r>
            <a:endParaRPr lang="es-ES" altLang="es-ES" sz="2000" b="1" u="sng" dirty="0"/>
          </a:p>
          <a:p>
            <a:pPr lvl="1"/>
            <a:r>
              <a:rPr lang="es-ES" altLang="es-ES" sz="2000" dirty="0"/>
              <a:t>                       |     </a:t>
            </a:r>
          </a:p>
          <a:p>
            <a:pPr lvl="1"/>
            <a:r>
              <a:rPr lang="es-ES" altLang="es-ES" sz="2000" dirty="0"/>
              <a:t>	                 |</a:t>
            </a:r>
            <a:r>
              <a:rPr lang="es-ES" altLang="es-ES" sz="2000" b="1" u="sng" dirty="0"/>
              <a:t>--&gt; HTML</a:t>
            </a:r>
          </a:p>
          <a:p>
            <a:endParaRPr lang="es-ES" dirty="0"/>
          </a:p>
        </p:txBody>
      </p:sp>
    </p:spTree>
    <p:extLst>
      <p:ext uri="{BB962C8B-B14F-4D97-AF65-F5344CB8AC3E}">
        <p14:creationId xmlns:p14="http://schemas.microsoft.com/office/powerpoint/2010/main" val="1670881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261BB1C-A96E-F100-63F5-DC50ED5BA653}"/>
              </a:ext>
            </a:extLst>
          </p:cNvPr>
          <p:cNvSpPr>
            <a:spLocks noGrp="1"/>
          </p:cNvSpPr>
          <p:nvPr>
            <p:ph idx="1"/>
          </p:nvPr>
        </p:nvSpPr>
        <p:spPr>
          <a:xfrm>
            <a:off x="677334" y="353961"/>
            <a:ext cx="8596668" cy="5687401"/>
          </a:xfrm>
        </p:spPr>
        <p:txBody>
          <a:bodyPr>
            <a:normAutofit fontScale="92500"/>
          </a:bodyPr>
          <a:lstStyle/>
          <a:p>
            <a:r>
              <a:rPr lang="es-ES" dirty="0">
                <a:solidFill>
                  <a:schemeClr val="accent1">
                    <a:lumMod val="75000"/>
                  </a:schemeClr>
                </a:solidFill>
              </a:rPr>
              <a:t>GML</a:t>
            </a:r>
            <a:r>
              <a:rPr lang="es-ES" dirty="0"/>
              <a:t> </a:t>
            </a:r>
            <a:r>
              <a:rPr lang="es-ES" dirty="0">
                <a:sym typeface="Wingdings" panose="05000000000000000000" pitchFamily="2" charset="2"/>
              </a:rPr>
              <a:t> </a:t>
            </a:r>
            <a:r>
              <a:rPr lang="es-ES" dirty="0"/>
              <a:t>La idea es que los elementos marcados con símbolos “:” y “.” delimiten marcas de formato. Así, :h1. significa título principal y :p. significa párrafo.</a:t>
            </a:r>
          </a:p>
          <a:p>
            <a:endParaRPr lang="es-ES" dirty="0"/>
          </a:p>
          <a:p>
            <a:endParaRPr lang="es-ES" dirty="0"/>
          </a:p>
          <a:p>
            <a:endParaRPr lang="es-ES" dirty="0"/>
          </a:p>
          <a:p>
            <a:endParaRPr lang="es-ES" dirty="0"/>
          </a:p>
          <a:p>
            <a:r>
              <a:rPr lang="es-ES" dirty="0" err="1">
                <a:solidFill>
                  <a:schemeClr val="accent1">
                    <a:lumMod val="75000"/>
                  </a:schemeClr>
                </a:solidFill>
              </a:rPr>
              <a:t>TeX</a:t>
            </a:r>
            <a:r>
              <a:rPr lang="es-ES" dirty="0">
                <a:solidFill>
                  <a:schemeClr val="accent1">
                    <a:lumMod val="75000"/>
                  </a:schemeClr>
                </a:solidFill>
              </a:rPr>
              <a:t> y LaTeX</a:t>
            </a:r>
            <a:r>
              <a:rPr lang="es-ES" dirty="0"/>
              <a:t> </a:t>
            </a:r>
            <a:r>
              <a:rPr lang="es-ES" dirty="0">
                <a:sym typeface="Wingdings" panose="05000000000000000000" pitchFamily="2" charset="2"/>
              </a:rPr>
              <a:t> Donald Knuth en la década de los 70 creo Tex para la producción de documentos científicos. </a:t>
            </a:r>
            <a:r>
              <a:rPr lang="es-ES" dirty="0"/>
              <a:t>Para ello apoyó a </a:t>
            </a:r>
            <a:r>
              <a:rPr lang="es-ES" dirty="0" err="1"/>
              <a:t>TeX</a:t>
            </a:r>
            <a:r>
              <a:rPr lang="es-ES" dirty="0"/>
              <a:t> con tipografía especial (fuentes Modern </a:t>
            </a:r>
            <a:r>
              <a:rPr lang="es-ES" dirty="0" err="1"/>
              <a:t>Computer</a:t>
            </a:r>
            <a:r>
              <a:rPr lang="es-ES" dirty="0"/>
              <a:t>) y un lenguaje de definición de tipos (METAFONT). </a:t>
            </a:r>
            <a:r>
              <a:rPr lang="es-ES" dirty="0" err="1"/>
              <a:t>TeX</a:t>
            </a:r>
            <a:r>
              <a:rPr lang="es-ES" dirty="0"/>
              <a:t> ha tenido cierto éxito en la comunidad científica gracias a sus 300 comandos que permiten crear documentos con tipos de gran calidad. Requiere de software capaz de convertir el archivo </a:t>
            </a:r>
            <a:r>
              <a:rPr lang="es-ES" dirty="0" err="1"/>
              <a:t>TeX</a:t>
            </a:r>
            <a:r>
              <a:rPr lang="es-ES" dirty="0"/>
              <a:t> a un formato de impresión. El éxito de </a:t>
            </a:r>
            <a:r>
              <a:rPr lang="es-ES" dirty="0" err="1"/>
              <a:t>TeX</a:t>
            </a:r>
            <a:r>
              <a:rPr lang="es-ES" dirty="0"/>
              <a:t> produjo numerosos derivados de los cuales el más popular es LaTeX.</a:t>
            </a:r>
          </a:p>
          <a:p>
            <a:r>
              <a:rPr lang="es-ES" dirty="0">
                <a:solidFill>
                  <a:schemeClr val="accent1">
                    <a:lumMod val="75000"/>
                  </a:schemeClr>
                </a:solidFill>
              </a:rPr>
              <a:t>RTF</a:t>
            </a:r>
            <a:r>
              <a:rPr lang="es-ES" dirty="0"/>
              <a:t> </a:t>
            </a:r>
            <a:r>
              <a:rPr lang="es-ES" dirty="0">
                <a:sym typeface="Wingdings" panose="05000000000000000000" pitchFamily="2" charset="2"/>
              </a:rPr>
              <a:t> A</a:t>
            </a:r>
            <a:r>
              <a:rPr lang="es-ES" dirty="0"/>
              <a:t>crónimo de </a:t>
            </a:r>
            <a:r>
              <a:rPr lang="es-ES" dirty="0" err="1"/>
              <a:t>Rich</a:t>
            </a:r>
            <a:r>
              <a:rPr lang="es-ES" dirty="0"/>
              <a:t> Text </a:t>
            </a:r>
            <a:r>
              <a:rPr lang="es-ES" dirty="0" err="1"/>
              <a:t>Format</a:t>
            </a:r>
            <a:r>
              <a:rPr lang="es-ES" dirty="0"/>
              <a:t> (Formato de Texto Enriquecido) es un lenguaje ideado por Richard Brodie, Charles Simonyi y David </a:t>
            </a:r>
            <a:r>
              <a:rPr lang="es-ES" dirty="0" err="1"/>
              <a:t>Luebbert</a:t>
            </a:r>
            <a:r>
              <a:rPr lang="es-ES" dirty="0"/>
              <a:t> (miembros del equipo de desarrollo de Microsoft Word) en 1987 para producir documentos de texto que incluyan anotaciones del formato. Es un formato propiedad de Microsoft, pero reconocido por la mayoría de aplicaciones de proceso de texto.</a:t>
            </a:r>
          </a:p>
          <a:p>
            <a:endParaRPr lang="es-ES" dirty="0"/>
          </a:p>
          <a:p>
            <a:endParaRPr lang="es-ES" dirty="0"/>
          </a:p>
          <a:p>
            <a:endParaRPr lang="es-ES" dirty="0"/>
          </a:p>
          <a:p>
            <a:endParaRPr lang="es-ES" dirty="0"/>
          </a:p>
          <a:p>
            <a:endParaRPr lang="es-ES" dirty="0"/>
          </a:p>
          <a:p>
            <a:endParaRPr lang="es-ES" dirty="0"/>
          </a:p>
          <a:p>
            <a:pPr marL="0" indent="0">
              <a:buNone/>
            </a:pPr>
            <a:endParaRPr lang="es-ES" dirty="0"/>
          </a:p>
          <a:p>
            <a:endParaRPr lang="es-ES" dirty="0"/>
          </a:p>
        </p:txBody>
      </p:sp>
      <p:pic>
        <p:nvPicPr>
          <p:cNvPr id="7" name="Imagen 6">
            <a:extLst>
              <a:ext uri="{FF2B5EF4-FFF2-40B4-BE49-F238E27FC236}">
                <a16:creationId xmlns:a16="http://schemas.microsoft.com/office/drawing/2014/main" id="{F2E7BA73-8D1F-5E6F-EBA9-4850A989EF62}"/>
              </a:ext>
            </a:extLst>
          </p:cNvPr>
          <p:cNvPicPr>
            <a:picLocks noChangeAspect="1"/>
          </p:cNvPicPr>
          <p:nvPr/>
        </p:nvPicPr>
        <p:blipFill>
          <a:blip r:embed="rId2"/>
          <a:stretch>
            <a:fillRect/>
          </a:stretch>
        </p:blipFill>
        <p:spPr>
          <a:xfrm>
            <a:off x="2262246" y="1142320"/>
            <a:ext cx="3596952" cy="1486029"/>
          </a:xfrm>
          <a:prstGeom prst="rect">
            <a:avLst/>
          </a:prstGeom>
        </p:spPr>
      </p:pic>
      <p:pic>
        <p:nvPicPr>
          <p:cNvPr id="9" name="Imagen 8">
            <a:extLst>
              <a:ext uri="{FF2B5EF4-FFF2-40B4-BE49-F238E27FC236}">
                <a16:creationId xmlns:a16="http://schemas.microsoft.com/office/drawing/2014/main" id="{49E202D8-606D-3BA4-3931-4EF60DE3C3D5}"/>
              </a:ext>
            </a:extLst>
          </p:cNvPr>
          <p:cNvPicPr>
            <a:picLocks noChangeAspect="1"/>
          </p:cNvPicPr>
          <p:nvPr/>
        </p:nvPicPr>
        <p:blipFill>
          <a:blip r:embed="rId3"/>
          <a:stretch>
            <a:fillRect/>
          </a:stretch>
        </p:blipFill>
        <p:spPr>
          <a:xfrm>
            <a:off x="6332804" y="1241389"/>
            <a:ext cx="3391194" cy="1386960"/>
          </a:xfrm>
          <a:prstGeom prst="rect">
            <a:avLst/>
          </a:prstGeom>
        </p:spPr>
      </p:pic>
    </p:spTree>
    <p:extLst>
      <p:ext uri="{BB962C8B-B14F-4D97-AF65-F5344CB8AC3E}">
        <p14:creationId xmlns:p14="http://schemas.microsoft.com/office/powerpoint/2010/main" val="921579104"/>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1278</TotalTime>
  <Words>3700</Words>
  <Application>Microsoft Office PowerPoint</Application>
  <PresentationFormat>Panorámica</PresentationFormat>
  <Paragraphs>319</Paragraphs>
  <Slides>39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39</vt:i4>
      </vt:variant>
    </vt:vector>
  </HeadingPairs>
  <TitlesOfParts>
    <vt:vector size="46" baseType="lpstr">
      <vt:lpstr>Arial</vt:lpstr>
      <vt:lpstr>Calibri</vt:lpstr>
      <vt:lpstr>Symbol</vt:lpstr>
      <vt:lpstr>Trebuchet MS</vt:lpstr>
      <vt:lpstr>Wingdings</vt:lpstr>
      <vt:lpstr>Wingdings 3</vt:lpstr>
      <vt:lpstr>Faceta</vt:lpstr>
      <vt:lpstr>  LENGUAJES DE MARCAS Y SISTEMAS DE GESTIÓN DE LA INFORMACIÓN   </vt:lpstr>
      <vt:lpstr>¿QUE ES UN LENGUAJE DE MARCAS?</vt:lpstr>
      <vt:lpstr>¿Y ESO QUE SIGNIFICA?</vt:lpstr>
      <vt:lpstr> USARIAMOS WIKITEXTO, INTERPRETADO POR MEDIAWIKI:</vt:lpstr>
      <vt:lpstr>EVOLUCION HISTORICA (I)</vt:lpstr>
      <vt:lpstr>EVOLUCION HISTORICA (II)</vt:lpstr>
      <vt:lpstr>EVOLUCION HISTORICA (III)</vt:lpstr>
      <vt:lpstr>PRINCIPALES LENGUAJES DE MARCAS</vt:lpstr>
      <vt:lpstr>Presentación de PowerPoint</vt:lpstr>
      <vt:lpstr>Presentación de PowerPoint</vt:lpstr>
      <vt:lpstr>TIPOS DE LENGUAJES DE MARCAS SEGÚN EL AMBITO DE APLICACION</vt:lpstr>
      <vt:lpstr>CLASIFICACION DE LOS LENGUAJES DE MARCAS</vt:lpstr>
      <vt:lpstr>Presentación de PowerPoint</vt:lpstr>
      <vt:lpstr>Pero aun nos queda por resolver unas preguntas:</vt:lpstr>
      <vt:lpstr>Etiquetas, elementos y atributos</vt:lpstr>
      <vt:lpstr>EJERCICIO1: CREA TU LENGUAJE DE MARCAS</vt:lpstr>
      <vt:lpstr>EJERCICIO 1: CREA TU LENGUAJE DE MARCAS</vt:lpstr>
      <vt:lpstr>EJERCICIO 1: CREA TU LENGUAJE DE MARCAS</vt:lpstr>
      <vt:lpstr>EJERCICIO2: CREA TU LENGUAJE DE MARCAS (2)</vt:lpstr>
      <vt:lpstr>EJERCICIO2: CREA TU LENGUAJE DE MARCAS (2)</vt:lpstr>
      <vt:lpstr>EJERCICIO 2: CREA TU LENGUAJE DE MARCAS (3)</vt:lpstr>
      <vt:lpstr>CONCLUSION </vt:lpstr>
      <vt:lpstr>CONCLUSION  </vt:lpstr>
      <vt:lpstr>VENTAJAS DE LOS LENGUAJES DE MARCAS</vt:lpstr>
      <vt:lpstr>ACTIVIDAD: FICHERO  RTF</vt:lpstr>
      <vt:lpstr>PUNTOS DEBILES DE XML </vt:lpstr>
      <vt:lpstr>ESTRUCTURA DE UN XML</vt:lpstr>
      <vt:lpstr>ESTRUCTURA DE XML</vt:lpstr>
      <vt:lpstr>ESTRUCTURA DE XML</vt:lpstr>
      <vt:lpstr>EJEMPLO </vt:lpstr>
      <vt:lpstr>EJEMPLO</vt:lpstr>
      <vt:lpstr>EJEMPLO CON ATRIBUTOS</vt:lpstr>
      <vt:lpstr>ATRIBUTOS. EJEMPLOS</vt:lpstr>
      <vt:lpstr>EJEMPLO DE XML</vt:lpstr>
      <vt:lpstr>EJERCICIO 3 </vt:lpstr>
      <vt:lpstr>EJERCICIO 3. SOLUCION</vt:lpstr>
      <vt:lpstr>EJERCICIO 4</vt:lpstr>
      <vt:lpstr>CONCLUSIONES </vt:lpstr>
      <vt:lpstr>MAPA CONCEPTUAL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LENGUAJES DE MARCAS Y SISTEMAS DE GESTIÓN DE LA INFORMACIÓN</dc:title>
  <dc:creator>Mario Fernández Nieto</dc:creator>
  <cp:lastModifiedBy>SERGIO JOSE CAPDEVILA DIEZ</cp:lastModifiedBy>
  <cp:revision>101</cp:revision>
  <dcterms:created xsi:type="dcterms:W3CDTF">2021-09-10T21:12:10Z</dcterms:created>
  <dcterms:modified xsi:type="dcterms:W3CDTF">2022-09-27T08:31:36Z</dcterms:modified>
</cp:coreProperties>
</file>