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36"/>
  </p:notesMasterIdLst>
  <p:sldIdLst>
    <p:sldId id="256" r:id="rId2"/>
    <p:sldId id="417" r:id="rId3"/>
    <p:sldId id="465" r:id="rId4"/>
    <p:sldId id="466" r:id="rId5"/>
    <p:sldId id="467" r:id="rId6"/>
    <p:sldId id="468" r:id="rId7"/>
    <p:sldId id="476" r:id="rId8"/>
    <p:sldId id="469" r:id="rId9"/>
    <p:sldId id="477" r:id="rId10"/>
    <p:sldId id="471" r:id="rId11"/>
    <p:sldId id="472" r:id="rId12"/>
    <p:sldId id="478" r:id="rId13"/>
    <p:sldId id="480" r:id="rId14"/>
    <p:sldId id="483" r:id="rId15"/>
    <p:sldId id="485" r:id="rId16"/>
    <p:sldId id="484" r:id="rId17"/>
    <p:sldId id="486" r:id="rId18"/>
    <p:sldId id="487" r:id="rId19"/>
    <p:sldId id="488" r:id="rId20"/>
    <p:sldId id="482" r:id="rId21"/>
    <p:sldId id="479" r:id="rId22"/>
    <p:sldId id="489" r:id="rId23"/>
    <p:sldId id="490" r:id="rId24"/>
    <p:sldId id="491" r:id="rId25"/>
    <p:sldId id="492" r:id="rId26"/>
    <p:sldId id="481" r:id="rId27"/>
    <p:sldId id="493" r:id="rId28"/>
    <p:sldId id="494" r:id="rId29"/>
    <p:sldId id="495" r:id="rId30"/>
    <p:sldId id="496" r:id="rId31"/>
    <p:sldId id="473" r:id="rId32"/>
    <p:sldId id="474" r:id="rId33"/>
    <p:sldId id="475" r:id="rId34"/>
    <p:sldId id="470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17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390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4149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655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9753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0530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55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69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625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916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736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798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7496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17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180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3727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64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1244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931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38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6693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822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8738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3723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524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8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5184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59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9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4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341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colors/colors_picker.asp" TargetMode="External"/><Relationship Id="rId4" Type="http://schemas.openxmlformats.org/officeDocument/2006/relationships/hyperlink" Target="https://www.w3schools.com/colors/colors_hex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rder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69287" y="2670807"/>
            <a:ext cx="7772040" cy="14439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HTML – Introducción al CSS</a:t>
            </a:r>
            <a:endParaRPr lang="es-ES_tradn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440" y="3997035"/>
            <a:ext cx="7772400" cy="23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Material de: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altLang="en-US" sz="2400" dirty="0" smtClean="0">
                <a:latin typeface="+mn-lt"/>
              </a:rPr>
              <a:t>https://www.w3schools.com/html/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- Fuentes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2001" y="1614054"/>
            <a:ext cx="7938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CSS </a:t>
            </a:r>
            <a:r>
              <a:rPr lang="es-ES_tradnl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define el color del texto a usar.</a:t>
            </a:r>
          </a:p>
          <a:p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CSS </a:t>
            </a:r>
            <a:r>
              <a:rPr lang="es-ES_tradnl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s-ES_tradnl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ont-family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define la fuente a usar.</a:t>
            </a:r>
          </a:p>
          <a:p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CSS </a:t>
            </a:r>
            <a:r>
              <a:rPr lang="es-ES_tradnl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font-size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define el tamaño de texto a usar.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- Fuentes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2002" y="1458884"/>
            <a:ext cx="79384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color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blue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font-family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verdana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font-size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300%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 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color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font-family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courier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font-size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160%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/style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/head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_tradnl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-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Colores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2001" y="1465811"/>
            <a:ext cx="824345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Lista de nombres de colores admitidos por los principales exploradores: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www.w3schools.com/colors/colors_names.asp</a:t>
            </a:r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Ordenados por su valor HEX: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www.w3schools.com/colors/colors_hex.asp</a:t>
            </a:r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 </a:t>
            </a:r>
            <a:r>
              <a:rPr lang="es-ES_tradnl" sz="28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picker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s-ES_tradnl" sz="2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www.w3schools.com/colors/colors_picker.asp</a:t>
            </a:r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 propiedades de bordes en CSS te permiten especificar el estilo, la anchura y el color de los bordes de los elementos: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21" y="3127859"/>
            <a:ext cx="3009468" cy="36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451956"/>
            <a:ext cx="79384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Estilos de bordes:</a:t>
            </a:r>
          </a:p>
          <a:p>
            <a:endParaRPr lang="es-ES_tradnl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dotted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puntos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dashed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guiones</a:t>
            </a: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continuo</a:t>
            </a:r>
            <a:r>
              <a:rPr lang="en-US" alt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continuo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doble</a:t>
            </a:r>
            <a:endParaRPr lang="en-US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groove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Define un 3D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grooved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border (¿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estriado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?). El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efecto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depende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color.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ridge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- Defines a 3D ridged border.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efecto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depende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color</a:t>
            </a:r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inset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 Defines a 3D inset border.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efecto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depende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color</a:t>
            </a:r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outset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- Defines a 3D outset border.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efecto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depende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del color</a:t>
            </a:r>
            <a:endParaRPr lang="en-US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Sin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oculto</a:t>
            </a:r>
            <a:endParaRPr lang="es-ES_tradn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451956"/>
            <a:ext cx="79384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Estilos de bordes, Ejemplo:</a:t>
            </a:r>
          </a:p>
          <a:p>
            <a:pPr lvl="1"/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p.dotted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dotted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p.dashed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dashed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p.solid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solid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p.double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p.groove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groove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p.ridge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ridge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p.inset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inset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p.outset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outset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p.none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p.hidden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hidden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p.mix</a:t>
            </a:r>
            <a:r>
              <a:rPr lang="en-US" sz="24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border-style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dotted dashed solid double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5" y="1458884"/>
            <a:ext cx="82962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451956"/>
            <a:ext cx="793847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Anchura de los bordes (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es-ES_tradnl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_tradnl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especifica la anchura de los 4 lados de un </a:t>
            </a:r>
            <a:r>
              <a:rPr lang="es-ES_tradn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endParaRPr lang="es-ES_tradn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_tradn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anchura puede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especificarse con una medida concreta (</a:t>
            </a:r>
            <a:r>
              <a:rPr lang="es-ES_tradn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pt, cm, </a:t>
            </a:r>
            <a:r>
              <a:rPr lang="es-ES_tradn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 o usando uno de los 3 valores predefinidos (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thin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thick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s-ES_tradnl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 propiedad 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_tradn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admite hasta 4 valores (uno por cada lado, pudiendo ser distintos) El orden es: Borde superior, derecho, inferior e izquierdo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451956"/>
            <a:ext cx="793847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Anchura de los bordes (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Ejemplo: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p.one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border-style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border-width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5px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p.two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border-style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border-width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medium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p.three</a:t>
            </a:r>
            <a:r>
              <a:rPr lang="en-US" sz="20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border-style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border-width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2px 10px 4px 20px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451956"/>
            <a:ext cx="7938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Anchura de los bordes (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Ejemplo: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408767"/>
            <a:ext cx="7943414" cy="3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61405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Cascading Style Sheets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describe </a:t>
            </a:r>
            <a:r>
              <a:rPr lang="es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mostrar </a:t>
            </a:r>
            <a:r>
              <a:rPr lang="e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pantalla los elementos HTML.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81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Separan </a:t>
            </a:r>
            <a:r>
              <a:rPr lang="e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</a:t>
            </a:r>
            <a:r>
              <a:rPr lang="e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 documento de todo el aspecto de </a:t>
            </a:r>
            <a:r>
              <a:rPr lang="e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presentación </a:t>
            </a:r>
            <a:r>
              <a:rPr lang="e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este.</a:t>
            </a:r>
          </a:p>
          <a:p>
            <a:pPr marL="76200" lvl="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aumenta la eficiencia y ahorra trabajo, se puede controlar los estilos de distintas webs al mismo tiempo.</a:t>
            </a: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202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Borders (bordes)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 </a:t>
            </a:r>
            <a:r>
              <a:rPr lang="es-ES_tradnl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s-ES_tradnl" sz="2800" dirty="0">
                <a:latin typeface="Calibri" panose="020F0502020204030204" pitchFamily="34" charset="0"/>
                <a:cs typeface="Calibri" panose="020F0502020204030204" pitchFamily="34" charset="0"/>
              </a:rPr>
              <a:t> en: </a:t>
            </a:r>
            <a:r>
              <a:rPr lang="es-ES_tradnl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s-ES_tradnl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www.w3schools.com/css/css_border.asp</a:t>
            </a:r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(relleno)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Arial" panose="020B0604020202020204" pitchFamily="34" charset="0"/>
              </a:rPr>
              <a:t>El </a:t>
            </a:r>
            <a:r>
              <a:rPr lang="es-ES_tradnl" altLang="en-US" sz="2800" i="1" dirty="0" err="1" smtClean="0">
                <a:latin typeface="Arial" panose="020B0604020202020204" pitchFamily="34" charset="0"/>
              </a:rPr>
              <a:t>padding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 se utiliza para generar espacio alrededor de contenido.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Arial" panose="020B0604020202020204" pitchFamily="34" charset="0"/>
              </a:rPr>
              <a:t>El espacio se crea </a:t>
            </a:r>
            <a:r>
              <a:rPr lang="es-ES_tradnl" altLang="en-US" sz="2800" b="1" dirty="0" smtClean="0">
                <a:latin typeface="Arial" panose="020B0604020202020204" pitchFamily="34" charset="0"/>
              </a:rPr>
              <a:t>dentro 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de los bordes de un elemento.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Arial" panose="020B0604020202020204" pitchFamily="34" charset="0"/>
              </a:rPr>
              <a:t>Con CSS tienes el control total sobre el </a:t>
            </a:r>
            <a:r>
              <a:rPr lang="es-ES_tradnl" altLang="en-US" sz="2800" dirty="0" err="1" smtClean="0">
                <a:latin typeface="Arial" panose="020B0604020202020204" pitchFamily="34" charset="0"/>
              </a:rPr>
              <a:t>padding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. Hay propiedades CSS para configurar el </a:t>
            </a:r>
            <a:r>
              <a:rPr lang="es-ES_tradnl" altLang="en-US" sz="2800" dirty="0" err="1" smtClean="0">
                <a:latin typeface="Arial" panose="020B0604020202020204" pitchFamily="34" charset="0"/>
              </a:rPr>
              <a:t>padding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 en cado lado de un elemento (encima, derecho, debajo e izquierda.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(relleno)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3200" dirty="0" smtClean="0">
                <a:latin typeface="Arial" panose="020B0604020202020204" pitchFamily="34" charset="0"/>
              </a:rPr>
              <a:t>Propiedades CSS para configurar el </a:t>
            </a:r>
            <a:r>
              <a:rPr lang="es-ES_tradnl" altLang="en-US" sz="3200" i="1" dirty="0" err="1" smtClean="0">
                <a:latin typeface="Arial" panose="020B0604020202020204" pitchFamily="34" charset="0"/>
              </a:rPr>
              <a:t>padding</a:t>
            </a:r>
            <a:r>
              <a:rPr lang="es-ES_tradnl" altLang="en-US" sz="3200" dirty="0" smtClean="0">
                <a:latin typeface="Arial" panose="020B0604020202020204" pitchFamily="34" charset="0"/>
              </a:rPr>
              <a:t> en cado lado de un elemento: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3200" dirty="0" smtClean="0">
              <a:latin typeface="Arial" panose="020B060402020202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padding-top</a:t>
            </a:r>
            <a:r>
              <a:rPr lang="en-US" alt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60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padding-right</a:t>
            </a:r>
            <a:r>
              <a:rPr lang="en-US" alt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60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padding-bottom</a:t>
            </a:r>
            <a:r>
              <a:rPr lang="en-US" alt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60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padding-left</a:t>
            </a:r>
            <a:r>
              <a:rPr lang="en-US" alt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(relleno)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Y estas propiedades pueden tener los siguientes valores: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8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cm, etc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 el </a:t>
            </a:r>
            <a:r>
              <a:rPr lang="es-ES_tradnl" sz="28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% de anchura del elemento</a:t>
            </a:r>
          </a:p>
          <a:p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inherit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 que el </a:t>
            </a:r>
            <a:r>
              <a:rPr lang="es-ES_tradnl" sz="28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heredado del elemento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padre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(relleno)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1235" y="1308080"/>
            <a:ext cx="7938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Ejemplo: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33" y="1929678"/>
            <a:ext cx="7195075" cy="46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(relleno)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1235" y="1308080"/>
            <a:ext cx="7938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Ejemplo: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977239"/>
            <a:ext cx="8011958" cy="2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(margen)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>
                <a:latin typeface="Arial" panose="020B0604020202020204" pitchFamily="34" charset="0"/>
              </a:rPr>
              <a:t>El </a:t>
            </a:r>
            <a:r>
              <a:rPr lang="es-ES_tradnl" altLang="en-US" sz="2800" i="1" dirty="0" err="1" smtClean="0">
                <a:latin typeface="Arial" panose="020B0604020202020204" pitchFamily="34" charset="0"/>
              </a:rPr>
              <a:t>margin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 </a:t>
            </a:r>
            <a:r>
              <a:rPr lang="es-ES_tradnl" altLang="en-US" sz="2800" dirty="0">
                <a:latin typeface="Arial" panose="020B0604020202020204" pitchFamily="34" charset="0"/>
              </a:rPr>
              <a:t>se utiliza para generar espacio alrededor de contenido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Arial" panose="020B0604020202020204" pitchFamily="34" charset="0"/>
              </a:rPr>
              <a:t>Las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propiedades</a:t>
            </a:r>
            <a:r>
              <a:rPr lang="en-US" altLang="en-US" sz="2800" dirty="0" smtClean="0">
                <a:latin typeface="Arial" panose="020B0604020202020204" pitchFamily="34" charset="0"/>
              </a:rPr>
              <a:t> del margin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establecen</a:t>
            </a:r>
            <a:r>
              <a:rPr lang="en-US" altLang="en-US" sz="2800" dirty="0" smtClean="0">
                <a:latin typeface="Arial" panose="020B0604020202020204" pitchFamily="34" charset="0"/>
              </a:rPr>
              <a:t> el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tamaño</a:t>
            </a:r>
            <a:r>
              <a:rPr lang="en-US" altLang="en-US" sz="2800" dirty="0" smtClean="0">
                <a:latin typeface="Arial" panose="020B0604020202020204" pitchFamily="34" charset="0"/>
              </a:rPr>
              <a:t> del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espacio</a:t>
            </a:r>
            <a:r>
              <a:rPr lang="en-US" altLang="en-US" sz="2800" dirty="0" smtClean="0"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en</a:t>
            </a:r>
            <a:r>
              <a:rPr lang="en-US" altLang="en-US" sz="2800" dirty="0" smtClean="0"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blanco</a:t>
            </a:r>
            <a:r>
              <a:rPr lang="en-US" altLang="en-US" sz="2800" dirty="0" smtClean="0"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por</a:t>
            </a:r>
            <a:r>
              <a:rPr lang="en-US" altLang="en-US" sz="2800" dirty="0" smtClean="0">
                <a:latin typeface="Arial" panose="020B0604020202020204" pitchFamily="34" charset="0"/>
              </a:rPr>
              <a:t> </a:t>
            </a:r>
            <a:r>
              <a:rPr lang="en-US" altLang="en-US" sz="2800" b="1" dirty="0" err="1" smtClean="0">
                <a:latin typeface="Arial" panose="020B0604020202020204" pitchFamily="34" charset="0"/>
              </a:rPr>
              <a:t>fuera</a:t>
            </a:r>
            <a:r>
              <a:rPr lang="en-US" altLang="en-US" sz="2800" dirty="0" smtClean="0">
                <a:latin typeface="Arial" panose="020B0604020202020204" pitchFamily="34" charset="0"/>
              </a:rPr>
              <a:t> de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los</a:t>
            </a:r>
            <a:r>
              <a:rPr lang="en-US" altLang="en-US" sz="2800" dirty="0" smtClean="0"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latin typeface="Arial" panose="020B0604020202020204" pitchFamily="34" charset="0"/>
              </a:rPr>
              <a:t>bordes</a:t>
            </a:r>
            <a:endParaRPr lang="en-US" altLang="en-US" sz="28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>
                <a:latin typeface="Arial" panose="020B0604020202020204" pitchFamily="34" charset="0"/>
              </a:rPr>
              <a:t>Con CSS tienes el control total sobre el </a:t>
            </a:r>
            <a:r>
              <a:rPr lang="es-ES_tradnl" altLang="en-US" sz="2800" dirty="0" err="1" smtClean="0">
                <a:latin typeface="Arial" panose="020B0604020202020204" pitchFamily="34" charset="0"/>
              </a:rPr>
              <a:t>margin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. </a:t>
            </a:r>
            <a:r>
              <a:rPr lang="es-ES_tradnl" altLang="en-US" sz="2800" dirty="0">
                <a:latin typeface="Arial" panose="020B0604020202020204" pitchFamily="34" charset="0"/>
              </a:rPr>
              <a:t>Hay propiedades CSS para configurar el </a:t>
            </a:r>
            <a:r>
              <a:rPr lang="es-ES_tradnl" altLang="en-US" sz="2800" dirty="0" err="1" smtClean="0">
                <a:latin typeface="Arial" panose="020B0604020202020204" pitchFamily="34" charset="0"/>
              </a:rPr>
              <a:t>margin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 </a:t>
            </a:r>
            <a:r>
              <a:rPr lang="es-ES_tradnl" altLang="en-US" sz="2800" dirty="0">
                <a:latin typeface="Arial" panose="020B0604020202020204" pitchFamily="34" charset="0"/>
              </a:rPr>
              <a:t>en cado lado de un elemento (encima, derecho, debajo e izquierda</a:t>
            </a:r>
            <a:r>
              <a:rPr lang="es-ES_tradnl" altLang="en-US" sz="2800" dirty="0" smtClean="0">
                <a:latin typeface="Arial" panose="020B0604020202020204" pitchFamily="34" charset="0"/>
              </a:rPr>
              <a:t>.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(margen)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3200" dirty="0" smtClean="0">
                <a:latin typeface="Arial" panose="020B0604020202020204" pitchFamily="34" charset="0"/>
              </a:rPr>
              <a:t>Propiedades CSS para configurar el </a:t>
            </a:r>
            <a:r>
              <a:rPr lang="es-ES_tradnl" altLang="en-US" sz="3200" i="1" dirty="0" err="1" smtClean="0">
                <a:latin typeface="Arial" panose="020B0604020202020204" pitchFamily="34" charset="0"/>
              </a:rPr>
              <a:t>margin</a:t>
            </a:r>
            <a:r>
              <a:rPr lang="es-ES_tradnl" altLang="en-US" sz="3200" dirty="0" smtClean="0">
                <a:latin typeface="Arial" panose="020B0604020202020204" pitchFamily="34" charset="0"/>
              </a:rPr>
              <a:t> en cado lado de un elemento: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3200" dirty="0" smtClean="0">
              <a:latin typeface="Arial" panose="020B060402020202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margin-top</a:t>
            </a:r>
            <a:r>
              <a:rPr lang="en-US" alt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60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margin-right</a:t>
            </a:r>
            <a:r>
              <a:rPr lang="en-US" alt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60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margin-bottom</a:t>
            </a:r>
            <a:r>
              <a:rPr lang="en-US" alt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60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margin-left</a:t>
            </a:r>
            <a:r>
              <a:rPr lang="en-US" alt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400" i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(margen)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2001" y="1614054"/>
            <a:ext cx="7938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Y estas propiedades pueden tener los siguientes valores: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el </a:t>
            </a:r>
            <a:r>
              <a:rPr lang="en-US" sz="28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navegador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2800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margen</a:t>
            </a:r>
            <a:endParaRPr lang="en-US" sz="28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cm,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 el </a:t>
            </a:r>
            <a:r>
              <a:rPr lang="es-ES_tradnl" sz="28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% de anchura del elemento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inherit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especifica que el </a:t>
            </a:r>
            <a:r>
              <a:rPr lang="es-ES_tradnl" sz="2800" i="1" dirty="0" err="1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s-ES_tradnl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heredado del elemento </a:t>
            </a:r>
            <a:r>
              <a:rPr lang="en-US" sz="28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padre</a:t>
            </a: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(margen)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1235" y="1308080"/>
            <a:ext cx="7938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Ejemplo: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21031"/>
            <a:ext cx="6885709" cy="44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42505" y="1458884"/>
            <a:ext cx="80579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añadir estilos CSS a un HTML de 3 maneras distintas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style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diferentes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elementos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HTML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style&gt;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seccion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head&gt;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usando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fichero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CSS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externo</a:t>
            </a:r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877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(margen)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1235" y="1308080"/>
            <a:ext cx="79384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	Ejemplo: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alt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6272"/>
            <a:ext cx="7616942" cy="28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– El atributo id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2001" y="1424247"/>
            <a:ext cx="79384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definir un estilo especifico para un elemento especial podemos añadirle un atributo id a ese elemento (en el archivo HTML)</a:t>
            </a:r>
          </a:p>
          <a:p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Archivo HTML: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="p01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Soy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diferente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Archivo .</a:t>
            </a:r>
            <a:r>
              <a:rPr lang="es-ES_tradn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(se usa el carácter #):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p01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color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blue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– El atributo </a:t>
            </a:r>
            <a:r>
              <a:rPr lang="es-ES_tradnl" alt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2001" y="1424247"/>
            <a:ext cx="79384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 definir un estilo especifico para un conjunto determinado de elementos podemos añadirle un atributo </a:t>
            </a:r>
            <a:r>
              <a:rPr lang="es-E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esos elementos (en el HTML)</a:t>
            </a:r>
          </a:p>
          <a:p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Archivo HTML: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=“error"&gt;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Soy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diferente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Archivo .</a:t>
            </a:r>
            <a:r>
              <a:rPr lang="es-ES_tradn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s-ES_tradnl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(se usa el </a:t>
            </a:r>
            <a:r>
              <a:rPr lang="es-ES_tradn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caracter</a:t>
            </a: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“.”)</a:t>
            </a: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color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blue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ES_tradn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 – Referencias externas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2001" y="1424247"/>
            <a:ext cx="79384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Archivos CSS externos pueden ser referenciados con una URL complete o con el </a:t>
            </a:r>
            <a:r>
              <a:rPr lang="es-ES_tradnl" sz="32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s-ES_tradn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relativo a la ubicación del fichero HTML.</a:t>
            </a:r>
          </a:p>
          <a:p>
            <a:pPr algn="just"/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link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rel</a:t>
            </a:r>
            <a:r>
              <a:rPr lang="en-US" sz="2800" dirty="0">
                <a:solidFill>
                  <a:srgbClr val="0000CD"/>
                </a:solidFill>
              </a:rPr>
              <a:t>="stylesheet"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href</a:t>
            </a:r>
            <a:r>
              <a:rPr lang="en-US" sz="2800" dirty="0">
                <a:solidFill>
                  <a:srgbClr val="0000CD"/>
                </a:solidFill>
              </a:rPr>
              <a:t>="https://www.w3schools.com/html/styles.css"&gt;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link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rel</a:t>
            </a:r>
            <a:r>
              <a:rPr lang="en-US" sz="2800" dirty="0">
                <a:solidFill>
                  <a:srgbClr val="0000CD"/>
                </a:solidFill>
              </a:rPr>
              <a:t>="</a:t>
            </a:r>
            <a:r>
              <a:rPr lang="en-US" sz="2800" dirty="0" smtClean="0">
                <a:solidFill>
                  <a:srgbClr val="0000CD"/>
                </a:solidFill>
              </a:rPr>
              <a:t>stylesheet“ </a:t>
            </a:r>
            <a:r>
              <a:rPr lang="en-US" sz="2800" dirty="0" err="1" smtClean="0">
                <a:solidFill>
                  <a:srgbClr val="FF0000"/>
                </a:solidFill>
              </a:rPr>
              <a:t>href</a:t>
            </a:r>
            <a:r>
              <a:rPr lang="en-US" sz="2800" dirty="0">
                <a:solidFill>
                  <a:srgbClr val="0000CD"/>
                </a:solidFill>
              </a:rPr>
              <a:t>="/html/styles.css"&gt;</a:t>
            </a:r>
            <a:r>
              <a:rPr lang="en-US" sz="2800" dirty="0"/>
              <a:t> </a:t>
            </a:r>
            <a:endParaRPr lang="es-ES_tradnl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1235" y="1361902"/>
            <a:ext cx="8340257" cy="52467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4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Ejercicio: </a:t>
            </a:r>
            <a:r>
              <a:rPr lang="es-ES_tradnl" sz="4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Añadir una hoja de estilos interna a vuestro primer trabajo y después hacerla </a:t>
            </a:r>
            <a:r>
              <a:rPr lang="es-ES_tradnl" sz="4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externa, referenciarla y entregarla.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_tradnl" sz="4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4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Usar al menos lo contenido en esta presentación (colores, bordes, </a:t>
            </a:r>
            <a:r>
              <a:rPr lang="es-ES_tradnl" sz="4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s-ES_tradnl" sz="4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34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95745" y="1458884"/>
            <a:ext cx="834025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CSS: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s-E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hemos visto algunos ejemplos, se usa el atributo </a:t>
            </a:r>
            <a:r>
              <a:rPr lang="es-ES" sz="3200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los elementos a los que queramos dar estilos (“protege” contra estilos externos/internos).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</a:rPr>
              <a:t>&lt;</a:t>
            </a:r>
            <a:r>
              <a:rPr lang="en-US" sz="2800" dirty="0">
                <a:solidFill>
                  <a:srgbClr val="A52A2A"/>
                </a:solidFill>
              </a:rPr>
              <a:t>h1</a:t>
            </a:r>
            <a:r>
              <a:rPr lang="en-US" sz="2800" dirty="0">
                <a:solidFill>
                  <a:srgbClr val="FF0000"/>
                </a:solidFill>
              </a:rPr>
              <a:t> style</a:t>
            </a:r>
            <a:r>
              <a:rPr lang="en-US" sz="2800" dirty="0">
                <a:solidFill>
                  <a:srgbClr val="0000CD"/>
                </a:solidFill>
              </a:rPr>
              <a:t>="</a:t>
            </a:r>
            <a:r>
              <a:rPr lang="en-US" sz="2800" dirty="0" err="1">
                <a:solidFill>
                  <a:srgbClr val="0000CD"/>
                </a:solidFill>
              </a:rPr>
              <a:t>color:blue</a:t>
            </a:r>
            <a:r>
              <a:rPr lang="en-US" sz="2800" dirty="0" smtClean="0">
                <a:solidFill>
                  <a:srgbClr val="0000CD"/>
                </a:solidFill>
              </a:rPr>
              <a:t>;"&gt;</a:t>
            </a:r>
            <a:r>
              <a:rPr lang="en-US" sz="2800" dirty="0" err="1" smtClean="0"/>
              <a:t>Encabezado</a:t>
            </a:r>
            <a:r>
              <a:rPr lang="en-US" sz="2800" dirty="0" smtClean="0"/>
              <a:t> </a:t>
            </a:r>
            <a:r>
              <a:rPr lang="en-US" sz="2800" dirty="0" err="1" smtClean="0"/>
              <a:t>azul</a:t>
            </a:r>
            <a:r>
              <a:rPr lang="en-US" sz="2800" dirty="0" smtClean="0">
                <a:solidFill>
                  <a:srgbClr val="0000CD"/>
                </a:solidFill>
              </a:rPr>
              <a:t>&lt;</a:t>
            </a:r>
            <a:r>
              <a:rPr lang="en-US" sz="2800" dirty="0" smtClean="0">
                <a:solidFill>
                  <a:srgbClr val="A52A2A"/>
                </a:solidFill>
              </a:rPr>
              <a:t>/</a:t>
            </a:r>
            <a:r>
              <a:rPr lang="en-US" sz="2800" dirty="0">
                <a:solidFill>
                  <a:srgbClr val="A52A2A"/>
                </a:solidFill>
              </a:rPr>
              <a:t>h1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sz="2800" dirty="0"/>
              <a:t> 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182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95745" y="1458884"/>
            <a:ext cx="8340257" cy="514973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6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CSS: </a:t>
            </a:r>
            <a:r>
              <a:rPr lang="es-ES_tradnl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Usamos la declaración interna de CSS para definir el estilo de un solo documento HTML.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define en la sección &lt;head&gt; con las etiquetas &lt;</a:t>
            </a:r>
            <a:r>
              <a:rPr lang="es-ES_tradnl" sz="4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_tradnl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 </a:t>
            </a:r>
            <a:r>
              <a:rPr lang="en-US" sz="33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3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=“text/</a:t>
            </a:r>
            <a:r>
              <a:rPr lang="en-US" sz="3300" dirty="0" err="1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33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”&gt;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body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background-color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powderblue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h1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blue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p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 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;}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Encabezado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parrafo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2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32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097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95745" y="1458884"/>
            <a:ext cx="8340257" cy="514973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4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CSS: </a:t>
            </a:r>
            <a:r>
              <a:rPr lang="es-ES_tradnl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Usamos la declaración externa de CSS para definir el estilo para varios documentos HTML.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_tradnl" sz="2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define en un archivo externo con extensión .</a:t>
            </a:r>
            <a:r>
              <a:rPr lang="es-ES_tradnl" sz="2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s-ES_tradnl" sz="2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_tradnl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enlaza el archivo .</a:t>
            </a:r>
            <a:r>
              <a:rPr lang="es-ES_tradnl" sz="2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s-ES_tradnl" sz="2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los documentos que necesitemos aplicar los estilos.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(archivo .</a:t>
            </a:r>
            <a:r>
              <a:rPr lang="es-ES" sz="32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s-E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	</a:t>
            </a:r>
            <a:r>
              <a:rPr lang="en-US" sz="45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5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5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5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="stylesheet"</a:t>
            </a:r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type</a:t>
            </a: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="text/</a:t>
            </a:r>
            <a:r>
              <a:rPr lang="en-US" sz="4500" dirty="0" err="1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4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5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="theme.css"&gt;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500" dirty="0" smtClean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4500" dirty="0" smtClean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4500" dirty="0">
                <a:solidFill>
                  <a:srgbClr val="A52A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en-US" sz="4500" dirty="0">
                <a:solidFill>
                  <a:srgbClr val="0000C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/>
              <a:t/>
            </a:r>
            <a:br>
              <a:rPr lang="en-US" sz="3000" dirty="0"/>
            </a:b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292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95745" y="1458884"/>
            <a:ext cx="8340257" cy="514973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</a:t>
            </a:r>
            <a:r>
              <a:rPr lang="en-US" sz="35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CSS. </a:t>
            </a:r>
            <a:r>
              <a:rPr lang="es-ES_tradnl" sz="3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atributos principales de los elementos link son los siguientes:</a:t>
            </a:r>
            <a:endParaRPr lang="es-ES_tradnl" sz="3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_tradnl" sz="2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3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s-ES_tradnl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Especifica la relación entre el documento actual y el documento a enlazar (en nuestro caso la opción es “</a:t>
            </a:r>
            <a:r>
              <a:rPr lang="es-ES_tradnl" sz="3000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stylesheet</a:t>
            </a:r>
            <a:r>
              <a:rPr lang="es-ES_tradnl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_tradnl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_tradnl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s-ES_tradnl" sz="3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ype</a:t>
            </a:r>
            <a:r>
              <a:rPr lang="es-ES_tradnl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Especifica el tipo de media del documento (</a:t>
            </a:r>
            <a:r>
              <a:rPr lang="es-ES_tradnl" sz="3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s-ES_tradnl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_tradnl" sz="3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s-ES_tradnl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_tradnl" sz="3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5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" sz="3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s-ES" sz="3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s-ES" sz="3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3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igual que con los enlaces, especifica la localización del elemento a enlazar. </a:t>
            </a:r>
            <a:endParaRPr lang="es-ES" sz="3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3000" dirty="0"/>
              <a:t/>
            </a:r>
            <a:br>
              <a:rPr lang="en-US" sz="3000" dirty="0"/>
            </a:b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622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1235" y="1361902"/>
            <a:ext cx="8340257" cy="514973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4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CSS: </a:t>
            </a:r>
            <a:r>
              <a:rPr lang="es-ES_tradnl" sz="2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Usamos la declaración externa de CSS para definir el estilo para varios documentos HTML.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_tradnl" sz="2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fichero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externo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puede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escribirse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cualquier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editor de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texto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fichero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debe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contener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HTML y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extension .</a:t>
            </a:r>
            <a:r>
              <a:rPr lang="en-US" sz="3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s-ES_tradnl" sz="29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s-E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(archivo .</a:t>
            </a:r>
            <a:r>
              <a:rPr lang="es-ES" sz="32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s-E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A52A2A"/>
                </a:solidFill>
              </a:rPr>
              <a:t>	body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    </a:t>
            </a:r>
            <a:r>
              <a:rPr lang="en-US" sz="3200" dirty="0" smtClean="0">
                <a:solidFill>
                  <a:srgbClr val="FF0000"/>
                </a:solidFill>
              </a:rPr>
              <a:t>	background-color</a:t>
            </a:r>
            <a:r>
              <a:rPr lang="en-US" sz="3200" dirty="0">
                <a:solidFill>
                  <a:srgbClr val="000000"/>
                </a:solidFill>
              </a:rPr>
              <a:t>:</a:t>
            </a:r>
            <a:r>
              <a:rPr lang="en-US" sz="3200" dirty="0">
                <a:solidFill>
                  <a:srgbClr val="0000CD"/>
                </a:solidFill>
              </a:rPr>
              <a:t> </a:t>
            </a:r>
            <a:r>
              <a:rPr lang="en-US" sz="3200" dirty="0" err="1">
                <a:solidFill>
                  <a:srgbClr val="0000CD"/>
                </a:solidFill>
              </a:rPr>
              <a:t>powderblue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}</a:t>
            </a:r>
            <a:r>
              <a:rPr lang="en-US" sz="3200" dirty="0">
                <a:solidFill>
                  <a:srgbClr val="A52A2A"/>
                </a:solidFill>
              </a:rPr>
              <a:t/>
            </a:r>
            <a:br>
              <a:rPr lang="en-US" sz="3200" dirty="0">
                <a:solidFill>
                  <a:srgbClr val="A52A2A"/>
                </a:solidFill>
              </a:rPr>
            </a:br>
            <a:r>
              <a:rPr lang="en-US" sz="3200" dirty="0" smtClean="0">
                <a:solidFill>
                  <a:srgbClr val="A52A2A"/>
                </a:solidFill>
              </a:rPr>
              <a:t>	h1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    </a:t>
            </a:r>
            <a:r>
              <a:rPr lang="en-US" sz="3200" dirty="0" smtClean="0">
                <a:solidFill>
                  <a:srgbClr val="FF0000"/>
                </a:solidFill>
              </a:rPr>
              <a:t>	color</a:t>
            </a:r>
            <a:r>
              <a:rPr lang="en-US" sz="3200" dirty="0">
                <a:solidFill>
                  <a:srgbClr val="000000"/>
                </a:solidFill>
              </a:rPr>
              <a:t>:</a:t>
            </a:r>
            <a:r>
              <a:rPr lang="en-US" sz="3200" dirty="0">
                <a:solidFill>
                  <a:srgbClr val="0000CD"/>
                </a:solidFill>
              </a:rPr>
              <a:t> blue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}</a:t>
            </a:r>
            <a:r>
              <a:rPr lang="en-US" sz="3200" dirty="0">
                <a:solidFill>
                  <a:srgbClr val="A52A2A"/>
                </a:solidFill>
              </a:rPr>
              <a:t/>
            </a:r>
            <a:br>
              <a:rPr lang="en-US" sz="3200" dirty="0">
                <a:solidFill>
                  <a:srgbClr val="A52A2A"/>
                </a:solidFill>
              </a:rPr>
            </a:br>
            <a:r>
              <a:rPr lang="en-US" sz="3200" dirty="0" smtClean="0">
                <a:solidFill>
                  <a:srgbClr val="A52A2A"/>
                </a:solidFill>
              </a:rPr>
              <a:t>	p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   </a:t>
            </a:r>
            <a:r>
              <a:rPr lang="en-US" sz="3200" dirty="0" smtClean="0">
                <a:solidFill>
                  <a:srgbClr val="FF0000"/>
                </a:solidFill>
              </a:rPr>
              <a:t>	 </a:t>
            </a:r>
            <a:r>
              <a:rPr lang="en-US" sz="3200" dirty="0">
                <a:solidFill>
                  <a:srgbClr val="FF0000"/>
                </a:solidFill>
              </a:rPr>
              <a:t>color</a:t>
            </a:r>
            <a:r>
              <a:rPr lang="en-US" sz="3200" dirty="0">
                <a:solidFill>
                  <a:srgbClr val="000000"/>
                </a:solidFill>
              </a:rPr>
              <a:t>:</a:t>
            </a:r>
            <a:r>
              <a:rPr lang="en-US" sz="3200" dirty="0">
                <a:solidFill>
                  <a:srgbClr val="0000CD"/>
                </a:solidFill>
              </a:rPr>
              <a:t> red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}</a:t>
            </a: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449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71235" y="31624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HTML CSS</a:t>
            </a:r>
            <a:endParaRPr lang="es-ES_tradnl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762001" y="1614054"/>
            <a:ext cx="7647708" cy="499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71235" y="1361902"/>
            <a:ext cx="8340257" cy="514973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CSS: </a:t>
            </a:r>
            <a:r>
              <a:rPr lang="es-ES_tradnl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Usamos la declaración externa de CSS para definir el estilo para varios documentos HTML.</a:t>
            </a: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-E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spcBef>
                <a:spcPts val="500"/>
              </a:spcBef>
              <a:buClr>
                <a:srgbClr val="000000"/>
              </a:buClr>
              <a:buSzPct val="100000"/>
              <a:buNone/>
            </a:pPr>
            <a:endParaRPr lang="e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s-ES" sz="2400" dirty="0"/>
          </a:p>
        </p:txBody>
      </p:sp>
      <p:pic>
        <p:nvPicPr>
          <p:cNvPr id="7" name="Picture 2" descr="Resultado de imagen de css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19" y="3542997"/>
            <a:ext cx="4838095" cy="31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985933" y="2612813"/>
            <a:ext cx="17587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Etiqueta HTML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206891" y="5955567"/>
            <a:ext cx="1537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Atributo CSS</a:t>
            </a:r>
          </a:p>
        </p:txBody>
      </p:sp>
      <p:cxnSp>
        <p:nvCxnSpPr>
          <p:cNvPr id="10" name="Conector recto de flecha 9"/>
          <p:cNvCxnSpPr>
            <a:stCxn id="8" idx="1"/>
          </p:cNvCxnSpPr>
          <p:nvPr/>
        </p:nvCxnSpPr>
        <p:spPr>
          <a:xfrm flipH="1">
            <a:off x="1112093" y="2797479"/>
            <a:ext cx="4873840" cy="745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 flipV="1">
            <a:off x="2257311" y="4725699"/>
            <a:ext cx="3949580" cy="1553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81232" y="5326732"/>
            <a:ext cx="223026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Valor Atributo CSS</a:t>
            </a:r>
          </a:p>
        </p:txBody>
      </p:sp>
      <p:cxnSp>
        <p:nvCxnSpPr>
          <p:cNvPr id="13" name="Conector recto de flecha 12"/>
          <p:cNvCxnSpPr>
            <a:stCxn id="12" idx="1"/>
          </p:cNvCxnSpPr>
          <p:nvPr/>
        </p:nvCxnSpPr>
        <p:spPr>
          <a:xfrm flipH="1" flipV="1">
            <a:off x="3970702" y="4725698"/>
            <a:ext cx="2610530" cy="785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35554</TotalTime>
  <Words>965</Words>
  <Application>Microsoft Office PowerPoint</Application>
  <PresentationFormat>Presentación en pantalla (4:3)</PresentationFormat>
  <Paragraphs>730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Century Gothic</vt:lpstr>
      <vt:lpstr>DejaVu Sans</vt:lpstr>
      <vt:lpstr>Times New Roman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Andres Marina</cp:lastModifiedBy>
  <cp:revision>288</cp:revision>
  <dcterms:created xsi:type="dcterms:W3CDTF">2011-07-13T23:31:46Z</dcterms:created>
  <dcterms:modified xsi:type="dcterms:W3CDTF">2017-10-16T21:41:13Z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