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3" r:id="rId1"/>
  </p:sldMasterIdLst>
  <p:notesMasterIdLst>
    <p:notesMasterId r:id="rId30"/>
  </p:notesMasterIdLst>
  <p:sldIdLst>
    <p:sldId id="256" r:id="rId2"/>
    <p:sldId id="417" r:id="rId3"/>
    <p:sldId id="440" r:id="rId4"/>
    <p:sldId id="441" r:id="rId5"/>
    <p:sldId id="442" r:id="rId6"/>
    <p:sldId id="439" r:id="rId7"/>
    <p:sldId id="443" r:id="rId8"/>
    <p:sldId id="445" r:id="rId9"/>
    <p:sldId id="444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3" r:id="rId27"/>
    <p:sldId id="462" r:id="rId28"/>
    <p:sldId id="464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D7C12A-0511-4793-99A7-4164784EA45F}" type="slidenum"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7609E2E-266E-4560-8EE2-47D2D6CBE4E0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0150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6140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7698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7717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9535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8302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333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906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6414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546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0916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2099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3179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151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3492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8727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420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2059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2375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535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7152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578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680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2540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90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683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354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742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9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00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64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57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46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83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83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29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71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2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84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5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2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81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10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3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7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69287" y="2670807"/>
            <a:ext cx="7772040" cy="144399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HTML – Imágenes, tablas</a:t>
            </a:r>
            <a:r>
              <a:rPr lang="es-ES_tradnl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listas</a:t>
            </a:r>
            <a:endParaRPr lang="es-ES_trad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440" y="3997035"/>
            <a:ext cx="7772400" cy="237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n-US" sz="2400" dirty="0" smtClean="0">
                <a:latin typeface="+mn-lt"/>
              </a:rPr>
              <a:t>Material de: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altLang="en-US" sz="2400" dirty="0" smtClean="0">
                <a:latin typeface="+mn-lt"/>
              </a:rPr>
              <a:t>https://www.w3schools.com/html/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- TABLAS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897090" cy="4994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62001" y="1431174"/>
            <a:ext cx="78832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/>
              <a:t>&lt;</a:t>
            </a:r>
            <a:r>
              <a:rPr lang="es-ES" sz="2800" b="1" dirty="0" err="1"/>
              <a:t>table</a:t>
            </a:r>
            <a:r>
              <a:rPr lang="es-ES" sz="2800" b="1" dirty="0"/>
              <a:t>&gt;</a:t>
            </a:r>
          </a:p>
          <a:p>
            <a:r>
              <a:rPr lang="es-ES" sz="2800" dirty="0"/>
              <a:t>  &lt;</a:t>
            </a:r>
            <a:r>
              <a:rPr lang="es-ES" sz="2800" dirty="0" err="1"/>
              <a:t>tr</a:t>
            </a:r>
            <a:r>
              <a:rPr lang="es-ES" sz="2800" dirty="0"/>
              <a:t>&gt;</a:t>
            </a:r>
          </a:p>
          <a:p>
            <a:r>
              <a:rPr lang="es-ES" sz="2800" dirty="0"/>
              <a:t>    &lt;</a:t>
            </a:r>
            <a:r>
              <a:rPr lang="es-ES" sz="2800" dirty="0" err="1"/>
              <a:t>th</a:t>
            </a:r>
            <a:r>
              <a:rPr lang="es-ES" sz="2800" dirty="0"/>
              <a:t>&gt;Empresa&lt;/</a:t>
            </a:r>
            <a:r>
              <a:rPr lang="es-ES" sz="2800" dirty="0" err="1"/>
              <a:t>th</a:t>
            </a:r>
            <a:r>
              <a:rPr lang="es-ES" sz="2800" dirty="0"/>
              <a:t>&gt;</a:t>
            </a:r>
          </a:p>
          <a:p>
            <a:r>
              <a:rPr lang="es-ES" sz="2800" dirty="0"/>
              <a:t>    &lt;</a:t>
            </a:r>
            <a:r>
              <a:rPr lang="es-ES" sz="2800" dirty="0" err="1"/>
              <a:t>th</a:t>
            </a:r>
            <a:r>
              <a:rPr lang="es-ES" sz="2800" dirty="0"/>
              <a:t>&gt;Contacto&lt;/</a:t>
            </a:r>
            <a:r>
              <a:rPr lang="es-ES" sz="2800" dirty="0" err="1"/>
              <a:t>th</a:t>
            </a:r>
            <a:r>
              <a:rPr lang="es-ES" sz="2800" dirty="0"/>
              <a:t>&gt;</a:t>
            </a:r>
          </a:p>
          <a:p>
            <a:r>
              <a:rPr lang="es-ES" sz="2800" dirty="0"/>
              <a:t>    &lt;</a:t>
            </a:r>
            <a:r>
              <a:rPr lang="es-ES" sz="2800" dirty="0" err="1"/>
              <a:t>th</a:t>
            </a:r>
            <a:r>
              <a:rPr lang="es-ES" sz="2800" dirty="0"/>
              <a:t>&gt;</a:t>
            </a:r>
            <a:r>
              <a:rPr lang="es-ES" sz="2800" dirty="0" err="1"/>
              <a:t>Pais</a:t>
            </a:r>
            <a:r>
              <a:rPr lang="es-ES" sz="2800" dirty="0"/>
              <a:t>&lt;/</a:t>
            </a:r>
            <a:r>
              <a:rPr lang="es-ES" sz="2800" dirty="0" err="1"/>
              <a:t>th</a:t>
            </a:r>
            <a:r>
              <a:rPr lang="es-ES" sz="2800" dirty="0"/>
              <a:t>&gt;</a:t>
            </a:r>
          </a:p>
          <a:p>
            <a:r>
              <a:rPr lang="es-ES" sz="2800" dirty="0"/>
              <a:t>  &lt;/</a:t>
            </a:r>
            <a:r>
              <a:rPr lang="es-ES" sz="2800" dirty="0" err="1"/>
              <a:t>tr</a:t>
            </a:r>
            <a:r>
              <a:rPr lang="es-ES" sz="2800" dirty="0"/>
              <a:t>&gt;</a:t>
            </a:r>
          </a:p>
          <a:p>
            <a:r>
              <a:rPr lang="es-ES" sz="2800" dirty="0"/>
              <a:t>  &lt;</a:t>
            </a:r>
            <a:r>
              <a:rPr lang="es-ES" sz="2800" dirty="0" err="1"/>
              <a:t>tr</a:t>
            </a:r>
            <a:r>
              <a:rPr lang="es-ES" sz="2800" dirty="0"/>
              <a:t>&gt;</a:t>
            </a:r>
          </a:p>
          <a:p>
            <a:r>
              <a:rPr lang="es-ES" sz="2800" dirty="0"/>
              <a:t>    &lt;</a:t>
            </a:r>
            <a:r>
              <a:rPr lang="es-ES" sz="2800" dirty="0" err="1"/>
              <a:t>td</a:t>
            </a:r>
            <a:r>
              <a:rPr lang="es-ES" sz="2800" dirty="0"/>
              <a:t>&gt;</a:t>
            </a:r>
            <a:r>
              <a:rPr lang="es-ES" sz="2800" dirty="0" err="1"/>
              <a:t>Alfreds</a:t>
            </a:r>
            <a:r>
              <a:rPr lang="es-ES" sz="2800" dirty="0"/>
              <a:t> </a:t>
            </a:r>
            <a:r>
              <a:rPr lang="es-ES" sz="2800" dirty="0" err="1"/>
              <a:t>Futterkiste</a:t>
            </a:r>
            <a:r>
              <a:rPr lang="es-ES" sz="2800" dirty="0"/>
              <a:t>&lt;/</a:t>
            </a:r>
            <a:r>
              <a:rPr lang="es-ES" sz="2800" dirty="0" err="1"/>
              <a:t>td</a:t>
            </a:r>
            <a:r>
              <a:rPr lang="es-ES" sz="2800" dirty="0"/>
              <a:t>&gt;</a:t>
            </a:r>
          </a:p>
          <a:p>
            <a:r>
              <a:rPr lang="es-ES" sz="2800" dirty="0"/>
              <a:t>    &lt;</a:t>
            </a:r>
            <a:r>
              <a:rPr lang="es-ES" sz="2800" dirty="0" err="1"/>
              <a:t>td</a:t>
            </a:r>
            <a:r>
              <a:rPr lang="es-ES" sz="2800" dirty="0"/>
              <a:t>&gt;</a:t>
            </a:r>
            <a:r>
              <a:rPr lang="es-ES" sz="2800" dirty="0" err="1"/>
              <a:t>Maria</a:t>
            </a:r>
            <a:r>
              <a:rPr lang="es-ES" sz="2800" dirty="0"/>
              <a:t> </a:t>
            </a:r>
            <a:r>
              <a:rPr lang="es-ES" sz="2800" dirty="0" err="1"/>
              <a:t>Anders</a:t>
            </a:r>
            <a:r>
              <a:rPr lang="es-ES" sz="2800" dirty="0"/>
              <a:t>&lt;/</a:t>
            </a:r>
            <a:r>
              <a:rPr lang="es-ES" sz="2800" dirty="0" err="1"/>
              <a:t>td</a:t>
            </a:r>
            <a:r>
              <a:rPr lang="es-ES" sz="2800" dirty="0"/>
              <a:t>&gt;</a:t>
            </a:r>
          </a:p>
          <a:p>
            <a:r>
              <a:rPr lang="es-ES" sz="2800" dirty="0"/>
              <a:t>    &lt;</a:t>
            </a:r>
            <a:r>
              <a:rPr lang="es-ES" sz="2800" dirty="0" err="1"/>
              <a:t>td</a:t>
            </a:r>
            <a:r>
              <a:rPr lang="es-ES" sz="2800" dirty="0"/>
              <a:t>&gt;</a:t>
            </a:r>
            <a:r>
              <a:rPr lang="es-ES" sz="2800" dirty="0" err="1"/>
              <a:t>Germany</a:t>
            </a:r>
            <a:r>
              <a:rPr lang="es-ES" sz="2800" dirty="0"/>
              <a:t>&lt;/</a:t>
            </a:r>
            <a:r>
              <a:rPr lang="es-ES" sz="2800" dirty="0" err="1"/>
              <a:t>td</a:t>
            </a:r>
            <a:r>
              <a:rPr lang="es-ES" sz="2800" dirty="0"/>
              <a:t>&gt;</a:t>
            </a:r>
          </a:p>
          <a:p>
            <a:r>
              <a:rPr lang="es-ES" sz="2800" dirty="0"/>
              <a:t>  &lt;/</a:t>
            </a:r>
            <a:r>
              <a:rPr lang="es-ES" sz="2800" dirty="0" err="1"/>
              <a:t>tr</a:t>
            </a:r>
            <a:r>
              <a:rPr lang="es-ES" sz="2800" dirty="0" smtClean="0"/>
              <a:t>&gt;</a:t>
            </a:r>
          </a:p>
          <a:p>
            <a:r>
              <a:rPr lang="es-ES" sz="2800" b="1" dirty="0" smtClean="0"/>
              <a:t>&lt;/</a:t>
            </a:r>
            <a:r>
              <a:rPr lang="es-ES" sz="2800" b="1" dirty="0" err="1" smtClean="0"/>
              <a:t>table</a:t>
            </a:r>
            <a:r>
              <a:rPr lang="es-ES" sz="2800" b="1" dirty="0" smtClean="0"/>
              <a:t>&gt;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9612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- TABLAS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431174"/>
            <a:ext cx="7897090" cy="4994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subdividir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usamos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table</a:t>
            </a:r>
            <a:r>
              <a:rPr lang="en-US" sz="2000" dirty="0">
                <a:solidFill>
                  <a:srgbClr val="FF0000"/>
                </a:solidFill>
              </a:rPr>
              <a:t> style</a:t>
            </a:r>
            <a:r>
              <a:rPr lang="en-US" sz="2000" dirty="0">
                <a:solidFill>
                  <a:srgbClr val="0000CD"/>
                </a:solidFill>
              </a:rPr>
              <a:t>="width:100%"&gt;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 err="1">
                <a:solidFill>
                  <a:srgbClr val="A52A2A"/>
                </a:solidFill>
              </a:rPr>
              <a:t>tr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 err="1">
                <a:solidFill>
                  <a:srgbClr val="A52A2A"/>
                </a:solidFill>
              </a:rPr>
              <a:t>th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Name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</a:t>
            </a:r>
            <a:r>
              <a:rPr lang="en-US" sz="2000" dirty="0" err="1">
                <a:solidFill>
                  <a:srgbClr val="A52A2A"/>
                </a:solidFill>
              </a:rPr>
              <a:t>th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b="1" dirty="0">
                <a:solidFill>
                  <a:srgbClr val="0000CD"/>
                </a:solidFill>
              </a:rPr>
              <a:t>&lt;</a:t>
            </a:r>
            <a:r>
              <a:rPr lang="en-US" sz="2000" b="1" dirty="0" err="1">
                <a:solidFill>
                  <a:srgbClr val="A52A2A"/>
                </a:solidFill>
              </a:rPr>
              <a:t>th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colspan</a:t>
            </a:r>
            <a:r>
              <a:rPr lang="en-US" sz="2000" b="1" dirty="0">
                <a:solidFill>
                  <a:srgbClr val="0000CD"/>
                </a:solidFill>
              </a:rPr>
              <a:t>="2"&gt;</a:t>
            </a:r>
            <a:r>
              <a:rPr lang="en-US" sz="2000" b="1" dirty="0"/>
              <a:t>Telephone</a:t>
            </a:r>
            <a:r>
              <a:rPr lang="en-US" sz="2000" b="1" dirty="0">
                <a:solidFill>
                  <a:srgbClr val="0000CD"/>
                </a:solidFill>
              </a:rPr>
              <a:t>&lt;</a:t>
            </a:r>
            <a:r>
              <a:rPr lang="en-US" sz="2000" b="1" dirty="0">
                <a:solidFill>
                  <a:srgbClr val="A52A2A"/>
                </a:solidFill>
              </a:rPr>
              <a:t>/</a:t>
            </a:r>
            <a:r>
              <a:rPr lang="en-US" sz="2000" b="1" dirty="0" err="1">
                <a:solidFill>
                  <a:srgbClr val="A52A2A"/>
                </a:solidFill>
              </a:rPr>
              <a:t>th</a:t>
            </a:r>
            <a:r>
              <a:rPr lang="en-US" sz="2000" b="1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</a:t>
            </a:r>
            <a:r>
              <a:rPr lang="en-US" sz="2000" dirty="0" err="1">
                <a:solidFill>
                  <a:srgbClr val="A52A2A"/>
                </a:solidFill>
              </a:rPr>
              <a:t>tr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 err="1">
                <a:solidFill>
                  <a:srgbClr val="A52A2A"/>
                </a:solidFill>
              </a:rPr>
              <a:t>tr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td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Bill Gates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/td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td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55577854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/td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td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55577855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/td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</a:t>
            </a:r>
            <a:r>
              <a:rPr lang="en-US" sz="2000" dirty="0" err="1">
                <a:solidFill>
                  <a:srgbClr val="A52A2A"/>
                </a:solidFill>
              </a:rPr>
              <a:t>tr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/table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72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- TABLAS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431174"/>
            <a:ext cx="7897090" cy="4994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subdividir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usamos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16" y="2573814"/>
            <a:ext cx="7396893" cy="19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- TABLAS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227511"/>
            <a:ext cx="7897090" cy="54268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subdividir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usamos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table</a:t>
            </a:r>
            <a:r>
              <a:rPr lang="en-US" sz="2000" dirty="0">
                <a:solidFill>
                  <a:srgbClr val="FF0000"/>
                </a:solidFill>
              </a:rPr>
              <a:t> style</a:t>
            </a:r>
            <a:r>
              <a:rPr lang="en-US" sz="2000" dirty="0">
                <a:solidFill>
                  <a:srgbClr val="0000CD"/>
                </a:solidFill>
              </a:rPr>
              <a:t>="width:100%"&gt;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 err="1">
                <a:solidFill>
                  <a:srgbClr val="A52A2A"/>
                </a:solidFill>
              </a:rPr>
              <a:t>tr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 err="1">
                <a:solidFill>
                  <a:srgbClr val="A52A2A"/>
                </a:solidFill>
              </a:rPr>
              <a:t>th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Name: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</a:t>
            </a:r>
            <a:r>
              <a:rPr lang="en-US" sz="2000" dirty="0" err="1">
                <a:solidFill>
                  <a:srgbClr val="A52A2A"/>
                </a:solidFill>
              </a:rPr>
              <a:t>th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td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Bill Gates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/td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</a:t>
            </a:r>
            <a:r>
              <a:rPr lang="en-US" sz="2000" dirty="0" err="1">
                <a:solidFill>
                  <a:srgbClr val="A52A2A"/>
                </a:solidFill>
              </a:rPr>
              <a:t>tr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 err="1">
                <a:solidFill>
                  <a:srgbClr val="A52A2A"/>
                </a:solidFill>
              </a:rPr>
              <a:t>tr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CD"/>
                </a:solidFill>
              </a:rPr>
              <a:t>&lt;</a:t>
            </a:r>
            <a:r>
              <a:rPr lang="en-US" sz="2000" b="1" dirty="0" err="1">
                <a:solidFill>
                  <a:srgbClr val="A52A2A"/>
                </a:solidFill>
              </a:rPr>
              <a:t>th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rowspan</a:t>
            </a:r>
            <a:r>
              <a:rPr lang="en-US" sz="2000" b="1" dirty="0">
                <a:solidFill>
                  <a:srgbClr val="0000CD"/>
                </a:solidFill>
              </a:rPr>
              <a:t>="2"&gt;</a:t>
            </a:r>
            <a:r>
              <a:rPr lang="en-US" sz="2000" b="1" dirty="0"/>
              <a:t>Telephone:</a:t>
            </a:r>
            <a:r>
              <a:rPr lang="en-US" sz="2000" b="1" dirty="0">
                <a:solidFill>
                  <a:srgbClr val="0000CD"/>
                </a:solidFill>
              </a:rPr>
              <a:t>&lt;</a:t>
            </a:r>
            <a:r>
              <a:rPr lang="en-US" sz="2000" b="1" dirty="0">
                <a:solidFill>
                  <a:srgbClr val="A52A2A"/>
                </a:solidFill>
              </a:rPr>
              <a:t>/</a:t>
            </a:r>
            <a:r>
              <a:rPr lang="en-US" sz="2000" b="1" dirty="0" err="1">
                <a:solidFill>
                  <a:srgbClr val="A52A2A"/>
                </a:solidFill>
              </a:rPr>
              <a:t>th</a:t>
            </a:r>
            <a:r>
              <a:rPr lang="en-US" sz="2000" b="1" dirty="0">
                <a:solidFill>
                  <a:srgbClr val="0000CD"/>
                </a:solidFill>
              </a:rPr>
              <a:t>&gt;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td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55577854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/td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</a:t>
            </a:r>
            <a:r>
              <a:rPr lang="en-US" sz="2000" dirty="0" err="1">
                <a:solidFill>
                  <a:srgbClr val="A52A2A"/>
                </a:solidFill>
              </a:rPr>
              <a:t>tr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 err="1">
                <a:solidFill>
                  <a:srgbClr val="A52A2A"/>
                </a:solidFill>
              </a:rPr>
              <a:t>tr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td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55577855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/td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</a:t>
            </a:r>
            <a:r>
              <a:rPr lang="en-US" sz="2000" dirty="0" err="1">
                <a:solidFill>
                  <a:srgbClr val="A52A2A"/>
                </a:solidFill>
              </a:rPr>
              <a:t>tr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/table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5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- TABLAS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227511"/>
            <a:ext cx="7897090" cy="54268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subdividir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usamos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55" y="2827364"/>
            <a:ext cx="600526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- TABLAS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227511"/>
            <a:ext cx="7897090" cy="54268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añadir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usamos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&lt;caption&gt;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s-ES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caption</a:t>
            </a:r>
            <a:r>
              <a:rPr lang="es-E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&gt;Empresas top&lt;/</a:t>
            </a:r>
            <a:r>
              <a:rPr lang="es-ES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caption</a:t>
            </a:r>
            <a:r>
              <a:rPr lang="es-E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es-E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s-E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&gt;Nombre Empresa&lt;/</a:t>
            </a:r>
            <a:r>
              <a:rPr lang="es-E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s-E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&gt;Contacto&lt;/</a:t>
            </a:r>
            <a:r>
              <a:rPr lang="es-E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s-E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E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Pais</a:t>
            </a: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E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es-E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s-E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8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- TABLAS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227511"/>
            <a:ext cx="7897090" cy="3884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añadir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usamos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&lt;caption&gt;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5" y="2370151"/>
            <a:ext cx="6379985" cy="230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-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227511"/>
            <a:ext cx="7897090" cy="3884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Podemos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definer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distintos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HTML: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4" y="2479097"/>
            <a:ext cx="6808055" cy="37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Listas sin orden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227510"/>
            <a:ext cx="7897090" cy="5381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sin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(Unordered list) se define con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item de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 define con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&lt;li&gt;.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it-IT" sz="3200" dirty="0" smtClean="0">
                <a:solidFill>
                  <a:srgbClr val="0000CD"/>
                </a:solidFill>
              </a:rPr>
              <a:t>&lt;</a:t>
            </a:r>
            <a:r>
              <a:rPr lang="it-IT" sz="3200" dirty="0" smtClean="0">
                <a:solidFill>
                  <a:srgbClr val="A52A2A"/>
                </a:solidFill>
              </a:rPr>
              <a:t>ul</a:t>
            </a:r>
            <a:r>
              <a:rPr lang="it-IT" sz="3200" dirty="0" smtClean="0">
                <a:solidFill>
                  <a:srgbClr val="0000CD"/>
                </a:solidFill>
              </a:rPr>
              <a:t>&gt;</a:t>
            </a:r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200" dirty="0" smtClean="0"/>
              <a:t>  </a:t>
            </a:r>
            <a:r>
              <a:rPr lang="it-IT" sz="3200" dirty="0" smtClean="0">
                <a:solidFill>
                  <a:srgbClr val="0000CD"/>
                </a:solidFill>
              </a:rPr>
              <a:t>&lt;</a:t>
            </a:r>
            <a:r>
              <a:rPr lang="it-IT" sz="3200" dirty="0" smtClean="0">
                <a:solidFill>
                  <a:srgbClr val="A52A2A"/>
                </a:solidFill>
              </a:rPr>
              <a:t>li</a:t>
            </a:r>
            <a:r>
              <a:rPr lang="it-IT" sz="3200" dirty="0" smtClean="0">
                <a:solidFill>
                  <a:srgbClr val="0000CD"/>
                </a:solidFill>
              </a:rPr>
              <a:t>&gt;</a:t>
            </a:r>
            <a:r>
              <a:rPr lang="it-IT" sz="3200" dirty="0" smtClean="0"/>
              <a:t>Coffee</a:t>
            </a:r>
            <a:r>
              <a:rPr lang="it-IT" sz="3200" dirty="0" smtClean="0">
                <a:solidFill>
                  <a:srgbClr val="0000CD"/>
                </a:solidFill>
              </a:rPr>
              <a:t>&lt;</a:t>
            </a:r>
            <a:r>
              <a:rPr lang="it-IT" sz="3200" dirty="0" smtClean="0">
                <a:solidFill>
                  <a:srgbClr val="A52A2A"/>
                </a:solidFill>
              </a:rPr>
              <a:t>/li</a:t>
            </a:r>
            <a:r>
              <a:rPr lang="it-IT" sz="3200" dirty="0" smtClean="0">
                <a:solidFill>
                  <a:srgbClr val="0000CD"/>
                </a:solidFill>
              </a:rPr>
              <a:t>&gt;</a:t>
            </a:r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200" dirty="0" smtClean="0"/>
              <a:t>  </a:t>
            </a:r>
            <a:r>
              <a:rPr lang="it-IT" sz="3200" dirty="0" smtClean="0">
                <a:solidFill>
                  <a:srgbClr val="0000CD"/>
                </a:solidFill>
              </a:rPr>
              <a:t>&lt;</a:t>
            </a:r>
            <a:r>
              <a:rPr lang="it-IT" sz="3200" dirty="0" smtClean="0">
                <a:solidFill>
                  <a:srgbClr val="A52A2A"/>
                </a:solidFill>
              </a:rPr>
              <a:t>li</a:t>
            </a:r>
            <a:r>
              <a:rPr lang="it-IT" sz="3200" dirty="0" smtClean="0">
                <a:solidFill>
                  <a:srgbClr val="0000CD"/>
                </a:solidFill>
              </a:rPr>
              <a:t>&gt;</a:t>
            </a:r>
            <a:r>
              <a:rPr lang="it-IT" sz="3200" dirty="0" smtClean="0"/>
              <a:t>Tea</a:t>
            </a:r>
            <a:r>
              <a:rPr lang="it-IT" sz="3200" dirty="0" smtClean="0">
                <a:solidFill>
                  <a:srgbClr val="0000CD"/>
                </a:solidFill>
              </a:rPr>
              <a:t>&lt;</a:t>
            </a:r>
            <a:r>
              <a:rPr lang="it-IT" sz="3200" dirty="0" smtClean="0">
                <a:solidFill>
                  <a:srgbClr val="A52A2A"/>
                </a:solidFill>
              </a:rPr>
              <a:t>/li</a:t>
            </a:r>
            <a:r>
              <a:rPr lang="it-IT" sz="3200" dirty="0" smtClean="0">
                <a:solidFill>
                  <a:srgbClr val="0000CD"/>
                </a:solidFill>
              </a:rPr>
              <a:t>&gt;</a:t>
            </a:r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200" dirty="0" smtClean="0"/>
              <a:t>  </a:t>
            </a:r>
            <a:r>
              <a:rPr lang="it-IT" sz="3200" dirty="0" smtClean="0">
                <a:solidFill>
                  <a:srgbClr val="0000CD"/>
                </a:solidFill>
              </a:rPr>
              <a:t>&lt;</a:t>
            </a:r>
            <a:r>
              <a:rPr lang="it-IT" sz="3200" dirty="0" smtClean="0">
                <a:solidFill>
                  <a:srgbClr val="A52A2A"/>
                </a:solidFill>
              </a:rPr>
              <a:t>li</a:t>
            </a:r>
            <a:r>
              <a:rPr lang="it-IT" sz="3200" dirty="0" smtClean="0">
                <a:solidFill>
                  <a:srgbClr val="0000CD"/>
                </a:solidFill>
              </a:rPr>
              <a:t>&gt;</a:t>
            </a:r>
            <a:r>
              <a:rPr lang="it-IT" sz="3200" dirty="0" smtClean="0"/>
              <a:t>Milk</a:t>
            </a:r>
            <a:r>
              <a:rPr lang="it-IT" sz="3200" dirty="0" smtClean="0">
                <a:solidFill>
                  <a:srgbClr val="0000CD"/>
                </a:solidFill>
              </a:rPr>
              <a:t>&lt;</a:t>
            </a:r>
            <a:r>
              <a:rPr lang="it-IT" sz="3200" dirty="0" smtClean="0">
                <a:solidFill>
                  <a:srgbClr val="A52A2A"/>
                </a:solidFill>
              </a:rPr>
              <a:t>/li</a:t>
            </a:r>
            <a:r>
              <a:rPr lang="it-IT" sz="3200" dirty="0" smtClean="0">
                <a:solidFill>
                  <a:srgbClr val="0000CD"/>
                </a:solidFill>
              </a:rPr>
              <a:t>&gt;</a:t>
            </a:r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200" dirty="0" smtClean="0">
                <a:solidFill>
                  <a:srgbClr val="0000CD"/>
                </a:solidFill>
              </a:rPr>
              <a:t>&lt;</a:t>
            </a:r>
            <a:r>
              <a:rPr lang="it-IT" sz="3200" dirty="0" smtClean="0">
                <a:solidFill>
                  <a:srgbClr val="A52A2A"/>
                </a:solidFill>
              </a:rPr>
              <a:t>/ul</a:t>
            </a:r>
            <a:r>
              <a:rPr lang="it-IT" sz="3200" dirty="0" smtClean="0">
                <a:solidFill>
                  <a:srgbClr val="0000CD"/>
                </a:solidFill>
              </a:rPr>
              <a:t>&gt;</a:t>
            </a:r>
            <a:r>
              <a:rPr lang="it-IT" sz="3200" dirty="0" smtClean="0"/>
              <a:t>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50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Listas sin orden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227510"/>
            <a:ext cx="7897090" cy="5381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cambiar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representar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puntos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cuadrados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circulos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cambiando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estilos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veremos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adelante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it-IT" sz="2800" dirty="0" smtClean="0">
              <a:solidFill>
                <a:srgbClr val="0000CD"/>
              </a:solidFill>
            </a:endParaRPr>
          </a:p>
          <a:p>
            <a:pPr lvl="2"/>
            <a:r>
              <a:rPr lang="it-IT" sz="2800" dirty="0" smtClean="0">
                <a:solidFill>
                  <a:srgbClr val="0000CD"/>
                </a:solidFill>
              </a:rPr>
              <a:t>&lt;</a:t>
            </a:r>
            <a:r>
              <a:rPr lang="it-IT" sz="2800" dirty="0">
                <a:solidFill>
                  <a:srgbClr val="A52A2A"/>
                </a:solidFill>
              </a:rPr>
              <a:t>ul</a:t>
            </a:r>
            <a:r>
              <a:rPr lang="it-IT" sz="2800" dirty="0">
                <a:solidFill>
                  <a:srgbClr val="FF0000"/>
                </a:solidFill>
              </a:rPr>
              <a:t> style</a:t>
            </a:r>
            <a:r>
              <a:rPr lang="it-IT" sz="2800" dirty="0">
                <a:solidFill>
                  <a:srgbClr val="0000CD"/>
                </a:solidFill>
              </a:rPr>
              <a:t>="list-style-type:square"&gt;</a:t>
            </a: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/>
              <a:t>  </a:t>
            </a:r>
            <a:r>
              <a:rPr lang="it-IT" sz="2800" dirty="0">
                <a:solidFill>
                  <a:srgbClr val="0000CD"/>
                </a:solidFill>
              </a:rPr>
              <a:t>&lt;</a:t>
            </a:r>
            <a:r>
              <a:rPr lang="it-IT" sz="2800" dirty="0">
                <a:solidFill>
                  <a:srgbClr val="A52A2A"/>
                </a:solidFill>
              </a:rPr>
              <a:t>li</a:t>
            </a:r>
            <a:r>
              <a:rPr lang="it-IT" sz="2800" dirty="0">
                <a:solidFill>
                  <a:srgbClr val="0000CD"/>
                </a:solidFill>
              </a:rPr>
              <a:t>&gt;</a:t>
            </a:r>
            <a:r>
              <a:rPr lang="it-IT" sz="2800" dirty="0"/>
              <a:t>Coffee</a:t>
            </a:r>
            <a:r>
              <a:rPr lang="it-IT" sz="2800" dirty="0">
                <a:solidFill>
                  <a:srgbClr val="0000CD"/>
                </a:solidFill>
              </a:rPr>
              <a:t>&lt;</a:t>
            </a:r>
            <a:r>
              <a:rPr lang="it-IT" sz="2800" dirty="0">
                <a:solidFill>
                  <a:srgbClr val="A52A2A"/>
                </a:solidFill>
              </a:rPr>
              <a:t>/li</a:t>
            </a:r>
            <a:r>
              <a:rPr lang="it-IT" sz="2800" dirty="0">
                <a:solidFill>
                  <a:srgbClr val="0000CD"/>
                </a:solidFill>
              </a:rPr>
              <a:t>&gt;</a:t>
            </a: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/>
              <a:t>  </a:t>
            </a:r>
            <a:r>
              <a:rPr lang="it-IT" sz="2800" dirty="0">
                <a:solidFill>
                  <a:srgbClr val="0000CD"/>
                </a:solidFill>
              </a:rPr>
              <a:t>&lt;</a:t>
            </a:r>
            <a:r>
              <a:rPr lang="it-IT" sz="2800" dirty="0">
                <a:solidFill>
                  <a:srgbClr val="A52A2A"/>
                </a:solidFill>
              </a:rPr>
              <a:t>li</a:t>
            </a:r>
            <a:r>
              <a:rPr lang="it-IT" sz="2800" dirty="0">
                <a:solidFill>
                  <a:srgbClr val="0000CD"/>
                </a:solidFill>
              </a:rPr>
              <a:t>&gt;</a:t>
            </a:r>
            <a:r>
              <a:rPr lang="it-IT" sz="2800" dirty="0"/>
              <a:t>Tea</a:t>
            </a:r>
            <a:r>
              <a:rPr lang="it-IT" sz="2800" dirty="0">
                <a:solidFill>
                  <a:srgbClr val="0000CD"/>
                </a:solidFill>
              </a:rPr>
              <a:t>&lt;</a:t>
            </a:r>
            <a:r>
              <a:rPr lang="it-IT" sz="2800" dirty="0">
                <a:solidFill>
                  <a:srgbClr val="A52A2A"/>
                </a:solidFill>
              </a:rPr>
              <a:t>/li</a:t>
            </a:r>
            <a:r>
              <a:rPr lang="it-IT" sz="2800" dirty="0">
                <a:solidFill>
                  <a:srgbClr val="0000CD"/>
                </a:solidFill>
              </a:rPr>
              <a:t>&gt;</a:t>
            </a: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/>
              <a:t>  </a:t>
            </a:r>
            <a:r>
              <a:rPr lang="it-IT" sz="2800" dirty="0">
                <a:solidFill>
                  <a:srgbClr val="0000CD"/>
                </a:solidFill>
              </a:rPr>
              <a:t>&lt;</a:t>
            </a:r>
            <a:r>
              <a:rPr lang="it-IT" sz="2800" dirty="0">
                <a:solidFill>
                  <a:srgbClr val="A52A2A"/>
                </a:solidFill>
              </a:rPr>
              <a:t>li</a:t>
            </a:r>
            <a:r>
              <a:rPr lang="it-IT" sz="2800" dirty="0">
                <a:solidFill>
                  <a:srgbClr val="0000CD"/>
                </a:solidFill>
              </a:rPr>
              <a:t>&gt;</a:t>
            </a:r>
            <a:r>
              <a:rPr lang="it-IT" sz="2800" dirty="0"/>
              <a:t>Milk</a:t>
            </a:r>
            <a:r>
              <a:rPr lang="it-IT" sz="2800" dirty="0">
                <a:solidFill>
                  <a:srgbClr val="0000CD"/>
                </a:solidFill>
              </a:rPr>
              <a:t>&lt;</a:t>
            </a:r>
            <a:r>
              <a:rPr lang="it-IT" sz="2800" dirty="0">
                <a:solidFill>
                  <a:srgbClr val="A52A2A"/>
                </a:solidFill>
              </a:rPr>
              <a:t>/li</a:t>
            </a:r>
            <a:r>
              <a:rPr lang="it-IT" sz="2800" dirty="0">
                <a:solidFill>
                  <a:srgbClr val="0000CD"/>
                </a:solidFill>
              </a:rPr>
              <a:t>&gt;</a:t>
            </a: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>
                <a:solidFill>
                  <a:srgbClr val="0000CD"/>
                </a:solidFill>
              </a:rPr>
              <a:t>&lt;</a:t>
            </a:r>
            <a:r>
              <a:rPr lang="it-IT" sz="2800" dirty="0">
                <a:solidFill>
                  <a:srgbClr val="A52A2A"/>
                </a:solidFill>
              </a:rPr>
              <a:t>/ul</a:t>
            </a:r>
            <a:r>
              <a:rPr lang="it-IT" sz="2800" dirty="0">
                <a:solidFill>
                  <a:srgbClr val="0000CD"/>
                </a:solidFill>
              </a:rPr>
              <a:t>&gt;</a:t>
            </a:r>
            <a:r>
              <a:rPr lang="it-IT" sz="2800" dirty="0"/>
              <a:t>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3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Imágenes – Usando algo de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5"/>
            <a:ext cx="7897090" cy="40247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Anteriormente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hemos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visto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incluir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imagenes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nuestro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HTML.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maneras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manipular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caracteristicas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las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imagenes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 alt="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some_text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width: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;height: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;"&gt;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2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Listas sin orden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227510"/>
            <a:ext cx="7897090" cy="5381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cambiar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representar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puntos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cuadrados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circulos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cambiando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estilos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veremos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adelante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3339378"/>
            <a:ext cx="5869565" cy="25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Listas ordenadas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227510"/>
            <a:ext cx="7897090" cy="5381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ordenada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(ordered list) se define con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 define con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&lt;li&gt;</a:t>
            </a: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it-IT" sz="3200" dirty="0">
                <a:solidFill>
                  <a:srgbClr val="0000CD"/>
                </a:solidFill>
              </a:rPr>
              <a:t>&lt;</a:t>
            </a:r>
            <a:r>
              <a:rPr lang="it-IT" sz="3200" dirty="0">
                <a:solidFill>
                  <a:srgbClr val="A52A2A"/>
                </a:solidFill>
              </a:rPr>
              <a:t>ol</a:t>
            </a:r>
            <a:r>
              <a:rPr lang="it-IT" sz="3200" dirty="0">
                <a:solidFill>
                  <a:srgbClr val="0000CD"/>
                </a:solidFill>
              </a:rPr>
              <a:t>&gt;</a:t>
            </a:r>
            <a:r>
              <a:rPr lang="it-IT" sz="3200" dirty="0"/>
              <a:t/>
            </a:r>
            <a:br>
              <a:rPr lang="it-IT" sz="3200" dirty="0"/>
            </a:br>
            <a:r>
              <a:rPr lang="it-IT" sz="3200" dirty="0"/>
              <a:t>  </a:t>
            </a:r>
            <a:r>
              <a:rPr lang="it-IT" sz="3200" dirty="0">
                <a:solidFill>
                  <a:srgbClr val="0000CD"/>
                </a:solidFill>
              </a:rPr>
              <a:t>&lt;</a:t>
            </a:r>
            <a:r>
              <a:rPr lang="it-IT" sz="3200" dirty="0">
                <a:solidFill>
                  <a:srgbClr val="A52A2A"/>
                </a:solidFill>
              </a:rPr>
              <a:t>li</a:t>
            </a:r>
            <a:r>
              <a:rPr lang="it-IT" sz="3200" dirty="0">
                <a:solidFill>
                  <a:srgbClr val="0000CD"/>
                </a:solidFill>
              </a:rPr>
              <a:t>&gt;</a:t>
            </a:r>
            <a:r>
              <a:rPr lang="it-IT" sz="3200" dirty="0"/>
              <a:t>Coffee</a:t>
            </a:r>
            <a:r>
              <a:rPr lang="it-IT" sz="3200" dirty="0">
                <a:solidFill>
                  <a:srgbClr val="0000CD"/>
                </a:solidFill>
              </a:rPr>
              <a:t>&lt;</a:t>
            </a:r>
            <a:r>
              <a:rPr lang="it-IT" sz="3200" dirty="0">
                <a:solidFill>
                  <a:srgbClr val="A52A2A"/>
                </a:solidFill>
              </a:rPr>
              <a:t>/li</a:t>
            </a:r>
            <a:r>
              <a:rPr lang="it-IT" sz="3200" dirty="0">
                <a:solidFill>
                  <a:srgbClr val="0000CD"/>
                </a:solidFill>
              </a:rPr>
              <a:t>&gt;</a:t>
            </a:r>
            <a:r>
              <a:rPr lang="it-IT" sz="3200" dirty="0"/>
              <a:t/>
            </a:r>
            <a:br>
              <a:rPr lang="it-IT" sz="3200" dirty="0"/>
            </a:br>
            <a:r>
              <a:rPr lang="it-IT" sz="3200" dirty="0"/>
              <a:t>  </a:t>
            </a:r>
            <a:r>
              <a:rPr lang="it-IT" sz="3200" dirty="0">
                <a:solidFill>
                  <a:srgbClr val="0000CD"/>
                </a:solidFill>
              </a:rPr>
              <a:t>&lt;</a:t>
            </a:r>
            <a:r>
              <a:rPr lang="it-IT" sz="3200" dirty="0">
                <a:solidFill>
                  <a:srgbClr val="A52A2A"/>
                </a:solidFill>
              </a:rPr>
              <a:t>li</a:t>
            </a:r>
            <a:r>
              <a:rPr lang="it-IT" sz="3200" dirty="0">
                <a:solidFill>
                  <a:srgbClr val="0000CD"/>
                </a:solidFill>
              </a:rPr>
              <a:t>&gt;</a:t>
            </a:r>
            <a:r>
              <a:rPr lang="it-IT" sz="3200" dirty="0"/>
              <a:t>Tea</a:t>
            </a:r>
            <a:r>
              <a:rPr lang="it-IT" sz="3200" dirty="0">
                <a:solidFill>
                  <a:srgbClr val="0000CD"/>
                </a:solidFill>
              </a:rPr>
              <a:t>&lt;</a:t>
            </a:r>
            <a:r>
              <a:rPr lang="it-IT" sz="3200" dirty="0">
                <a:solidFill>
                  <a:srgbClr val="A52A2A"/>
                </a:solidFill>
              </a:rPr>
              <a:t>/li</a:t>
            </a:r>
            <a:r>
              <a:rPr lang="it-IT" sz="3200" dirty="0">
                <a:solidFill>
                  <a:srgbClr val="0000CD"/>
                </a:solidFill>
              </a:rPr>
              <a:t>&gt;</a:t>
            </a:r>
            <a:r>
              <a:rPr lang="it-IT" sz="3200" dirty="0"/>
              <a:t/>
            </a:r>
            <a:br>
              <a:rPr lang="it-IT" sz="3200" dirty="0"/>
            </a:br>
            <a:r>
              <a:rPr lang="it-IT" sz="3200" dirty="0"/>
              <a:t>  </a:t>
            </a:r>
            <a:r>
              <a:rPr lang="it-IT" sz="3200" dirty="0">
                <a:solidFill>
                  <a:srgbClr val="0000CD"/>
                </a:solidFill>
              </a:rPr>
              <a:t>&lt;</a:t>
            </a:r>
            <a:r>
              <a:rPr lang="it-IT" sz="3200" dirty="0">
                <a:solidFill>
                  <a:srgbClr val="A52A2A"/>
                </a:solidFill>
              </a:rPr>
              <a:t>li</a:t>
            </a:r>
            <a:r>
              <a:rPr lang="it-IT" sz="3200" dirty="0">
                <a:solidFill>
                  <a:srgbClr val="0000CD"/>
                </a:solidFill>
              </a:rPr>
              <a:t>&gt;</a:t>
            </a:r>
            <a:r>
              <a:rPr lang="it-IT" sz="3200" dirty="0"/>
              <a:t>Milk</a:t>
            </a:r>
            <a:r>
              <a:rPr lang="it-IT" sz="3200" dirty="0">
                <a:solidFill>
                  <a:srgbClr val="0000CD"/>
                </a:solidFill>
              </a:rPr>
              <a:t>&lt;</a:t>
            </a:r>
            <a:r>
              <a:rPr lang="it-IT" sz="3200" dirty="0">
                <a:solidFill>
                  <a:srgbClr val="A52A2A"/>
                </a:solidFill>
              </a:rPr>
              <a:t>/li</a:t>
            </a:r>
            <a:r>
              <a:rPr lang="it-IT" sz="3200" dirty="0">
                <a:solidFill>
                  <a:srgbClr val="0000CD"/>
                </a:solidFill>
              </a:rPr>
              <a:t>&gt;</a:t>
            </a:r>
            <a:r>
              <a:rPr lang="it-IT" sz="3200" dirty="0"/>
              <a:t/>
            </a:r>
            <a:br>
              <a:rPr lang="it-IT" sz="3200" dirty="0"/>
            </a:br>
            <a:r>
              <a:rPr lang="it-IT" sz="3200" dirty="0">
                <a:solidFill>
                  <a:srgbClr val="0000CD"/>
                </a:solidFill>
              </a:rPr>
              <a:t>&lt;</a:t>
            </a:r>
            <a:r>
              <a:rPr lang="it-IT" sz="3200" dirty="0">
                <a:solidFill>
                  <a:srgbClr val="A52A2A"/>
                </a:solidFill>
              </a:rPr>
              <a:t>/ol</a:t>
            </a:r>
            <a:r>
              <a:rPr lang="it-IT" sz="3200" dirty="0">
                <a:solidFill>
                  <a:srgbClr val="0000CD"/>
                </a:solidFill>
              </a:rPr>
              <a:t>&gt;</a:t>
            </a:r>
            <a:r>
              <a:rPr lang="it-IT" sz="3200" dirty="0"/>
              <a:t>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52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Listas ordenadas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227510"/>
            <a:ext cx="7897090" cy="5381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ordenada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(ordered list) se define con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 define con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&lt;li&gt;</a:t>
            </a: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27" y="3745057"/>
            <a:ext cx="5184422" cy="22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Listas ordenadas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476893"/>
            <a:ext cx="7897090" cy="5131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atributo “</a:t>
            </a:r>
            <a:r>
              <a:rPr lang="es-ES_trad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” define el tipo de marcador que va a usar la lista.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ES_tradn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“1”: Por defecto, la lista será ordenada con números</a:t>
            </a:r>
          </a:p>
          <a:p>
            <a:pPr lvl="1"/>
            <a:endParaRPr lang="es-ES_tradn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ES_tradn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“A”: Lista ordenada con letras mayúsculas</a:t>
            </a:r>
          </a:p>
          <a:p>
            <a:pPr lvl="1"/>
            <a:endParaRPr lang="es-ES_tradn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ES_tradn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“a”: Lista ordenada con letras minúsculas</a:t>
            </a:r>
          </a:p>
          <a:p>
            <a:pPr lvl="1"/>
            <a:endParaRPr lang="es-ES_tradn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ES_tradn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“I”: Lista ordenada con números romanos mayúsculas</a:t>
            </a:r>
          </a:p>
          <a:p>
            <a:pPr lvl="1"/>
            <a:endParaRPr lang="es-ES_tradn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ES_tradn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“I”: Lista ordenada con números romanos minúsculas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E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7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Listas de descripción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476893"/>
            <a:ext cx="7897090" cy="5131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Una lista de descripción es una lista de términos con una descripción de cada uno de ellos.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_tradnl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_tradnl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La lista de descripción se define con la etiqueta &lt;dl&gt;.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_tradnl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_tradnl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La etiqueta &lt;</a:t>
            </a:r>
            <a:r>
              <a:rPr lang="es-ES_tradnl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s-ES_tradnl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 define el termino.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_tradnl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_tradnl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La etiqueta &lt;</a:t>
            </a:r>
            <a:r>
              <a:rPr lang="es-ES_tradnl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s-ES_tradnl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 define la descripción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E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2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Listas de descripción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476893"/>
            <a:ext cx="7897090" cy="5131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dl</a:t>
            </a:r>
            <a:r>
              <a:rPr lang="en-US" sz="2800" dirty="0">
                <a:solidFill>
                  <a:srgbClr val="0000CD"/>
                </a:solidFill>
              </a:rPr>
              <a:t>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 err="1">
                <a:solidFill>
                  <a:srgbClr val="A52A2A"/>
                </a:solidFill>
              </a:rPr>
              <a:t>dt</a:t>
            </a:r>
            <a:r>
              <a:rPr lang="en-US" sz="2800" dirty="0">
                <a:solidFill>
                  <a:srgbClr val="0000CD"/>
                </a:solidFill>
              </a:rPr>
              <a:t>&gt;</a:t>
            </a:r>
            <a:r>
              <a:rPr lang="en-US" sz="2800" dirty="0"/>
              <a:t>Coffee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/</a:t>
            </a:r>
            <a:r>
              <a:rPr lang="en-US" sz="2800" dirty="0" err="1">
                <a:solidFill>
                  <a:srgbClr val="A52A2A"/>
                </a:solidFill>
              </a:rPr>
              <a:t>dt</a:t>
            </a:r>
            <a:r>
              <a:rPr lang="en-US" sz="2800" dirty="0">
                <a:solidFill>
                  <a:srgbClr val="0000CD"/>
                </a:solidFill>
              </a:rPr>
              <a:t>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 err="1">
                <a:solidFill>
                  <a:srgbClr val="A52A2A"/>
                </a:solidFill>
              </a:rPr>
              <a:t>dd</a:t>
            </a:r>
            <a:r>
              <a:rPr lang="en-US" sz="2800" dirty="0">
                <a:solidFill>
                  <a:srgbClr val="0000CD"/>
                </a:solidFill>
              </a:rPr>
              <a:t>&gt;</a:t>
            </a:r>
            <a:r>
              <a:rPr lang="en-US" sz="2800" dirty="0"/>
              <a:t>- black hot drink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/</a:t>
            </a:r>
            <a:r>
              <a:rPr lang="en-US" sz="2800" dirty="0" err="1">
                <a:solidFill>
                  <a:srgbClr val="A52A2A"/>
                </a:solidFill>
              </a:rPr>
              <a:t>dd</a:t>
            </a:r>
            <a:r>
              <a:rPr lang="en-US" sz="2800" dirty="0">
                <a:solidFill>
                  <a:srgbClr val="0000CD"/>
                </a:solidFill>
              </a:rPr>
              <a:t>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 err="1">
                <a:solidFill>
                  <a:srgbClr val="A52A2A"/>
                </a:solidFill>
              </a:rPr>
              <a:t>dt</a:t>
            </a:r>
            <a:r>
              <a:rPr lang="en-US" sz="2800" dirty="0">
                <a:solidFill>
                  <a:srgbClr val="0000CD"/>
                </a:solidFill>
              </a:rPr>
              <a:t>&gt;</a:t>
            </a:r>
            <a:r>
              <a:rPr lang="en-US" sz="2800" dirty="0"/>
              <a:t>Milk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/</a:t>
            </a:r>
            <a:r>
              <a:rPr lang="en-US" sz="2800" dirty="0" err="1">
                <a:solidFill>
                  <a:srgbClr val="A52A2A"/>
                </a:solidFill>
              </a:rPr>
              <a:t>dt</a:t>
            </a:r>
            <a:r>
              <a:rPr lang="en-US" sz="2800" dirty="0">
                <a:solidFill>
                  <a:srgbClr val="0000CD"/>
                </a:solidFill>
              </a:rPr>
              <a:t>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 err="1">
                <a:solidFill>
                  <a:srgbClr val="A52A2A"/>
                </a:solidFill>
              </a:rPr>
              <a:t>dd</a:t>
            </a:r>
            <a:r>
              <a:rPr lang="en-US" sz="2800" dirty="0">
                <a:solidFill>
                  <a:srgbClr val="0000CD"/>
                </a:solidFill>
              </a:rPr>
              <a:t>&gt;</a:t>
            </a:r>
            <a:r>
              <a:rPr lang="en-US" sz="2800" dirty="0"/>
              <a:t>- white cold drink</a:t>
            </a: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/</a:t>
            </a:r>
            <a:r>
              <a:rPr lang="en-US" sz="2800" dirty="0" err="1">
                <a:solidFill>
                  <a:srgbClr val="A52A2A"/>
                </a:solidFill>
              </a:rPr>
              <a:t>dd</a:t>
            </a:r>
            <a:r>
              <a:rPr lang="en-US" sz="2800" dirty="0">
                <a:solidFill>
                  <a:srgbClr val="0000CD"/>
                </a:solidFill>
              </a:rPr>
              <a:t>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/dl</a:t>
            </a:r>
            <a:r>
              <a:rPr lang="en-US" sz="2800" dirty="0">
                <a:solidFill>
                  <a:srgbClr val="0000CD"/>
                </a:solidFill>
              </a:rPr>
              <a:t>&gt;</a:t>
            </a:r>
            <a:r>
              <a:rPr lang="en-US" sz="2800" dirty="0"/>
              <a:t>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4212918"/>
            <a:ext cx="3099522" cy="23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Listas anidadas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762001" y="1476893"/>
            <a:ext cx="7897090" cy="5131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HTML permite anidar las listas (listas dentro de listas)</a:t>
            </a:r>
          </a:p>
          <a:p>
            <a:endParaRPr lang="es-E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80655" y="2611594"/>
            <a:ext cx="4738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766" y="2611594"/>
            <a:ext cx="3224646" cy="307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Listas anidadas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762001" y="1476893"/>
            <a:ext cx="7897090" cy="5131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anidar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s-E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80655" y="2611594"/>
            <a:ext cx="47382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</a:rPr>
              <a:t>&lt;</a:t>
            </a:r>
            <a:r>
              <a:rPr lang="it-IT" sz="2400" dirty="0">
                <a:solidFill>
                  <a:srgbClr val="A52A2A"/>
                </a:solidFill>
              </a:rPr>
              <a:t>ul</a:t>
            </a:r>
            <a:r>
              <a:rPr lang="it-IT" sz="2400" dirty="0">
                <a:solidFill>
                  <a:srgbClr val="0000CD"/>
                </a:solidFill>
              </a:rPr>
              <a:t>&gt;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/>
              <a:t>  </a:t>
            </a:r>
            <a:r>
              <a:rPr lang="it-IT" sz="2400" dirty="0">
                <a:solidFill>
                  <a:srgbClr val="0000CD"/>
                </a:solidFill>
              </a:rPr>
              <a:t>&lt;</a:t>
            </a:r>
            <a:r>
              <a:rPr lang="it-IT" sz="2400" dirty="0">
                <a:solidFill>
                  <a:srgbClr val="A52A2A"/>
                </a:solidFill>
              </a:rPr>
              <a:t>li</a:t>
            </a:r>
            <a:r>
              <a:rPr lang="it-IT" sz="2400" dirty="0">
                <a:solidFill>
                  <a:srgbClr val="0000CD"/>
                </a:solidFill>
              </a:rPr>
              <a:t>&gt;</a:t>
            </a:r>
            <a:r>
              <a:rPr lang="it-IT" sz="2400" dirty="0"/>
              <a:t>Coffee</a:t>
            </a:r>
            <a:r>
              <a:rPr lang="it-IT" sz="2400" dirty="0">
                <a:solidFill>
                  <a:srgbClr val="0000CD"/>
                </a:solidFill>
              </a:rPr>
              <a:t>&lt;</a:t>
            </a:r>
            <a:r>
              <a:rPr lang="it-IT" sz="2400" dirty="0">
                <a:solidFill>
                  <a:srgbClr val="A52A2A"/>
                </a:solidFill>
              </a:rPr>
              <a:t>/li</a:t>
            </a:r>
            <a:r>
              <a:rPr lang="it-IT" sz="2400" dirty="0">
                <a:solidFill>
                  <a:srgbClr val="0000CD"/>
                </a:solidFill>
              </a:rPr>
              <a:t>&gt;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/>
              <a:t>  </a:t>
            </a:r>
            <a:r>
              <a:rPr lang="it-IT" sz="2400" dirty="0">
                <a:solidFill>
                  <a:srgbClr val="0000CD"/>
                </a:solidFill>
              </a:rPr>
              <a:t>&lt;</a:t>
            </a:r>
            <a:r>
              <a:rPr lang="it-IT" sz="2400" dirty="0">
                <a:solidFill>
                  <a:srgbClr val="A52A2A"/>
                </a:solidFill>
              </a:rPr>
              <a:t>li</a:t>
            </a:r>
            <a:r>
              <a:rPr lang="it-IT" sz="2400" dirty="0">
                <a:solidFill>
                  <a:srgbClr val="0000CD"/>
                </a:solidFill>
              </a:rPr>
              <a:t>&gt;</a:t>
            </a:r>
            <a:r>
              <a:rPr lang="it-IT" sz="2400" dirty="0"/>
              <a:t>Tea</a:t>
            </a:r>
            <a:br>
              <a:rPr lang="it-IT" sz="2400" dirty="0"/>
            </a:br>
            <a:r>
              <a:rPr lang="it-IT" sz="2400" dirty="0"/>
              <a:t>  </a:t>
            </a:r>
            <a:r>
              <a:rPr lang="it-IT" sz="2400" b="1" dirty="0"/>
              <a:t>  </a:t>
            </a:r>
            <a:r>
              <a:rPr lang="it-IT" sz="2400" b="1" dirty="0">
                <a:solidFill>
                  <a:srgbClr val="0000CD"/>
                </a:solidFill>
              </a:rPr>
              <a:t>&lt;</a:t>
            </a:r>
            <a:r>
              <a:rPr lang="it-IT" sz="2400" b="1" dirty="0">
                <a:solidFill>
                  <a:srgbClr val="A52A2A"/>
                </a:solidFill>
              </a:rPr>
              <a:t>ul</a:t>
            </a:r>
            <a:r>
              <a:rPr lang="it-IT" sz="2400" b="1" dirty="0">
                <a:solidFill>
                  <a:srgbClr val="0000CD"/>
                </a:solidFill>
              </a:rPr>
              <a:t>&gt;</a:t>
            </a:r>
            <a:r>
              <a:rPr lang="it-IT" sz="2400" b="1" dirty="0"/>
              <a:t/>
            </a:r>
            <a:br>
              <a:rPr lang="it-IT" sz="2400" b="1" dirty="0"/>
            </a:br>
            <a:r>
              <a:rPr lang="it-IT" sz="2400" b="1" dirty="0"/>
              <a:t>      </a:t>
            </a:r>
            <a:r>
              <a:rPr lang="it-IT" sz="2400" b="1" dirty="0">
                <a:solidFill>
                  <a:srgbClr val="0000CD"/>
                </a:solidFill>
              </a:rPr>
              <a:t>&lt;</a:t>
            </a:r>
            <a:r>
              <a:rPr lang="it-IT" sz="2400" b="1" dirty="0">
                <a:solidFill>
                  <a:srgbClr val="A52A2A"/>
                </a:solidFill>
              </a:rPr>
              <a:t>li</a:t>
            </a:r>
            <a:r>
              <a:rPr lang="it-IT" sz="2400" b="1" dirty="0">
                <a:solidFill>
                  <a:srgbClr val="0000CD"/>
                </a:solidFill>
              </a:rPr>
              <a:t>&gt;</a:t>
            </a:r>
            <a:r>
              <a:rPr lang="it-IT" sz="2400" b="1" dirty="0"/>
              <a:t>Black tea</a:t>
            </a:r>
            <a:r>
              <a:rPr lang="it-IT" sz="2400" b="1" dirty="0">
                <a:solidFill>
                  <a:srgbClr val="0000CD"/>
                </a:solidFill>
              </a:rPr>
              <a:t>&lt;</a:t>
            </a:r>
            <a:r>
              <a:rPr lang="it-IT" sz="2400" b="1" dirty="0">
                <a:solidFill>
                  <a:srgbClr val="A52A2A"/>
                </a:solidFill>
              </a:rPr>
              <a:t>/li</a:t>
            </a:r>
            <a:r>
              <a:rPr lang="it-IT" sz="2400" b="1" dirty="0">
                <a:solidFill>
                  <a:srgbClr val="0000CD"/>
                </a:solidFill>
              </a:rPr>
              <a:t>&gt;</a:t>
            </a:r>
            <a:r>
              <a:rPr lang="it-IT" sz="2400" b="1" dirty="0"/>
              <a:t/>
            </a:r>
            <a:br>
              <a:rPr lang="it-IT" sz="2400" b="1" dirty="0"/>
            </a:br>
            <a:r>
              <a:rPr lang="it-IT" sz="2400" b="1" dirty="0"/>
              <a:t>      </a:t>
            </a:r>
            <a:r>
              <a:rPr lang="it-IT" sz="2400" b="1" dirty="0">
                <a:solidFill>
                  <a:srgbClr val="0000CD"/>
                </a:solidFill>
              </a:rPr>
              <a:t>&lt;</a:t>
            </a:r>
            <a:r>
              <a:rPr lang="it-IT" sz="2400" b="1" dirty="0">
                <a:solidFill>
                  <a:srgbClr val="A52A2A"/>
                </a:solidFill>
              </a:rPr>
              <a:t>li</a:t>
            </a:r>
            <a:r>
              <a:rPr lang="it-IT" sz="2400" b="1" dirty="0">
                <a:solidFill>
                  <a:srgbClr val="0000CD"/>
                </a:solidFill>
              </a:rPr>
              <a:t>&gt;</a:t>
            </a:r>
            <a:r>
              <a:rPr lang="it-IT" sz="2400" b="1" dirty="0"/>
              <a:t>Green tea</a:t>
            </a:r>
            <a:r>
              <a:rPr lang="it-IT" sz="2400" b="1" dirty="0">
                <a:solidFill>
                  <a:srgbClr val="0000CD"/>
                </a:solidFill>
              </a:rPr>
              <a:t>&lt;</a:t>
            </a:r>
            <a:r>
              <a:rPr lang="it-IT" sz="2400" b="1" dirty="0">
                <a:solidFill>
                  <a:srgbClr val="A52A2A"/>
                </a:solidFill>
              </a:rPr>
              <a:t>/li</a:t>
            </a:r>
            <a:r>
              <a:rPr lang="it-IT" sz="2400" b="1" dirty="0">
                <a:solidFill>
                  <a:srgbClr val="0000CD"/>
                </a:solidFill>
              </a:rPr>
              <a:t>&gt;</a:t>
            </a:r>
            <a:r>
              <a:rPr lang="it-IT" sz="2400" b="1" dirty="0"/>
              <a:t/>
            </a:r>
            <a:br>
              <a:rPr lang="it-IT" sz="2400" b="1" dirty="0"/>
            </a:br>
            <a:r>
              <a:rPr lang="it-IT" sz="2400" b="1" dirty="0"/>
              <a:t>    </a:t>
            </a:r>
            <a:r>
              <a:rPr lang="it-IT" sz="2400" b="1" dirty="0">
                <a:solidFill>
                  <a:srgbClr val="0000CD"/>
                </a:solidFill>
              </a:rPr>
              <a:t>&lt;</a:t>
            </a:r>
            <a:r>
              <a:rPr lang="it-IT" sz="2400" b="1" dirty="0">
                <a:solidFill>
                  <a:srgbClr val="A52A2A"/>
                </a:solidFill>
              </a:rPr>
              <a:t>/ul</a:t>
            </a:r>
            <a:r>
              <a:rPr lang="it-IT" sz="2400" b="1" dirty="0">
                <a:solidFill>
                  <a:srgbClr val="0000CD"/>
                </a:solidFill>
              </a:rPr>
              <a:t>&gt;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/>
              <a:t>  </a:t>
            </a:r>
            <a:r>
              <a:rPr lang="it-IT" sz="2400" dirty="0">
                <a:solidFill>
                  <a:srgbClr val="0000CD"/>
                </a:solidFill>
              </a:rPr>
              <a:t>&lt;</a:t>
            </a:r>
            <a:r>
              <a:rPr lang="it-IT" sz="2400" dirty="0">
                <a:solidFill>
                  <a:srgbClr val="A52A2A"/>
                </a:solidFill>
              </a:rPr>
              <a:t>/li</a:t>
            </a:r>
            <a:r>
              <a:rPr lang="it-IT" sz="2400" dirty="0">
                <a:solidFill>
                  <a:srgbClr val="0000CD"/>
                </a:solidFill>
              </a:rPr>
              <a:t>&gt;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/>
              <a:t>  </a:t>
            </a:r>
            <a:r>
              <a:rPr lang="it-IT" sz="2400" dirty="0">
                <a:solidFill>
                  <a:srgbClr val="0000CD"/>
                </a:solidFill>
              </a:rPr>
              <a:t>&lt;</a:t>
            </a:r>
            <a:r>
              <a:rPr lang="it-IT" sz="2400" dirty="0">
                <a:solidFill>
                  <a:srgbClr val="A52A2A"/>
                </a:solidFill>
              </a:rPr>
              <a:t>li</a:t>
            </a:r>
            <a:r>
              <a:rPr lang="it-IT" sz="2400" dirty="0">
                <a:solidFill>
                  <a:srgbClr val="0000CD"/>
                </a:solidFill>
              </a:rPr>
              <a:t>&gt;</a:t>
            </a:r>
            <a:r>
              <a:rPr lang="it-IT" sz="2400" dirty="0"/>
              <a:t>Milk</a:t>
            </a:r>
            <a:r>
              <a:rPr lang="it-IT" sz="2400" dirty="0">
                <a:solidFill>
                  <a:srgbClr val="0000CD"/>
                </a:solidFill>
              </a:rPr>
              <a:t>&lt;</a:t>
            </a:r>
            <a:r>
              <a:rPr lang="it-IT" sz="2400" dirty="0">
                <a:solidFill>
                  <a:srgbClr val="A52A2A"/>
                </a:solidFill>
              </a:rPr>
              <a:t>/li</a:t>
            </a:r>
            <a:r>
              <a:rPr lang="it-IT" sz="2400" dirty="0">
                <a:solidFill>
                  <a:srgbClr val="0000CD"/>
                </a:solidFill>
              </a:rPr>
              <a:t>&gt;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>
                <a:solidFill>
                  <a:srgbClr val="0000CD"/>
                </a:solidFill>
              </a:rPr>
              <a:t>&lt;</a:t>
            </a:r>
            <a:r>
              <a:rPr lang="it-IT" sz="2400" dirty="0">
                <a:solidFill>
                  <a:srgbClr val="A52A2A"/>
                </a:solidFill>
              </a:rPr>
              <a:t>/ul</a:t>
            </a:r>
            <a:r>
              <a:rPr lang="it-IT" sz="2400" dirty="0">
                <a:solidFill>
                  <a:srgbClr val="0000CD"/>
                </a:solidFill>
              </a:rPr>
              <a:t>&gt;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8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Listas anidadas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762001" y="1476893"/>
            <a:ext cx="7897090" cy="5131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anidar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items de las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tambien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contener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cosas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aparte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nuevas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imagenes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links, etc. </a:t>
            </a:r>
          </a:p>
          <a:p>
            <a:endParaRPr lang="es-E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73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Imágenes – Usando algo de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5"/>
            <a:ext cx="7897090" cy="40247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 alt="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some_text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width:</a:t>
            </a:r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204px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;height:</a:t>
            </a:r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284px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;"&gt;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n-US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n-US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some_text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width=“</a:t>
            </a:r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204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height=“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284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3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Imágenes – Usando algo de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375757"/>
            <a:ext cx="7897090" cy="52397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 se cambia las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caracteristicas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estilo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algo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que se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interna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 externa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veremos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adelante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 CSS) las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imagenes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sin “style” se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veran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modificadas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500" dirty="0" smtClean="0">
              <a:solidFill>
                <a:srgbClr val="0000CD"/>
              </a:solidFill>
            </a:endParaRPr>
          </a:p>
          <a:p>
            <a:pPr lvl="1"/>
            <a:r>
              <a:rPr lang="en-US" sz="1600" dirty="0" smtClean="0">
                <a:solidFill>
                  <a:srgbClr val="0000CD"/>
                </a:solidFill>
              </a:rPr>
              <a:t>&lt;</a:t>
            </a:r>
            <a:r>
              <a:rPr lang="en-US" sz="1600" dirty="0" smtClean="0">
                <a:solidFill>
                  <a:srgbClr val="A52A2A"/>
                </a:solidFill>
              </a:rPr>
              <a:t>!</a:t>
            </a:r>
            <a:r>
              <a:rPr lang="en-US" sz="1600" dirty="0">
                <a:solidFill>
                  <a:srgbClr val="A52A2A"/>
                </a:solidFill>
              </a:rPr>
              <a:t>DOCTYPE</a:t>
            </a:r>
            <a:r>
              <a:rPr lang="en-US" sz="1600" dirty="0">
                <a:solidFill>
                  <a:srgbClr val="FF0000"/>
                </a:solidFill>
              </a:rPr>
              <a:t> html</a:t>
            </a:r>
            <a:r>
              <a:rPr lang="en-US" sz="1600" dirty="0">
                <a:solidFill>
                  <a:srgbClr val="0000CD"/>
                </a:solidFill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html</a:t>
            </a:r>
            <a:r>
              <a:rPr lang="en-US" sz="1600" dirty="0">
                <a:solidFill>
                  <a:srgbClr val="0000CD"/>
                </a:solidFill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head</a:t>
            </a:r>
            <a:r>
              <a:rPr lang="en-US" sz="1600" dirty="0">
                <a:solidFill>
                  <a:srgbClr val="0000CD"/>
                </a:solidFill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style</a:t>
            </a:r>
            <a:r>
              <a:rPr lang="en-US" sz="1600" dirty="0">
                <a:solidFill>
                  <a:srgbClr val="0000CD"/>
                </a:solidFill>
              </a:rPr>
              <a:t>&gt;</a:t>
            </a:r>
            <a:r>
              <a:rPr lang="en-US" sz="1600" dirty="0">
                <a:solidFill>
                  <a:srgbClr val="A52A2A"/>
                </a:solidFill>
              </a:rPr>
              <a:t/>
            </a:r>
            <a:br>
              <a:rPr lang="en-US" sz="1600" dirty="0">
                <a:solidFill>
                  <a:srgbClr val="A52A2A"/>
                </a:solidFill>
              </a:rPr>
            </a:br>
            <a:r>
              <a:rPr lang="en-US" sz="1600" dirty="0" err="1">
                <a:solidFill>
                  <a:srgbClr val="A52A2A"/>
                </a:solidFill>
              </a:rPr>
              <a:t>img</a:t>
            </a:r>
            <a:r>
              <a:rPr lang="en-US" sz="1600" dirty="0">
                <a:solidFill>
                  <a:srgbClr val="A52A2A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width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  <a:r>
              <a:rPr lang="en-US" sz="1600" dirty="0">
                <a:solidFill>
                  <a:srgbClr val="0000CD"/>
                </a:solidFill>
              </a:rPr>
              <a:t>100%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}</a:t>
            </a:r>
            <a:r>
              <a:rPr lang="en-US" sz="1600" dirty="0">
                <a:solidFill>
                  <a:srgbClr val="A52A2A"/>
                </a:solidFill>
              </a:rPr>
              <a:t/>
            </a:r>
            <a:br>
              <a:rPr lang="en-US" sz="1600" dirty="0">
                <a:solidFill>
                  <a:srgbClr val="A52A2A"/>
                </a:solidFill>
              </a:rPr>
            </a:b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/style</a:t>
            </a:r>
            <a:r>
              <a:rPr lang="en-US" sz="1600" dirty="0">
                <a:solidFill>
                  <a:srgbClr val="0000CD"/>
                </a:solidFill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/head</a:t>
            </a:r>
            <a:r>
              <a:rPr lang="en-US" sz="1600" dirty="0">
                <a:solidFill>
                  <a:srgbClr val="0000CD"/>
                </a:solidFill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body</a:t>
            </a:r>
            <a:r>
              <a:rPr lang="en-US" sz="1600" dirty="0" smtClean="0">
                <a:solidFill>
                  <a:srgbClr val="0000CD"/>
                </a:solidFill>
              </a:rPr>
              <a:t>&gt;</a:t>
            </a:r>
          </a:p>
          <a:p>
            <a:pPr lvl="1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 err="1">
                <a:solidFill>
                  <a:srgbClr val="A52A2A"/>
                </a:solidFill>
              </a:rPr>
              <a:t>img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0000CD"/>
                </a:solidFill>
              </a:rPr>
              <a:t>="html5.gif"</a:t>
            </a:r>
            <a:r>
              <a:rPr lang="en-US" sz="1600" dirty="0">
                <a:solidFill>
                  <a:srgbClr val="FF0000"/>
                </a:solidFill>
              </a:rPr>
              <a:t> alt</a:t>
            </a:r>
            <a:r>
              <a:rPr lang="en-US" sz="1600" dirty="0">
                <a:solidFill>
                  <a:srgbClr val="0000CD"/>
                </a:solidFill>
              </a:rPr>
              <a:t>="HTML5 Icon"</a:t>
            </a:r>
            <a:r>
              <a:rPr lang="en-US" sz="1600" dirty="0">
                <a:solidFill>
                  <a:srgbClr val="FF0000"/>
                </a:solidFill>
              </a:rPr>
              <a:t> style</a:t>
            </a:r>
            <a:r>
              <a:rPr lang="en-US" sz="1600" dirty="0">
                <a:solidFill>
                  <a:srgbClr val="0000CD"/>
                </a:solidFill>
              </a:rPr>
              <a:t>="width:128px;height:128px;"&gt;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 err="1">
                <a:solidFill>
                  <a:srgbClr val="A52A2A"/>
                </a:solidFill>
              </a:rPr>
              <a:t>img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0000CD"/>
                </a:solidFill>
              </a:rPr>
              <a:t>="html5.gif"</a:t>
            </a:r>
            <a:r>
              <a:rPr lang="en-US" sz="1600" dirty="0">
                <a:solidFill>
                  <a:srgbClr val="FF0000"/>
                </a:solidFill>
              </a:rPr>
              <a:t> alt</a:t>
            </a:r>
            <a:r>
              <a:rPr lang="en-US" sz="1600" dirty="0">
                <a:solidFill>
                  <a:srgbClr val="0000CD"/>
                </a:solidFill>
              </a:rPr>
              <a:t>="HTML5 Icon"</a:t>
            </a:r>
            <a:r>
              <a:rPr lang="en-US" sz="1600" dirty="0">
                <a:solidFill>
                  <a:srgbClr val="FF0000"/>
                </a:solidFill>
              </a:rPr>
              <a:t> width</a:t>
            </a:r>
            <a:r>
              <a:rPr lang="en-US" sz="1600" dirty="0">
                <a:solidFill>
                  <a:srgbClr val="0000CD"/>
                </a:solidFill>
              </a:rPr>
              <a:t>="128"</a:t>
            </a:r>
            <a:r>
              <a:rPr lang="en-US" sz="1600" dirty="0">
                <a:solidFill>
                  <a:srgbClr val="FF0000"/>
                </a:solidFill>
              </a:rPr>
              <a:t> height</a:t>
            </a:r>
            <a:r>
              <a:rPr lang="en-US" sz="1600" dirty="0">
                <a:solidFill>
                  <a:srgbClr val="0000CD"/>
                </a:solidFill>
              </a:rPr>
              <a:t>="128"&gt;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/body</a:t>
            </a:r>
            <a:r>
              <a:rPr lang="en-US" sz="1600" dirty="0">
                <a:solidFill>
                  <a:srgbClr val="0000CD"/>
                </a:solidFill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/html</a:t>
            </a:r>
            <a:r>
              <a:rPr lang="en-US" sz="1600" dirty="0">
                <a:solidFill>
                  <a:srgbClr val="0000CD"/>
                </a:solidFill>
              </a:rPr>
              <a:t>&gt;</a:t>
            </a:r>
            <a:r>
              <a:rPr lang="en-US" sz="1600" dirty="0"/>
              <a:t>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1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Imágenes en otras localizaciones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001" y="1614054"/>
            <a:ext cx="7897090" cy="43738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hace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falta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tener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descargada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carpeta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tengas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el html,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puedes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indicar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También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utilizar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almacenada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cualquier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web:</a:t>
            </a:r>
          </a:p>
          <a:p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 err="1">
                <a:solidFill>
                  <a:srgbClr val="A52A2A"/>
                </a:solidFill>
              </a:rPr>
              <a:t>img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src</a:t>
            </a:r>
            <a:r>
              <a:rPr lang="en-US" sz="2400" dirty="0">
                <a:solidFill>
                  <a:srgbClr val="0000CD"/>
                </a:solidFill>
              </a:rPr>
              <a:t>="/images/html5.gif"</a:t>
            </a:r>
            <a:r>
              <a:rPr lang="en-US" sz="2400" dirty="0">
                <a:solidFill>
                  <a:srgbClr val="FF0000"/>
                </a:solidFill>
              </a:rPr>
              <a:t> alt</a:t>
            </a:r>
            <a:r>
              <a:rPr lang="en-US" sz="2400" dirty="0">
                <a:solidFill>
                  <a:srgbClr val="0000CD"/>
                </a:solidFill>
              </a:rPr>
              <a:t>="HTML5 Icon"</a:t>
            </a:r>
            <a:r>
              <a:rPr lang="en-US" sz="2400" dirty="0">
                <a:solidFill>
                  <a:srgbClr val="FF0000"/>
                </a:solidFill>
              </a:rPr>
              <a:t> style</a:t>
            </a:r>
            <a:r>
              <a:rPr lang="en-US" sz="2400" dirty="0">
                <a:solidFill>
                  <a:srgbClr val="0000CD"/>
                </a:solidFill>
              </a:rPr>
              <a:t>="width:128px;height:128px;"&gt;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800" dirty="0"/>
          </a:p>
          <a:p>
            <a:r>
              <a:rPr lang="nl-NL" sz="2400" dirty="0">
                <a:solidFill>
                  <a:srgbClr val="0000CD"/>
                </a:solidFill>
              </a:rPr>
              <a:t>&lt;</a:t>
            </a:r>
            <a:r>
              <a:rPr lang="nl-NL" sz="2400" dirty="0">
                <a:solidFill>
                  <a:srgbClr val="A52A2A"/>
                </a:solidFill>
              </a:rPr>
              <a:t>img</a:t>
            </a:r>
            <a:r>
              <a:rPr lang="nl-NL" sz="2400" dirty="0">
                <a:solidFill>
                  <a:srgbClr val="FF0000"/>
                </a:solidFill>
              </a:rPr>
              <a:t> src</a:t>
            </a:r>
            <a:r>
              <a:rPr lang="nl-NL" sz="2400" dirty="0">
                <a:solidFill>
                  <a:srgbClr val="0000CD"/>
                </a:solidFill>
              </a:rPr>
              <a:t>="https://www.w3schools.com/images/w3schools_green.jpg"</a:t>
            </a:r>
            <a:r>
              <a:rPr lang="nl-NL" sz="2400" dirty="0">
                <a:solidFill>
                  <a:srgbClr val="FF0000"/>
                </a:solidFill>
              </a:rPr>
              <a:t> alt</a:t>
            </a:r>
            <a:r>
              <a:rPr lang="nl-NL" sz="2400" dirty="0">
                <a:solidFill>
                  <a:srgbClr val="0000CD"/>
                </a:solidFill>
              </a:rPr>
              <a:t>="W3Schools.com"&gt;</a:t>
            </a:r>
            <a:r>
              <a:rPr lang="nl-NL" sz="2400" dirty="0"/>
              <a:t> </a:t>
            </a:r>
          </a:p>
          <a:p>
            <a:endParaRPr lang="es-E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95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Links y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imagenes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897090" cy="4994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Anteriormente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hemos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visto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imagenes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y links (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etiquetas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 &lt;a&gt;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podemos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link?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Combinando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ambas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etiquetas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="default.asp</a:t>
            </a:r>
            <a:r>
              <a:rPr lang="en-US" sz="2400" dirty="0" smtClean="0">
                <a:solidFill>
                  <a:srgbClr val="0000CD"/>
                </a:solidFill>
              </a:rPr>
              <a:t>"&gt;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 err="1">
                <a:solidFill>
                  <a:srgbClr val="A52A2A"/>
                </a:solidFill>
              </a:rPr>
              <a:t>img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src</a:t>
            </a:r>
            <a:r>
              <a:rPr lang="en-US" sz="2400" dirty="0">
                <a:solidFill>
                  <a:srgbClr val="0000CD"/>
                </a:solidFill>
              </a:rPr>
              <a:t>="smiley.gif"</a:t>
            </a:r>
            <a:r>
              <a:rPr lang="en-US" sz="2400" dirty="0">
                <a:solidFill>
                  <a:srgbClr val="FF0000"/>
                </a:solidFill>
              </a:rPr>
              <a:t> alt</a:t>
            </a:r>
            <a:r>
              <a:rPr lang="en-US" sz="2400" dirty="0">
                <a:solidFill>
                  <a:srgbClr val="0000CD"/>
                </a:solidFill>
              </a:rPr>
              <a:t>="HTML tutorial"</a:t>
            </a:r>
            <a:r>
              <a:rPr lang="en-US" sz="2400" dirty="0">
                <a:solidFill>
                  <a:srgbClr val="FF0000"/>
                </a:solidFill>
              </a:rPr>
              <a:t> style</a:t>
            </a:r>
            <a:r>
              <a:rPr lang="en-US" sz="2400" dirty="0">
                <a:solidFill>
                  <a:srgbClr val="0000CD"/>
                </a:solidFill>
              </a:rPr>
              <a:t>="width:42px;height:42px;border:0</a:t>
            </a:r>
            <a:r>
              <a:rPr lang="en-US" sz="2400" dirty="0" smtClean="0">
                <a:solidFill>
                  <a:srgbClr val="0000CD"/>
                </a:solidFill>
              </a:rPr>
              <a:t>;"&gt;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> </a:t>
            </a: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6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Imágenes de fondo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897090" cy="4994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imagenes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fondo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definen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BODY.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&lt;body background = "test.png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definiendo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estilos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</a:rPr>
              <a:t>background-image:url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('Home-blog.jpeg')"&gt;</a:t>
            </a:r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1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- TABLAS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897090" cy="4994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definen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con la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&lt;table&gt;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fila de la table se define con la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encabezados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la table 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definen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 la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celdas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definen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 la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&lt;td&gt;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5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80469" y="28853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- TABLAS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897090" cy="4994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58" y="1614053"/>
            <a:ext cx="7261394" cy="34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Personalizado 1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000000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34968</TotalTime>
  <Words>871</Words>
  <Application>Microsoft Office PowerPoint</Application>
  <PresentationFormat>Presentación en pantalla (4:3)</PresentationFormat>
  <Paragraphs>716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DejaVu Sans</vt:lpstr>
      <vt:lpstr>Times New Roman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ying</dc:creator>
  <dc:description/>
  <cp:lastModifiedBy>Andres Marina</cp:lastModifiedBy>
  <cp:revision>259</cp:revision>
  <dcterms:created xsi:type="dcterms:W3CDTF">2011-07-13T23:31:46Z</dcterms:created>
  <dcterms:modified xsi:type="dcterms:W3CDTF">2017-10-08T12:24:36Z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Indiana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111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115</vt:i4>
  </property>
</Properties>
</file>