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3" r:id="rId1"/>
  </p:sldMasterIdLst>
  <p:notesMasterIdLst>
    <p:notesMasterId r:id="rId11"/>
  </p:notesMasterIdLst>
  <p:sldIdLst>
    <p:sldId id="256" r:id="rId2"/>
    <p:sldId id="417" r:id="rId3"/>
    <p:sldId id="497" r:id="rId4"/>
    <p:sldId id="520" r:id="rId5"/>
    <p:sldId id="519" r:id="rId6"/>
    <p:sldId id="498" r:id="rId7"/>
    <p:sldId id="522" r:id="rId8"/>
    <p:sldId id="523" r:id="rId9"/>
    <p:sldId id="524" r:id="rId1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snapToGrid="0">
      <p:cViewPr varScale="1">
        <p:scale>
          <a:sx n="82" d="100"/>
          <a:sy n="82" d="100"/>
        </p:scale>
        <p:origin x="143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p:cNvSpPr>
          <p:nvPr>
            <p:ph type="body"/>
          </p:nvPr>
        </p:nvSpPr>
        <p:spPr>
          <a:xfrm>
            <a:off x="756000" y="5078520"/>
            <a:ext cx="6047640" cy="4811040"/>
          </a:xfrm>
          <a:prstGeom prst="rect">
            <a:avLst/>
          </a:prstGeom>
        </p:spPr>
        <p:txBody>
          <a:bodyPr lIns="0" tIns="0" rIns="0" bIns="0"/>
          <a:lstStyle/>
          <a:p>
            <a:r>
              <a:rPr lang="es-ES" sz="2000" b="0" strike="noStrike" spc="-1">
                <a:solidFill>
                  <a:srgbClr val="000000"/>
                </a:solidFill>
                <a:uFill>
                  <a:solidFill>
                    <a:srgbClr val="FFFFFF"/>
                  </a:solidFill>
                </a:uFill>
                <a:latin typeface="Arial"/>
              </a:rPr>
              <a:t>Click to edit the notes format</a:t>
            </a:r>
          </a:p>
        </p:txBody>
      </p:sp>
      <p:sp>
        <p:nvSpPr>
          <p:cNvPr id="118" name="PlaceHolder 2"/>
          <p:cNvSpPr>
            <a:spLocks noGrp="1"/>
          </p:cNvSpPr>
          <p:nvPr>
            <p:ph type="hdr"/>
          </p:nvPr>
        </p:nvSpPr>
        <p:spPr>
          <a:xfrm>
            <a:off x="0" y="0"/>
            <a:ext cx="3280680" cy="534240"/>
          </a:xfrm>
          <a:prstGeom prst="rect">
            <a:avLst/>
          </a:prstGeom>
        </p:spPr>
        <p:txBody>
          <a:bodyPr lIns="0" tIns="0" rIns="0" bIns="0"/>
          <a:lstStyle/>
          <a:p>
            <a:r>
              <a:rPr lang="es-ES" sz="1400" b="0" strike="noStrike" spc="-1">
                <a:solidFill>
                  <a:srgbClr val="000000"/>
                </a:solidFill>
                <a:uFill>
                  <a:solidFill>
                    <a:srgbClr val="FFFFFF"/>
                  </a:solidFill>
                </a:uFill>
                <a:latin typeface="Times New Roman"/>
              </a:rPr>
              <a:t> </a:t>
            </a:r>
          </a:p>
        </p:txBody>
      </p:sp>
      <p:sp>
        <p:nvSpPr>
          <p:cNvPr id="119" name="PlaceHolder 3"/>
          <p:cNvSpPr>
            <a:spLocks noGrp="1"/>
          </p:cNvSpPr>
          <p:nvPr>
            <p:ph type="dt"/>
          </p:nvPr>
        </p:nvSpPr>
        <p:spPr>
          <a:xfrm>
            <a:off x="4278960" y="0"/>
            <a:ext cx="3280680" cy="534240"/>
          </a:xfrm>
          <a:prstGeom prst="rect">
            <a:avLst/>
          </a:prstGeom>
        </p:spPr>
        <p:txBody>
          <a:bodyPr lIns="0" tIns="0" rIns="0" bIns="0"/>
          <a:lstStyle/>
          <a:p>
            <a:pPr algn="r"/>
            <a:r>
              <a:rPr lang="es-ES" sz="1400" b="0" strike="noStrike" spc="-1">
                <a:solidFill>
                  <a:srgbClr val="000000"/>
                </a:solidFill>
                <a:uFill>
                  <a:solidFill>
                    <a:srgbClr val="FFFFFF"/>
                  </a:solidFill>
                </a:uFill>
                <a:latin typeface="Times New Roman"/>
              </a:rPr>
              <a:t> </a:t>
            </a:r>
          </a:p>
        </p:txBody>
      </p:sp>
      <p:sp>
        <p:nvSpPr>
          <p:cNvPr id="120" name="PlaceHolder 4"/>
          <p:cNvSpPr>
            <a:spLocks noGrp="1"/>
          </p:cNvSpPr>
          <p:nvPr>
            <p:ph type="ftr"/>
          </p:nvPr>
        </p:nvSpPr>
        <p:spPr>
          <a:xfrm>
            <a:off x="0" y="10157400"/>
            <a:ext cx="3280680" cy="534240"/>
          </a:xfrm>
          <a:prstGeom prst="rect">
            <a:avLst/>
          </a:prstGeom>
        </p:spPr>
        <p:txBody>
          <a:bodyPr lIns="0" tIns="0" rIns="0" bIns="0" anchor="b"/>
          <a:lstStyle/>
          <a:p>
            <a:r>
              <a:rPr lang="es-ES" sz="1400" b="0" strike="noStrike" spc="-1">
                <a:solidFill>
                  <a:srgbClr val="000000"/>
                </a:solidFill>
                <a:uFill>
                  <a:solidFill>
                    <a:srgbClr val="FFFFFF"/>
                  </a:solidFill>
                </a:uFill>
                <a:latin typeface="Times New Roman"/>
              </a:rPr>
              <a:t> </a:t>
            </a:r>
          </a:p>
        </p:txBody>
      </p:sp>
      <p:sp>
        <p:nvSpPr>
          <p:cNvPr id="121" name="PlaceHolder 5"/>
          <p:cNvSpPr>
            <a:spLocks noGrp="1"/>
          </p:cNvSpPr>
          <p:nvPr>
            <p:ph type="sldNum"/>
          </p:nvPr>
        </p:nvSpPr>
        <p:spPr>
          <a:xfrm>
            <a:off x="4278960" y="10157400"/>
            <a:ext cx="3280680" cy="534240"/>
          </a:xfrm>
          <a:prstGeom prst="rect">
            <a:avLst/>
          </a:prstGeom>
        </p:spPr>
        <p:txBody>
          <a:bodyPr lIns="0" tIns="0" rIns="0" bIns="0" anchor="b"/>
          <a:lstStyle/>
          <a:p>
            <a:pPr algn="r"/>
            <a:fld id="{41D7C12A-0511-4793-99A7-4164784EA45F}" type="slidenum">
              <a:rPr lang="es-ES" sz="1400" b="0" strike="noStrike" spc="-1">
                <a:solidFill>
                  <a:srgbClr val="000000"/>
                </a:solidFill>
                <a:uFill>
                  <a:solidFill>
                    <a:srgbClr val="FFFFFF"/>
                  </a:solidFill>
                </a:uFill>
                <a:latin typeface="Times New Roman"/>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28457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07" name="TextShape 2"/>
          <p:cNvSpPr txBox="1"/>
          <p:nvPr/>
        </p:nvSpPr>
        <p:spPr>
          <a:xfrm>
            <a:off x="3884760" y="8685360"/>
            <a:ext cx="2971440" cy="456840"/>
          </a:xfrm>
          <a:prstGeom prst="rect">
            <a:avLst/>
          </a:prstGeom>
          <a:noFill/>
          <a:ln>
            <a:noFill/>
          </a:ln>
        </p:spPr>
        <p:txBody>
          <a:bodyPr anchor="b"/>
          <a:lstStyle/>
          <a:p>
            <a:pPr algn="r">
              <a:lnSpc>
                <a:spcPct val="100000"/>
              </a:lnSpc>
            </a:pPr>
            <a:fld id="{37609E2E-266E-4560-8EE2-47D2D6CBE4E0}" type="slidenum">
              <a:rPr lang="es-ES" sz="1200" b="0" strike="noStrike" spc="-1">
                <a:solidFill>
                  <a:srgbClr val="000000"/>
                </a:solidFill>
                <a:uFill>
                  <a:solidFill>
                    <a:srgbClr val="FFFFFF"/>
                  </a:solidFill>
                </a:uFill>
                <a:latin typeface="+mn-lt"/>
                <a:ea typeface="+mn-ea"/>
              </a:rPr>
              <a:t>1</a:t>
            </a:fld>
            <a:endParaRPr lang="es-E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2</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260916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3</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16579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4</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614137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5</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36491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6</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911463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7</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20143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8</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42680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9</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656473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0742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3993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1006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23648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257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79461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37835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60838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s-E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520290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8871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28242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67848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6555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4" name="Footer Placeholder 3"/>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27243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2781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9101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4133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lnSpc>
                <a:spcPct val="100000"/>
              </a:lnSpc>
            </a:pPr>
            <a:r>
              <a:rPr lang="es-ES" sz="1200" b="0" strike="noStrike" spc="-1">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79705995"/>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3schools.com/html/"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hyperlink" Target="http://www.html5.showbizreal.com/Html/2_modulo_de_secciones_de_un_documento_html5.html" TargetMode="External"/><Relationship Id="rId4" Type="http://schemas.openxmlformats.org/officeDocument/2006/relationships/hyperlink" Target="http://www.mclibre.org/consultar/htmlcss/html/html_secciones.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727724" y="2282879"/>
            <a:ext cx="7772040" cy="1443993"/>
          </a:xfrm>
          <a:prstGeom prst="rect">
            <a:avLst/>
          </a:prstGeom>
          <a:noFill/>
          <a:ln>
            <a:noFill/>
          </a:ln>
        </p:spPr>
        <p:txBody>
          <a:bodyPr anchor="ctr"/>
          <a:lstStyle/>
          <a:p>
            <a:pPr algn="ctr">
              <a:lnSpc>
                <a:spcPct val="100000"/>
              </a:lnSpc>
            </a:pPr>
            <a:r>
              <a:rPr lang="es-ES_tradnl" sz="4400" b="0" strike="noStrike" spc="-1" dirty="0">
                <a:solidFill>
                  <a:srgbClr val="000000"/>
                </a:solidFill>
                <a:uFill>
                  <a:solidFill>
                    <a:srgbClr val="FFFFFF"/>
                  </a:solidFill>
                </a:uFill>
                <a:latin typeface="Arial" panose="020B0604020202020204" pitchFamily="34" charset="0"/>
                <a:cs typeface="Arial" panose="020B0604020202020204" pitchFamily="34" charset="0"/>
              </a:rPr>
              <a:t>HTML – Estilos de diseño</a:t>
            </a:r>
            <a:endParaRPr lang="es-ES_tradnl" sz="18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p:txBody>
      </p:sp>
      <p:sp>
        <p:nvSpPr>
          <p:cNvPr id="3" name="Rectangle 2"/>
          <p:cNvSpPr txBox="1">
            <a:spLocks noChangeArrowheads="1"/>
          </p:cNvSpPr>
          <p:nvPr/>
        </p:nvSpPr>
        <p:spPr bwMode="auto">
          <a:xfrm>
            <a:off x="630022" y="4481945"/>
            <a:ext cx="7772400" cy="2376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685800" rtl="0" eaLnBrk="0" fontAlgn="base" hangingPunct="0">
              <a:lnSpc>
                <a:spcPct val="90000"/>
              </a:lnSpc>
              <a:spcBef>
                <a:spcPct val="0"/>
              </a:spcBef>
              <a:spcAft>
                <a:spcPct val="0"/>
              </a:spcAft>
              <a:defRPr sz="45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eaLnBrk="1" fontAlgn="auto" hangingPunct="1">
              <a:spcAft>
                <a:spcPts val="0"/>
              </a:spcAft>
              <a:defRPr/>
            </a:pPr>
            <a:r>
              <a:rPr lang="es-ES" altLang="en-US" sz="2400" dirty="0">
                <a:latin typeface="+mn-lt"/>
              </a:rPr>
              <a:t>Material de: </a:t>
            </a:r>
          </a:p>
          <a:p>
            <a:pPr eaLnBrk="1" fontAlgn="auto" hangingPunct="1">
              <a:spcAft>
                <a:spcPts val="0"/>
              </a:spcAft>
              <a:defRPr/>
            </a:pPr>
            <a:r>
              <a:rPr lang="es-ES" altLang="en-US" sz="2400" dirty="0">
                <a:latin typeface="+mn-lt"/>
                <a:hlinkClick r:id="rId3"/>
              </a:rPr>
              <a:t>https://www.w3schools.com/html/</a:t>
            </a:r>
            <a:endParaRPr lang="es-ES" altLang="en-US" sz="2400" dirty="0">
              <a:latin typeface="+mn-lt"/>
            </a:endParaRPr>
          </a:p>
          <a:p>
            <a:pPr eaLnBrk="1" fontAlgn="auto" hangingPunct="1">
              <a:spcAft>
                <a:spcPts val="0"/>
              </a:spcAft>
              <a:defRPr/>
            </a:pPr>
            <a:r>
              <a:rPr lang="es-ES" altLang="en-US" sz="2400" dirty="0">
                <a:latin typeface="+mn-lt"/>
                <a:hlinkClick r:id="rId4"/>
              </a:rPr>
              <a:t>http://www.mclibre.org/consultar/htmlcss/html/html_secciones.html</a:t>
            </a:r>
            <a:endParaRPr lang="es-ES" altLang="en-US" sz="2400" dirty="0">
              <a:latin typeface="+mn-lt"/>
            </a:endParaRPr>
          </a:p>
          <a:p>
            <a:pPr eaLnBrk="1" fontAlgn="auto" hangingPunct="1">
              <a:spcAft>
                <a:spcPts val="0"/>
              </a:spcAft>
              <a:defRPr/>
            </a:pPr>
            <a:r>
              <a:rPr lang="es-ES" altLang="en-US" sz="2400" dirty="0">
                <a:latin typeface="+mn-lt"/>
                <a:hlinkClick r:id="rId5"/>
              </a:rPr>
              <a:t>http://www.html5.showbizreal.com/Html/2_modulo_de_secciones_de_un_documento_html5.html</a:t>
            </a:r>
            <a:endParaRPr lang="es-ES" altLang="en-US" sz="2400" dirty="0">
              <a:latin typeface="+mn-lt"/>
            </a:endParaRPr>
          </a:p>
          <a:p>
            <a:pPr eaLnBrk="1" fontAlgn="auto" hangingPunct="1">
              <a:spcAft>
                <a:spcPts val="0"/>
              </a:spcAft>
              <a:defRPr/>
            </a:pPr>
            <a:endParaRPr lang="es-ES" altLang="en-US" sz="2400" dirty="0">
              <a:latin typeface="+mn-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HTML Estilos de diseño</a:t>
            </a:r>
            <a:endParaRPr lang="es-ES_tradnl" sz="3600" b="0" strike="noStrike" spc="-1" dirty="0">
              <a:solidFill>
                <a:srgbClr val="000000"/>
              </a:solidFill>
              <a:uFill>
                <a:solidFill>
                  <a:srgbClr val="FFFFFF"/>
                </a:solidFill>
              </a:uFill>
              <a:latin typeface="Calibri"/>
            </a:endParaRPr>
          </a:p>
        </p:txBody>
      </p:sp>
      <p:sp>
        <p:nvSpPr>
          <p:cNvPr id="4" name="CustomShape 2"/>
          <p:cNvSpPr/>
          <p:nvPr/>
        </p:nvSpPr>
        <p:spPr>
          <a:xfrm>
            <a:off x="762001" y="1614054"/>
            <a:ext cx="7647708" cy="4994564"/>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br>
              <a:rPr lang="en-US" sz="3600" dirty="0">
                <a:latin typeface="Arial" panose="020B0604020202020204" pitchFamily="34" charset="0"/>
                <a:cs typeface="Arial" panose="020B0604020202020204" pitchFamily="34" charset="0"/>
              </a:rPr>
            </a:br>
            <a:endParaRPr lang="es-ES" sz="3200"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endParaRPr lang="es-ES" sz="3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sp>
        <p:nvSpPr>
          <p:cNvPr id="2" name="Rectángulo 1"/>
          <p:cNvSpPr/>
          <p:nvPr/>
        </p:nvSpPr>
        <p:spPr>
          <a:xfrm>
            <a:off x="762000" y="1458884"/>
            <a:ext cx="8229599" cy="2616101"/>
          </a:xfrm>
          <a:prstGeom prst="rect">
            <a:avLst/>
          </a:prstGeom>
        </p:spPr>
        <p:txBody>
          <a:bodyPr wrap="square">
            <a:spAutoFit/>
          </a:bodyPr>
          <a:lstStyle/>
          <a:p>
            <a:r>
              <a:rPr lang="es-ES" sz="2800" dirty="0">
                <a:latin typeface="Calibri" panose="020F0502020204030204" pitchFamily="34" charset="0"/>
                <a:cs typeface="Calibri" panose="020F0502020204030204" pitchFamily="34" charset="0"/>
              </a:rPr>
              <a:t>Habitualmente nos encontramos 3:</a:t>
            </a:r>
          </a:p>
          <a:p>
            <a:endParaRPr lang="es-E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s-ES" sz="2800" dirty="0">
                <a:latin typeface="Calibri" panose="020F0502020204030204" pitchFamily="34" charset="0"/>
                <a:cs typeface="Calibri" panose="020F0502020204030204" pitchFamily="34" charset="0"/>
              </a:rPr>
              <a:t>Diseño Fijo</a:t>
            </a:r>
          </a:p>
          <a:p>
            <a:pPr marL="457200" indent="-457200">
              <a:buFont typeface="Arial" panose="020B0604020202020204" pitchFamily="34" charset="0"/>
              <a:buChar char="•"/>
            </a:pPr>
            <a:r>
              <a:rPr lang="es-ES" sz="2800" dirty="0">
                <a:latin typeface="Calibri" panose="020F0502020204030204" pitchFamily="34" charset="0"/>
                <a:cs typeface="Calibri" panose="020F0502020204030204" pitchFamily="34" charset="0"/>
              </a:rPr>
              <a:t>Diseño Fluido</a:t>
            </a:r>
          </a:p>
          <a:p>
            <a:pPr marL="457200" indent="-457200">
              <a:buFont typeface="Arial" panose="020B0604020202020204" pitchFamily="34" charset="0"/>
              <a:buChar char="•"/>
            </a:pPr>
            <a:r>
              <a:rPr lang="es-ES" sz="2800" dirty="0">
                <a:latin typeface="Calibri" panose="020F0502020204030204" pitchFamily="34" charset="0"/>
                <a:cs typeface="Calibri" panose="020F0502020204030204" pitchFamily="34" charset="0"/>
              </a:rPr>
              <a:t>Diseño Elástico</a:t>
            </a:r>
          </a:p>
          <a:p>
            <a:endParaRPr lang="es-E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0254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Estilos de diseño</a:t>
            </a:r>
            <a:endParaRPr lang="es-ES_tradnl" sz="3600" b="0" strike="noStrike" spc="-1" dirty="0">
              <a:solidFill>
                <a:srgbClr val="000000"/>
              </a:solidFill>
              <a:uFill>
                <a:solidFill>
                  <a:srgbClr val="FFFFFF"/>
                </a:solidFill>
              </a:uFill>
              <a:latin typeface="Calibri"/>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sp>
        <p:nvSpPr>
          <p:cNvPr id="8" name="Rectángulo 7">
            <a:extLst>
              <a:ext uri="{FF2B5EF4-FFF2-40B4-BE49-F238E27FC236}">
                <a16:creationId xmlns:a16="http://schemas.microsoft.com/office/drawing/2014/main" id="{D5EA300E-10AD-4965-AE94-2E793646D13F}"/>
              </a:ext>
            </a:extLst>
          </p:cNvPr>
          <p:cNvSpPr/>
          <p:nvPr/>
        </p:nvSpPr>
        <p:spPr>
          <a:xfrm>
            <a:off x="762000" y="1458884"/>
            <a:ext cx="8229599" cy="3847207"/>
          </a:xfrm>
          <a:prstGeom prst="rect">
            <a:avLst/>
          </a:prstGeom>
        </p:spPr>
        <p:txBody>
          <a:bodyPr wrap="square">
            <a:spAutoFit/>
          </a:bodyPr>
          <a:lstStyle/>
          <a:p>
            <a:pPr marL="457200" indent="-457200">
              <a:buFont typeface="Arial" panose="020B0604020202020204" pitchFamily="34" charset="0"/>
              <a:buChar char="•"/>
            </a:pPr>
            <a:r>
              <a:rPr lang="es-ES" sz="2800" dirty="0">
                <a:latin typeface="Calibri" panose="020F0502020204030204" pitchFamily="34" charset="0"/>
                <a:cs typeface="Calibri" panose="020F0502020204030204" pitchFamily="34" charset="0"/>
              </a:rPr>
              <a:t>Diseño Fijo</a:t>
            </a:r>
            <a:r>
              <a:rPr lang="es-ES" sz="2400" dirty="0">
                <a:latin typeface="Calibri" panose="020F0502020204030204" pitchFamily="34" charset="0"/>
                <a:cs typeface="Calibri" panose="020F0502020204030204" pitchFamily="34" charset="0"/>
              </a:rPr>
              <a:t>.</a:t>
            </a:r>
          </a:p>
          <a:p>
            <a:pPr marL="457200" indent="-457200">
              <a:buFont typeface="Arial" panose="020B0604020202020204" pitchFamily="34" charset="0"/>
              <a:buChar char="•"/>
            </a:pPr>
            <a:endParaRPr lang="es-ES" sz="24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s-ES" sz="2400" dirty="0">
                <a:latin typeface="Calibri" panose="020F0502020204030204" pitchFamily="34" charset="0"/>
                <a:cs typeface="Calibri" panose="020F0502020204030204" pitchFamily="34" charset="0"/>
              </a:rPr>
              <a:t>Se utilizan medidas absolutas: normalmente pixel, punto, centímetro o pulgada.</a:t>
            </a:r>
          </a:p>
          <a:p>
            <a:pPr marL="457200" indent="-457200">
              <a:buFont typeface="Arial" panose="020B0604020202020204" pitchFamily="34" charset="0"/>
              <a:buChar char="•"/>
            </a:pPr>
            <a:r>
              <a:rPr lang="es-ES" sz="2400" dirty="0">
                <a:latin typeface="Calibri" panose="020F0502020204030204" pitchFamily="34" charset="0"/>
                <a:cs typeface="Calibri" panose="020F0502020204030204" pitchFamily="34" charset="0"/>
              </a:rPr>
              <a:t>Es un diseño independiente del dispositivo usado (</a:t>
            </a:r>
            <a:r>
              <a:rPr lang="es-ES" sz="2400" dirty="0" err="1">
                <a:latin typeface="Calibri" panose="020F0502020204030204" pitchFamily="34" charset="0"/>
                <a:cs typeface="Calibri" panose="020F0502020204030204" pitchFamily="34" charset="0"/>
              </a:rPr>
              <a:t>p.e</a:t>
            </a:r>
            <a:r>
              <a:rPr lang="es-ES" sz="2400" dirty="0">
                <a:latin typeface="Calibri" panose="020F0502020204030204" pitchFamily="34" charset="0"/>
                <a:cs typeface="Calibri" panose="020F0502020204030204" pitchFamily="34" charset="0"/>
              </a:rPr>
              <a:t> el usuario no podrá cambiar la anchura de la página de ninguna forma).</a:t>
            </a:r>
          </a:p>
          <a:p>
            <a:pPr marL="457200" indent="-457200">
              <a:buFont typeface="Arial" panose="020B0604020202020204" pitchFamily="34" charset="0"/>
              <a:buChar char="•"/>
            </a:pPr>
            <a:r>
              <a:rPr lang="es-ES" sz="2400" dirty="0">
                <a:latin typeface="Calibri" panose="020F0502020204030204" pitchFamily="34" charset="0"/>
                <a:cs typeface="Calibri" panose="020F0502020204030204" pitchFamily="34" charset="0"/>
              </a:rPr>
              <a:t>Ver video en:</a:t>
            </a:r>
          </a:p>
          <a:p>
            <a:pPr marL="457200" indent="-457200">
              <a:buFont typeface="Arial" panose="020B0604020202020204" pitchFamily="34" charset="0"/>
              <a:buChar char="•"/>
            </a:pPr>
            <a:r>
              <a:rPr lang="es-ES" sz="2400" dirty="0">
                <a:latin typeface="Calibri" panose="020F0502020204030204" pitchFamily="34" charset="0"/>
                <a:cs typeface="Calibri" panose="020F0502020204030204" pitchFamily="34" charset="0"/>
              </a:rPr>
              <a:t>https://www.youtube.com/watch?v=ReSHLFPsCFA</a:t>
            </a:r>
          </a:p>
          <a:p>
            <a:pPr marL="457200" indent="-457200">
              <a:buFont typeface="Arial" panose="020B0604020202020204" pitchFamily="34" charset="0"/>
              <a:buChar char="•"/>
            </a:pPr>
            <a:endParaRPr lang="es-E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0704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Estilos de diseño</a:t>
            </a:r>
            <a:endParaRPr lang="es-ES_tradnl" sz="3600" b="0" strike="noStrike" spc="-1" dirty="0">
              <a:solidFill>
                <a:srgbClr val="000000"/>
              </a:solidFill>
              <a:uFill>
                <a:solidFill>
                  <a:srgbClr val="FFFFFF"/>
                </a:solidFill>
              </a:uFill>
              <a:latin typeface="Calibri"/>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sp>
        <p:nvSpPr>
          <p:cNvPr id="8" name="Rectángulo 7">
            <a:extLst>
              <a:ext uri="{FF2B5EF4-FFF2-40B4-BE49-F238E27FC236}">
                <a16:creationId xmlns:a16="http://schemas.microsoft.com/office/drawing/2014/main" id="{D5EA300E-10AD-4965-AE94-2E793646D13F}"/>
              </a:ext>
            </a:extLst>
          </p:cNvPr>
          <p:cNvSpPr/>
          <p:nvPr/>
        </p:nvSpPr>
        <p:spPr>
          <a:xfrm>
            <a:off x="762000" y="1458884"/>
            <a:ext cx="8229599" cy="3477875"/>
          </a:xfrm>
          <a:prstGeom prst="rect">
            <a:avLst/>
          </a:prstGeom>
        </p:spPr>
        <p:txBody>
          <a:bodyPr wrap="square">
            <a:spAutoFit/>
          </a:bodyPr>
          <a:lstStyle/>
          <a:p>
            <a:pPr marL="457200" indent="-457200">
              <a:buFont typeface="Arial" panose="020B0604020202020204" pitchFamily="34" charset="0"/>
              <a:buChar char="•"/>
            </a:pPr>
            <a:r>
              <a:rPr lang="es-ES" sz="2800" dirty="0">
                <a:latin typeface="Calibri" panose="020F0502020204030204" pitchFamily="34" charset="0"/>
                <a:cs typeface="Calibri" panose="020F0502020204030204" pitchFamily="34" charset="0"/>
              </a:rPr>
              <a:t>Diseño Fluido o líquido.</a:t>
            </a:r>
            <a:endParaRPr lang="es-ES" sz="24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s-ES" sz="24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s-ES" sz="2400" dirty="0">
                <a:latin typeface="Calibri" panose="020F0502020204030204" pitchFamily="34" charset="0"/>
                <a:cs typeface="Calibri" panose="020F0502020204030204" pitchFamily="34" charset="0"/>
              </a:rPr>
              <a:t>La anchura de los componentes de la página se especifica mediante porcentajes respecto a la anchura de la ventana del navegador. Si el usuario amplía o disminuye la anchura de la ventana el diseño se adapta, pero el diseño no se ve afectado por cambios en el tamaño del texto.</a:t>
            </a:r>
          </a:p>
          <a:p>
            <a:pPr marL="457200" indent="-457200">
              <a:buFont typeface="Arial" panose="020B0604020202020204" pitchFamily="34" charset="0"/>
              <a:buChar char="•"/>
            </a:pPr>
            <a:r>
              <a:rPr lang="es-ES" sz="2400" dirty="0">
                <a:latin typeface="Calibri" panose="020F0502020204030204" pitchFamily="34" charset="0"/>
                <a:cs typeface="Calibri" panose="020F0502020204030204" pitchFamily="34" charset="0"/>
              </a:rPr>
              <a:t>Ver video en:</a:t>
            </a:r>
          </a:p>
          <a:p>
            <a:pPr marL="457200" indent="-457200">
              <a:buFont typeface="Arial" panose="020B0604020202020204" pitchFamily="34" charset="0"/>
              <a:buChar char="•"/>
            </a:pPr>
            <a:r>
              <a:rPr lang="es-ES" sz="2400" dirty="0">
                <a:latin typeface="Calibri" panose="020F0502020204030204" pitchFamily="34" charset="0"/>
                <a:cs typeface="Calibri" panose="020F0502020204030204" pitchFamily="34" charset="0"/>
              </a:rPr>
              <a:t>https://www.youtube.com/watch?v=AjHZH-_VoZU</a:t>
            </a:r>
          </a:p>
        </p:txBody>
      </p:sp>
    </p:spTree>
    <p:extLst>
      <p:ext uri="{BB962C8B-B14F-4D97-AF65-F5344CB8AC3E}">
        <p14:creationId xmlns:p14="http://schemas.microsoft.com/office/powerpoint/2010/main" val="1434974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Estilos de diseño</a:t>
            </a:r>
            <a:endParaRPr lang="es-ES_tradnl" sz="3600" b="0" strike="noStrike" spc="-1" dirty="0">
              <a:solidFill>
                <a:srgbClr val="000000"/>
              </a:solidFill>
              <a:uFill>
                <a:solidFill>
                  <a:srgbClr val="FFFFFF"/>
                </a:solidFill>
              </a:uFill>
              <a:latin typeface="Calibri"/>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sp>
        <p:nvSpPr>
          <p:cNvPr id="8" name="Rectángulo 7">
            <a:extLst>
              <a:ext uri="{FF2B5EF4-FFF2-40B4-BE49-F238E27FC236}">
                <a16:creationId xmlns:a16="http://schemas.microsoft.com/office/drawing/2014/main" id="{D5EA300E-10AD-4965-AE94-2E793646D13F}"/>
              </a:ext>
            </a:extLst>
          </p:cNvPr>
          <p:cNvSpPr/>
          <p:nvPr/>
        </p:nvSpPr>
        <p:spPr>
          <a:xfrm>
            <a:off x="762000" y="1458884"/>
            <a:ext cx="8229599" cy="3477875"/>
          </a:xfrm>
          <a:prstGeom prst="rect">
            <a:avLst/>
          </a:prstGeom>
        </p:spPr>
        <p:txBody>
          <a:bodyPr wrap="square">
            <a:spAutoFit/>
          </a:bodyPr>
          <a:lstStyle/>
          <a:p>
            <a:pPr marL="457200" indent="-457200">
              <a:buFont typeface="Arial" panose="020B0604020202020204" pitchFamily="34" charset="0"/>
              <a:buChar char="•"/>
            </a:pPr>
            <a:r>
              <a:rPr lang="es-ES" sz="2800" dirty="0">
                <a:latin typeface="Calibri" panose="020F0502020204030204" pitchFamily="34" charset="0"/>
                <a:cs typeface="Calibri" panose="020F0502020204030204" pitchFamily="34" charset="0"/>
              </a:rPr>
              <a:t>Diseño Elástico.</a:t>
            </a:r>
            <a:endParaRPr lang="es-ES" sz="24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s-ES" sz="24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s-ES" sz="2400" dirty="0">
                <a:latin typeface="Calibri" panose="020F0502020204030204" pitchFamily="34" charset="0"/>
                <a:cs typeface="Calibri" panose="020F0502020204030204" pitchFamily="34" charset="0"/>
              </a:rPr>
              <a:t>La anchura se especifica en unidades relativas respecto al tamaño del texto, por ejemplo en unidades em o ex. El tamaño de la página aumenta o disminuye conforme el usuario cambia el tamaño del texto, pero permanece constante al cambiar el tamaño de la ventana del navegador.</a:t>
            </a:r>
          </a:p>
          <a:p>
            <a:pPr marL="457200" indent="-457200">
              <a:buFont typeface="Arial" panose="020B0604020202020204" pitchFamily="34" charset="0"/>
              <a:buChar char="•"/>
            </a:pPr>
            <a:r>
              <a:rPr lang="es-ES" sz="2400" dirty="0">
                <a:latin typeface="Calibri" panose="020F0502020204030204" pitchFamily="34" charset="0"/>
                <a:cs typeface="Calibri" panose="020F0502020204030204" pitchFamily="34" charset="0"/>
              </a:rPr>
              <a:t>Ver video en:</a:t>
            </a:r>
          </a:p>
          <a:p>
            <a:pPr marL="457200" indent="-457200">
              <a:buFont typeface="Arial" panose="020B0604020202020204" pitchFamily="34" charset="0"/>
              <a:buChar char="•"/>
            </a:pPr>
            <a:r>
              <a:rPr lang="es-ES" sz="2400" dirty="0">
                <a:latin typeface="Calibri" panose="020F0502020204030204" pitchFamily="34" charset="0"/>
                <a:cs typeface="Calibri" panose="020F0502020204030204" pitchFamily="34" charset="0"/>
              </a:rPr>
              <a:t>https://www.youtube.com/watch?v=25rtJU1EL7E</a:t>
            </a:r>
          </a:p>
        </p:txBody>
      </p:sp>
    </p:spTree>
    <p:extLst>
      <p:ext uri="{BB962C8B-B14F-4D97-AF65-F5344CB8AC3E}">
        <p14:creationId xmlns:p14="http://schemas.microsoft.com/office/powerpoint/2010/main" val="2998960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Estilos de diseño</a:t>
            </a:r>
            <a:endParaRPr lang="es-ES_tradnl" sz="3600" b="0" strike="noStrike" spc="-1" dirty="0">
              <a:solidFill>
                <a:srgbClr val="000000"/>
              </a:solidFill>
              <a:uFill>
                <a:solidFill>
                  <a:srgbClr val="FFFFFF"/>
                </a:solidFill>
              </a:uFill>
              <a:latin typeface="Calibri"/>
            </a:endParaRPr>
          </a:p>
        </p:txBody>
      </p:sp>
      <p:sp>
        <p:nvSpPr>
          <p:cNvPr id="4" name="CustomShape 2"/>
          <p:cNvSpPr/>
          <p:nvPr/>
        </p:nvSpPr>
        <p:spPr>
          <a:xfrm>
            <a:off x="762001" y="1614054"/>
            <a:ext cx="7647708" cy="4994564"/>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a:p>
            <a:endParaRPr lang="es-ES_tradnl" altLang="en-US" sz="2000" dirty="0">
              <a:latin typeface="Arial" panose="020B0604020202020204" pitchFamily="34" charset="0"/>
              <a:cs typeface="Arial" panose="020B0604020202020204" pitchFamily="34" charset="0"/>
            </a:endParaRPr>
          </a:p>
          <a:p>
            <a:br>
              <a:rPr lang="en-US" sz="3600" dirty="0">
                <a:latin typeface="Arial" panose="020B0604020202020204" pitchFamily="34" charset="0"/>
                <a:cs typeface="Arial" panose="020B0604020202020204" pitchFamily="34" charset="0"/>
              </a:rPr>
            </a:br>
            <a:endParaRPr lang="es-ES" sz="3200"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endParaRPr lang="es-ES" sz="32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sp>
        <p:nvSpPr>
          <p:cNvPr id="2" name="Rectángulo 1"/>
          <p:cNvSpPr/>
          <p:nvPr/>
        </p:nvSpPr>
        <p:spPr>
          <a:xfrm>
            <a:off x="762000" y="1458884"/>
            <a:ext cx="8229599" cy="2185214"/>
          </a:xfrm>
          <a:prstGeom prst="rect">
            <a:avLst/>
          </a:prstGeom>
        </p:spPr>
        <p:txBody>
          <a:bodyPr wrap="square">
            <a:spAutoFit/>
          </a:bodyPr>
          <a:lstStyle/>
          <a:p>
            <a:r>
              <a:rPr lang="es-ES" sz="2800" dirty="0">
                <a:latin typeface="Calibri" panose="020F0502020204030204" pitchFamily="34" charset="0"/>
                <a:cs typeface="Calibri" panose="020F0502020204030204" pitchFamily="34" charset="0"/>
              </a:rPr>
              <a:t>Además de estos diseños tenemos los siguientes:</a:t>
            </a:r>
          </a:p>
          <a:p>
            <a:endParaRPr lang="es-E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s-ES" sz="2800" dirty="0">
                <a:latin typeface="Calibri" panose="020F0502020204030204" pitchFamily="34" charset="0"/>
                <a:cs typeface="Calibri" panose="020F0502020204030204" pitchFamily="34" charset="0"/>
              </a:rPr>
              <a:t>Diseño híbrido</a:t>
            </a:r>
          </a:p>
          <a:p>
            <a:pPr marL="457200" indent="-457200">
              <a:buFont typeface="Arial" panose="020B0604020202020204" pitchFamily="34" charset="0"/>
              <a:buChar char="•"/>
            </a:pPr>
            <a:r>
              <a:rPr lang="es-ES" sz="2800" dirty="0">
                <a:latin typeface="Calibri" panose="020F0502020204030204" pitchFamily="34" charset="0"/>
                <a:cs typeface="Calibri" panose="020F0502020204030204" pitchFamily="34" charset="0"/>
              </a:rPr>
              <a:t>Diseño adaptativo o adaptable</a:t>
            </a:r>
          </a:p>
          <a:p>
            <a:endParaRPr lang="es-E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764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Estilos de diseño</a:t>
            </a:r>
            <a:endParaRPr lang="es-ES_tradnl" sz="3600" b="0" strike="noStrike" spc="-1" dirty="0">
              <a:solidFill>
                <a:srgbClr val="000000"/>
              </a:solidFill>
              <a:uFill>
                <a:solidFill>
                  <a:srgbClr val="FFFFFF"/>
                </a:solidFill>
              </a:uFill>
              <a:latin typeface="Calibri"/>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sp>
        <p:nvSpPr>
          <p:cNvPr id="8" name="Rectángulo 7">
            <a:extLst>
              <a:ext uri="{FF2B5EF4-FFF2-40B4-BE49-F238E27FC236}">
                <a16:creationId xmlns:a16="http://schemas.microsoft.com/office/drawing/2014/main" id="{D5EA300E-10AD-4965-AE94-2E793646D13F}"/>
              </a:ext>
            </a:extLst>
          </p:cNvPr>
          <p:cNvSpPr/>
          <p:nvPr/>
        </p:nvSpPr>
        <p:spPr>
          <a:xfrm>
            <a:off x="762000" y="1458884"/>
            <a:ext cx="8229599" cy="3108543"/>
          </a:xfrm>
          <a:prstGeom prst="rect">
            <a:avLst/>
          </a:prstGeom>
        </p:spPr>
        <p:txBody>
          <a:bodyPr wrap="square">
            <a:spAutoFit/>
          </a:bodyPr>
          <a:lstStyle/>
          <a:p>
            <a:pPr marL="457200" indent="-457200">
              <a:buFont typeface="Arial" panose="020B0604020202020204" pitchFamily="34" charset="0"/>
              <a:buChar char="•"/>
            </a:pPr>
            <a:r>
              <a:rPr lang="es-ES" sz="2800" dirty="0">
                <a:latin typeface="Calibri" panose="020F0502020204030204" pitchFamily="34" charset="0"/>
                <a:cs typeface="Calibri" panose="020F0502020204030204" pitchFamily="34" charset="0"/>
              </a:rPr>
              <a:t>Diseño Híbrido.</a:t>
            </a:r>
            <a:endParaRPr lang="es-ES" sz="24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s-ES" sz="24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s-ES" sz="2400" dirty="0">
                <a:latin typeface="Calibri" panose="020F0502020204030204" pitchFamily="34" charset="0"/>
                <a:cs typeface="Calibri" panose="020F0502020204030204" pitchFamily="34" charset="0"/>
              </a:rPr>
              <a:t>Es una mezcla de varios de los diseños anteriores. En cada uno de los componentes de la página se puede añadir una técnica de diseño diferente. Por ejemplo, el diseño general de ésta puede emplear el diseño líquido, pero una columna que contiene un menú de navegación puede tener un diseño fijo.</a:t>
            </a:r>
          </a:p>
        </p:txBody>
      </p:sp>
    </p:spTree>
    <p:extLst>
      <p:ext uri="{BB962C8B-B14F-4D97-AF65-F5344CB8AC3E}">
        <p14:creationId xmlns:p14="http://schemas.microsoft.com/office/powerpoint/2010/main" val="5271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Estilos de diseño</a:t>
            </a:r>
            <a:endParaRPr lang="es-ES_tradnl" sz="3600" b="0" strike="noStrike" spc="-1" dirty="0">
              <a:solidFill>
                <a:srgbClr val="000000"/>
              </a:solidFill>
              <a:uFill>
                <a:solidFill>
                  <a:srgbClr val="FFFFFF"/>
                </a:solidFill>
              </a:uFill>
              <a:latin typeface="Calibri"/>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sp>
        <p:nvSpPr>
          <p:cNvPr id="8" name="Rectángulo 7">
            <a:extLst>
              <a:ext uri="{FF2B5EF4-FFF2-40B4-BE49-F238E27FC236}">
                <a16:creationId xmlns:a16="http://schemas.microsoft.com/office/drawing/2014/main" id="{D5EA300E-10AD-4965-AE94-2E793646D13F}"/>
              </a:ext>
            </a:extLst>
          </p:cNvPr>
          <p:cNvSpPr/>
          <p:nvPr/>
        </p:nvSpPr>
        <p:spPr>
          <a:xfrm>
            <a:off x="762000" y="1458884"/>
            <a:ext cx="8229599" cy="4832092"/>
          </a:xfrm>
          <a:prstGeom prst="rect">
            <a:avLst/>
          </a:prstGeom>
        </p:spPr>
        <p:txBody>
          <a:bodyPr wrap="square">
            <a:spAutoFit/>
          </a:bodyPr>
          <a:lstStyle/>
          <a:p>
            <a:pPr marL="457200" indent="-457200">
              <a:buFont typeface="Arial" panose="020B0604020202020204" pitchFamily="34" charset="0"/>
              <a:buChar char="•"/>
            </a:pPr>
            <a:r>
              <a:rPr lang="es-ES" sz="2800" dirty="0">
                <a:latin typeface="Calibri" panose="020F0502020204030204" pitchFamily="34" charset="0"/>
                <a:cs typeface="Calibri" panose="020F0502020204030204" pitchFamily="34" charset="0"/>
              </a:rPr>
              <a:t>Diseño Adaptativo o adaptable (I)</a:t>
            </a:r>
            <a:endParaRPr lang="es-ES" sz="24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s-ES" sz="2800" dirty="0">
                <a:latin typeface="Calibri" panose="020F0502020204030204" pitchFamily="34" charset="0"/>
                <a:cs typeface="Calibri" panose="020F0502020204030204" pitchFamily="34" charset="0"/>
              </a:rPr>
              <a:t>También se conoce como </a:t>
            </a:r>
            <a:r>
              <a:rPr lang="es-ES" sz="2800" dirty="0" err="1">
                <a:latin typeface="Calibri" panose="020F0502020204030204" pitchFamily="34" charset="0"/>
                <a:cs typeface="Calibri" panose="020F0502020204030204" pitchFamily="34" charset="0"/>
              </a:rPr>
              <a:t>responsive</a:t>
            </a:r>
            <a:r>
              <a:rPr lang="es-ES" sz="2800" dirty="0">
                <a:latin typeface="Calibri" panose="020F0502020204030204" pitchFamily="34" charset="0"/>
                <a:cs typeface="Calibri" panose="020F0502020204030204" pitchFamily="34" charset="0"/>
              </a:rPr>
              <a:t>. </a:t>
            </a:r>
          </a:p>
          <a:p>
            <a:pPr marL="457200" indent="-457200">
              <a:buFont typeface="Arial" panose="020B0604020202020204" pitchFamily="34" charset="0"/>
              <a:buChar char="•"/>
            </a:pPr>
            <a:r>
              <a:rPr lang="es-ES" sz="2800" dirty="0">
                <a:latin typeface="Calibri" panose="020F0502020204030204" pitchFamily="34" charset="0"/>
                <a:cs typeface="Calibri" panose="020F0502020204030204" pitchFamily="34" charset="0"/>
              </a:rPr>
              <a:t>Transforma el diseño de la página en función del ancho disponible. </a:t>
            </a:r>
          </a:p>
          <a:p>
            <a:pPr marL="457200" indent="-457200">
              <a:buFont typeface="Arial" panose="020B0604020202020204" pitchFamily="34" charset="0"/>
              <a:buChar char="•"/>
            </a:pPr>
            <a:r>
              <a:rPr lang="es-ES" sz="2800" dirty="0">
                <a:latin typeface="Calibri" panose="020F0502020204030204" pitchFamily="34" charset="0"/>
                <a:cs typeface="Calibri" panose="020F0502020204030204" pitchFamily="34" charset="0"/>
              </a:rPr>
              <a:t>El diseño </a:t>
            </a:r>
            <a:r>
              <a:rPr lang="es-ES" sz="2800" dirty="0" err="1">
                <a:latin typeface="Calibri" panose="020F0502020204030204" pitchFamily="34" charset="0"/>
                <a:cs typeface="Calibri" panose="020F0502020204030204" pitchFamily="34" charset="0"/>
              </a:rPr>
              <a:t>responsive</a:t>
            </a:r>
            <a:r>
              <a:rPr lang="es-ES" sz="2800" dirty="0">
                <a:latin typeface="Calibri" panose="020F0502020204030204" pitchFamily="34" charset="0"/>
                <a:cs typeface="Calibri" panose="020F0502020204030204" pitchFamily="34" charset="0"/>
              </a:rPr>
              <a:t> o adaptativo no implica solo cambiar el tamaño de los elementos de la página sino que cambia también su posición o incluso su forma, o cualquier elemento de diseño, incluyendo mostrar u ocultar contenido, cambiar el interfaz completo de la página, posición del contenido e incluso semántica.</a:t>
            </a:r>
          </a:p>
        </p:txBody>
      </p:sp>
    </p:spTree>
    <p:extLst>
      <p:ext uri="{BB962C8B-B14F-4D97-AF65-F5344CB8AC3E}">
        <p14:creationId xmlns:p14="http://schemas.microsoft.com/office/powerpoint/2010/main" val="299002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71235" y="316244"/>
            <a:ext cx="8229240" cy="1142640"/>
          </a:xfrm>
          <a:prstGeom prst="rect">
            <a:avLst/>
          </a:prstGeom>
          <a:noFill/>
          <a:ln>
            <a:noFill/>
          </a:ln>
        </p:spPr>
        <p:txBody>
          <a:bodyPr anchor="ctr"/>
          <a:lstStyle/>
          <a:p>
            <a:pPr algn="ctr">
              <a:lnSpc>
                <a:spcPct val="100000"/>
              </a:lnSpc>
            </a:pPr>
            <a:r>
              <a:rPr lang="es-ES_tradnl" altLang="en-US" sz="3600" dirty="0">
                <a:latin typeface="Arial" panose="020B0604020202020204" pitchFamily="34" charset="0"/>
                <a:cs typeface="Arial" panose="020B0604020202020204" pitchFamily="34" charset="0"/>
              </a:rPr>
              <a:t>	HTML Estilos de diseño</a:t>
            </a:r>
            <a:endParaRPr lang="es-ES_tradnl" sz="3600" b="0" strike="noStrike" spc="-1" dirty="0">
              <a:solidFill>
                <a:srgbClr val="000000"/>
              </a:solidFill>
              <a:uFill>
                <a:solidFill>
                  <a:srgbClr val="FFFFFF"/>
                </a:solidFill>
              </a:uFill>
              <a:latin typeface="Calibri"/>
            </a:endParaRPr>
          </a:p>
        </p:txBody>
      </p:sp>
      <p:sp>
        <p:nvSpPr>
          <p:cNvPr id="6" name="Marcador de contenido 2"/>
          <p:cNvSpPr txBox="1">
            <a:spLocks/>
          </p:cNvSpPr>
          <p:nvPr/>
        </p:nvSpPr>
        <p:spPr>
          <a:xfrm>
            <a:off x="642505" y="1614054"/>
            <a:ext cx="8057970" cy="435133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ES" sz="2400" dirty="0"/>
          </a:p>
        </p:txBody>
      </p:sp>
      <p:sp>
        <p:nvSpPr>
          <p:cNvPr id="8" name="Rectángulo 7">
            <a:extLst>
              <a:ext uri="{FF2B5EF4-FFF2-40B4-BE49-F238E27FC236}">
                <a16:creationId xmlns:a16="http://schemas.microsoft.com/office/drawing/2014/main" id="{D5EA300E-10AD-4965-AE94-2E793646D13F}"/>
              </a:ext>
            </a:extLst>
          </p:cNvPr>
          <p:cNvSpPr/>
          <p:nvPr/>
        </p:nvSpPr>
        <p:spPr>
          <a:xfrm>
            <a:off x="771331" y="1158233"/>
            <a:ext cx="8229599" cy="5262979"/>
          </a:xfrm>
          <a:prstGeom prst="rect">
            <a:avLst/>
          </a:prstGeom>
        </p:spPr>
        <p:txBody>
          <a:bodyPr wrap="square">
            <a:spAutoFit/>
          </a:bodyPr>
          <a:lstStyle/>
          <a:p>
            <a:pPr marL="457200" indent="-457200">
              <a:buFont typeface="Arial" panose="020B0604020202020204" pitchFamily="34" charset="0"/>
              <a:buChar char="•"/>
            </a:pPr>
            <a:r>
              <a:rPr lang="es-ES" sz="2800" dirty="0">
                <a:latin typeface="Calibri" panose="020F0502020204030204" pitchFamily="34" charset="0"/>
                <a:cs typeface="Calibri" panose="020F0502020204030204" pitchFamily="34" charset="0"/>
              </a:rPr>
              <a:t>Diseño Adaptativo o adaptable (II).</a:t>
            </a:r>
          </a:p>
          <a:p>
            <a:pPr marL="457200" indent="-457200">
              <a:buFont typeface="Arial" panose="020B0604020202020204" pitchFamily="34" charset="0"/>
              <a:buChar char="•"/>
            </a:pPr>
            <a:r>
              <a:rPr lang="es-ES" sz="2800" dirty="0">
                <a:latin typeface="Calibri" panose="020F0502020204030204" pitchFamily="34" charset="0"/>
                <a:cs typeface="Calibri" panose="020F0502020204030204" pitchFamily="34" charset="0"/>
              </a:rPr>
              <a:t>Se basa en el empleo de los llamados media </a:t>
            </a:r>
            <a:r>
              <a:rPr lang="es-ES" sz="2800" dirty="0" err="1">
                <a:latin typeface="Calibri" panose="020F0502020204030204" pitchFamily="34" charset="0"/>
                <a:cs typeface="Calibri" panose="020F0502020204030204" pitchFamily="34" charset="0"/>
              </a:rPr>
              <a:t>queries</a:t>
            </a:r>
            <a:endParaRPr lang="es-E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s-ES" sz="2800" dirty="0">
                <a:latin typeface="Calibri" panose="020F0502020204030204" pitchFamily="34" charset="0"/>
                <a:cs typeface="Calibri" panose="020F0502020204030204" pitchFamily="34" charset="0"/>
              </a:rPr>
              <a:t>Estas permiten averiguar las características del medio en el que se muestra la página web, como el ancho o el alto del dispositivo de visualización.</a:t>
            </a:r>
          </a:p>
          <a:p>
            <a:pPr marL="457200" indent="-457200">
              <a:buFont typeface="Arial" panose="020B0604020202020204" pitchFamily="34" charset="0"/>
              <a:buChar char="•"/>
            </a:pPr>
            <a:r>
              <a:rPr lang="es-ES" sz="2800" dirty="0">
                <a:latin typeface="Calibri" panose="020F0502020204030204" pitchFamily="34" charset="0"/>
                <a:cs typeface="Calibri" panose="020F0502020204030204" pitchFamily="34" charset="0"/>
              </a:rPr>
              <a:t>Se hacen con la regla @media + condición </a:t>
            </a:r>
          </a:p>
          <a:p>
            <a:pPr marL="457200" indent="-457200">
              <a:buFont typeface="Arial" panose="020B0604020202020204" pitchFamily="34" charset="0"/>
              <a:buChar char="•"/>
            </a:pPr>
            <a:r>
              <a:rPr lang="es-ES" sz="2800" dirty="0">
                <a:latin typeface="Calibri" panose="020F0502020204030204" pitchFamily="34" charset="0"/>
                <a:cs typeface="Calibri" panose="020F0502020204030204" pitchFamily="34" charset="0"/>
              </a:rPr>
              <a:t>La condición puede incluir comprobaciones sobre:</a:t>
            </a:r>
          </a:p>
          <a:p>
            <a:pPr marL="457200" indent="-457200">
              <a:buFont typeface="Arial" panose="020B0604020202020204" pitchFamily="34" charset="0"/>
              <a:buChar char="•"/>
            </a:pPr>
            <a:r>
              <a:rPr lang="es-ES" sz="2800" dirty="0" err="1">
                <a:latin typeface="Calibri" panose="020F0502020204030204" pitchFamily="34" charset="0"/>
                <a:cs typeface="Calibri" panose="020F0502020204030204" pitchFamily="34" charset="0"/>
              </a:rPr>
              <a:t>width</a:t>
            </a:r>
            <a:r>
              <a:rPr lang="es-ES" sz="2800" dirty="0">
                <a:latin typeface="Calibri" panose="020F0502020204030204" pitchFamily="34" charset="0"/>
                <a:cs typeface="Calibri" panose="020F0502020204030204" pitchFamily="34" charset="0"/>
              </a:rPr>
              <a:t>: Anchura del área de visualización</a:t>
            </a:r>
          </a:p>
          <a:p>
            <a:pPr marL="457200" indent="-457200">
              <a:buFont typeface="Arial" panose="020B0604020202020204" pitchFamily="34" charset="0"/>
              <a:buChar char="•"/>
            </a:pPr>
            <a:r>
              <a:rPr lang="es-ES" sz="2800" dirty="0" err="1">
                <a:latin typeface="Calibri" panose="020F0502020204030204" pitchFamily="34" charset="0"/>
                <a:cs typeface="Calibri" panose="020F0502020204030204" pitchFamily="34" charset="0"/>
              </a:rPr>
              <a:t>Heigth</a:t>
            </a:r>
            <a:r>
              <a:rPr lang="es-ES" sz="2800" dirty="0">
                <a:latin typeface="Calibri" panose="020F0502020204030204" pitchFamily="34" charset="0"/>
                <a:cs typeface="Calibri" panose="020F0502020204030204" pitchFamily="34" charset="0"/>
              </a:rPr>
              <a:t>: Altura del área de visualización</a:t>
            </a:r>
          </a:p>
          <a:p>
            <a:pPr marL="457200" indent="-457200">
              <a:buFont typeface="Arial" panose="020B0604020202020204" pitchFamily="34" charset="0"/>
              <a:buChar char="•"/>
            </a:pPr>
            <a:r>
              <a:rPr lang="es-ES" sz="2800" dirty="0">
                <a:latin typeface="Calibri" panose="020F0502020204030204" pitchFamily="34" charset="0"/>
                <a:cs typeface="Calibri" panose="020F0502020204030204" pitchFamily="34" charset="0"/>
              </a:rPr>
              <a:t>Orientation: Orientación del dispositivo</a:t>
            </a:r>
          </a:p>
          <a:p>
            <a:pPr marL="457200" indent="-457200">
              <a:buFont typeface="Arial" panose="020B0604020202020204" pitchFamily="34" charset="0"/>
              <a:buChar char="•"/>
            </a:pPr>
            <a:r>
              <a:rPr lang="es-ES" sz="2800" dirty="0">
                <a:latin typeface="Calibri" panose="020F0502020204030204" pitchFamily="34" charset="0"/>
                <a:cs typeface="Calibri" panose="020F0502020204030204" pitchFamily="34" charset="0"/>
              </a:rPr>
              <a:t>Color: Número de colores que visualiza el dispositivo</a:t>
            </a:r>
          </a:p>
          <a:p>
            <a:pPr marL="457200" indent="-457200">
              <a:buFont typeface="Arial" panose="020B0604020202020204" pitchFamily="34" charset="0"/>
              <a:buChar char="•"/>
            </a:pPr>
            <a:r>
              <a:rPr lang="es-ES" sz="2800" dirty="0">
                <a:latin typeface="Calibri" panose="020F0502020204030204" pitchFamily="34" charset="0"/>
                <a:cs typeface="Calibri" panose="020F0502020204030204" pitchFamily="34" charset="0"/>
              </a:rPr>
              <a:t>VER: https://youtu.be/yWW8pzPFT1U</a:t>
            </a:r>
            <a:endParaRPr lang="es-E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0687386"/>
      </p:ext>
    </p:extLst>
  </p:cSld>
  <p:clrMapOvr>
    <a:masterClrMapping/>
  </p:clrMapOvr>
</p:sld>
</file>

<file path=ppt/theme/theme1.xml><?xml version="1.0" encoding="utf-8"?>
<a:theme xmlns:a="http://schemas.openxmlformats.org/drawingml/2006/main" name="Espiral">
  <a:themeElements>
    <a:clrScheme name="Personalizado 1">
      <a:dk1>
        <a:sysClr val="windowText" lastClr="000000"/>
      </a:dk1>
      <a:lt1>
        <a:sysClr val="window" lastClr="FFFFFF"/>
      </a:lt1>
      <a:dk2>
        <a:srgbClr val="2E5369"/>
      </a:dk2>
      <a:lt2>
        <a:srgbClr val="CFE2E7"/>
      </a:lt2>
      <a:accent1>
        <a:srgbClr val="000000"/>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36586</TotalTime>
  <Words>587</Words>
  <Application>Microsoft Office PowerPoint</Application>
  <PresentationFormat>Presentación en pantalla (4:3)</PresentationFormat>
  <Paragraphs>94</Paragraphs>
  <Slides>9</Slides>
  <Notes>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Calibri</vt:lpstr>
      <vt:lpstr>Century Gothic</vt:lpstr>
      <vt:lpstr>DejaVu Sans</vt:lpstr>
      <vt:lpstr>Times New Roman</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Indiana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subject/>
  <dc:creator>ying</dc:creator>
  <dc:description/>
  <cp:lastModifiedBy>carlos</cp:lastModifiedBy>
  <cp:revision>317</cp:revision>
  <dcterms:created xsi:type="dcterms:W3CDTF">2011-07-13T23:31:46Z</dcterms:created>
  <dcterms:modified xsi:type="dcterms:W3CDTF">2022-03-08T12:41:20Z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Indiana University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111</vt:i4>
  </property>
  <property fmtid="{D5CDD505-2E9C-101B-9397-08002B2CF9AE}" pid="9" name="PresentationFormat">
    <vt:lpwstr>Presentación en pantalla (4:3)</vt:lpwstr>
  </property>
  <property fmtid="{D5CDD505-2E9C-101B-9397-08002B2CF9AE}" pid="10" name="ScaleCrop">
    <vt:bool>false</vt:bool>
  </property>
  <property fmtid="{D5CDD505-2E9C-101B-9397-08002B2CF9AE}" pid="11" name="ShareDoc">
    <vt:bool>false</vt:bool>
  </property>
  <property fmtid="{D5CDD505-2E9C-101B-9397-08002B2CF9AE}" pid="12" name="Slides">
    <vt:i4>115</vt:i4>
  </property>
</Properties>
</file>