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3" r:id="rId1"/>
  </p:sldMasterIdLst>
  <p:notesMasterIdLst>
    <p:notesMasterId r:id="rId36"/>
  </p:notesMasterIdLst>
  <p:sldIdLst>
    <p:sldId id="256" r:id="rId2"/>
    <p:sldId id="519" r:id="rId3"/>
    <p:sldId id="526" r:id="rId4"/>
    <p:sldId id="527" r:id="rId5"/>
    <p:sldId id="537" r:id="rId6"/>
    <p:sldId id="528" r:id="rId7"/>
    <p:sldId id="529" r:id="rId8"/>
    <p:sldId id="538" r:id="rId9"/>
    <p:sldId id="530" r:id="rId10"/>
    <p:sldId id="531" r:id="rId11"/>
    <p:sldId id="534" r:id="rId12"/>
    <p:sldId id="535" r:id="rId13"/>
    <p:sldId id="536" r:id="rId14"/>
    <p:sldId id="539" r:id="rId15"/>
    <p:sldId id="540" r:id="rId16"/>
    <p:sldId id="541" r:id="rId17"/>
    <p:sldId id="542" r:id="rId18"/>
    <p:sldId id="543" r:id="rId19"/>
    <p:sldId id="545" r:id="rId20"/>
    <p:sldId id="546" r:id="rId21"/>
    <p:sldId id="547" r:id="rId22"/>
    <p:sldId id="525" r:id="rId23"/>
    <p:sldId id="520" r:id="rId24"/>
    <p:sldId id="521" r:id="rId25"/>
    <p:sldId id="522" r:id="rId26"/>
    <p:sldId id="551" r:id="rId27"/>
    <p:sldId id="549" r:id="rId28"/>
    <p:sldId id="552" r:id="rId29"/>
    <p:sldId id="550" r:id="rId30"/>
    <p:sldId id="553" r:id="rId31"/>
    <p:sldId id="548" r:id="rId32"/>
    <p:sldId id="523" r:id="rId33"/>
    <p:sldId id="524" r:id="rId34"/>
    <p:sldId id="554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D7C12A-0511-4793-99A7-4164784EA45F}" type="slidenum"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609E2E-266E-4560-8EE2-47D2D6CBE4E0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5589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998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21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590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712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9805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1036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1113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699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238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1219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342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3890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965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9218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5375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527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6423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869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8271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52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614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6715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1389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075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558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792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975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510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160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0845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41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929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42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9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64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57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46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83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83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2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7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84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8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0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3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7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es.html.net/tutorials/css/lesson14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display_visibility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7724" y="2282879"/>
            <a:ext cx="7772040" cy="144399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HTML – Posicionamiento</a:t>
            </a:r>
            <a:endParaRPr lang="es-ES_trad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27364" y="4052454"/>
            <a:ext cx="7772400" cy="23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n-US" sz="2400" dirty="0" smtClean="0">
                <a:latin typeface="+mn-lt"/>
              </a:rPr>
              <a:t>Material de: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altLang="en-US" sz="2400" dirty="0" smtClean="0">
                <a:latin typeface="+mn-lt"/>
                <a:hlinkClick r:id="rId3"/>
              </a:rPr>
              <a:t>https://www.w3schools.com/html/</a:t>
            </a:r>
            <a:endParaRPr lang="es-ES" altLang="en-US" sz="2400" dirty="0" smtClean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ES" altLang="en-US" sz="2400" dirty="0" smtClean="0">
              <a:latin typeface="+mn-lt"/>
              <a:hlinkClick r:id="rId4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altLang="en-US" sz="2400" dirty="0" smtClean="0">
                <a:latin typeface="+mn-lt"/>
                <a:hlinkClick r:id="rId4"/>
              </a:rPr>
              <a:t>http</a:t>
            </a:r>
            <a:r>
              <a:rPr lang="es-ES" altLang="en-US" sz="2400" dirty="0">
                <a:latin typeface="+mn-lt"/>
                <a:hlinkClick r:id="rId4"/>
              </a:rPr>
              <a:t>://</a:t>
            </a:r>
            <a:r>
              <a:rPr lang="es-ES" altLang="en-US" sz="2400" dirty="0" smtClean="0">
                <a:latin typeface="+mn-lt"/>
                <a:hlinkClick r:id="rId4"/>
              </a:rPr>
              <a:t>es.html.net/tutorials/css/lesson14.php</a:t>
            </a:r>
            <a:endParaRPr lang="es-ES" alt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display:none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visibility:hidden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5" y="1803068"/>
            <a:ext cx="8191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display:none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visibility:hidden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3412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733550"/>
            <a:ext cx="7877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display:none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visibility:hidden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3412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758156"/>
            <a:ext cx="83343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3412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2001" y="1621086"/>
            <a:ext cx="8229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propiedad de CSS </a:t>
            </a:r>
            <a:r>
              <a:rPr lang="es-E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establece como un elemento va a “flotar”.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2773738"/>
            <a:ext cx="8089522" cy="23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3412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2001" y="1621086"/>
            <a:ext cx="8229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propiedad de CSS </a:t>
            </a:r>
            <a:r>
              <a:rPr lang="es-E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usa para posicionar elementos en paginas web.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propiedad CSS </a:t>
            </a:r>
            <a:r>
              <a:rPr lang="es-E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puede tener uno de los siguientes valores: </a:t>
            </a:r>
          </a:p>
          <a:p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s-E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elemento flota a la izquierda de su contenedor</a:t>
            </a: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El elemento flota a la derecha de su contenedor</a:t>
            </a: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Opcion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por defecto, el elemento no flota</a:t>
            </a: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inherit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El elemento hereda el valor de su padre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3412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2001" y="1621086"/>
            <a:ext cx="8229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 su uso más simple, la propiedad </a:t>
            </a:r>
            <a:r>
              <a:rPr lang="es-E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 puede usar para ajustar el texto alrededor de una imagen: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81" y="2864400"/>
            <a:ext cx="7697337" cy="26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3412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2001" y="1621086"/>
            <a:ext cx="8229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 su uso más simple, la propiedad </a:t>
            </a:r>
            <a:r>
              <a:rPr lang="es-E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 puede usar para ajustar el texto alrededor de una imagen: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2819836"/>
            <a:ext cx="7995953" cy="28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3412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2001" y="1621086"/>
            <a:ext cx="8229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 su uso más simple, la propiedad </a:t>
            </a:r>
            <a:r>
              <a:rPr lang="es-E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 puede usar para ajustar el texto alrededor de una imagen: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7" y="2788750"/>
            <a:ext cx="7892599" cy="36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3412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2001" y="1621086"/>
            <a:ext cx="8229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 su uso más simple, la propiedad </a:t>
            </a:r>
            <a:r>
              <a:rPr lang="es-E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 puede usar para ajustar el texto alrededor de una imagen: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55482"/>
              </p:ext>
            </p:extLst>
          </p:nvPr>
        </p:nvGraphicFramePr>
        <p:xfrm>
          <a:off x="2701299" y="3043305"/>
          <a:ext cx="3769112" cy="189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ackager Shell Object" showAsIcon="1" r:id="rId4" imgW="970200" imgH="488520" progId="Package">
                  <p:embed/>
                </p:oleObj>
              </mc:Choice>
              <mc:Fallback>
                <p:oleObj name="Packager Shell Object" showAsIcon="1" r:id="rId4" imgW="9702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1299" y="3043305"/>
                        <a:ext cx="3769112" cy="1899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7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Clear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3412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2001" y="1621086"/>
            <a:ext cx="8229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propiedad </a:t>
            </a:r>
            <a:r>
              <a:rPr lang="es-ES_tradnl" altLang="en-U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es-ES_tradnl" alt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complementa con la propiedad </a:t>
            </a:r>
            <a:r>
              <a:rPr lang="es-ES_tradnl" altLang="en-U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_tradnl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es-ES_tradnl" alt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 especifica que un elemento </a:t>
            </a:r>
            <a:r>
              <a:rPr lang="es-ES_tradnl" alt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admite un flotante sobre su izquierda, sobre su derecha o a ambos lados.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_tradnl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También se la puede usar en un elemento flotante para impedir que otros flotantes puedan quedar sobre algunos de sus costados.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(mostrar)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propiedad </a:t>
            </a:r>
            <a:r>
              <a:rPr lang="es-E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establece en primer lugar 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mostrar o no un elemento y en segundo lugar 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mostrarlo.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Todos los elementos en HTML tiene un valor de </a:t>
            </a:r>
            <a:r>
              <a:rPr lang="es-E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por defecto dependiendo del tipo de elemento, para la mayoría de los elementos ese valor por defecto es 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Podemos cambiar la propiedad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para que el elemento no se muestre,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display:none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Esto tendrá mayor utilidad cuando veamos JavaScript.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Clear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3412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76" y="1614054"/>
            <a:ext cx="7323233" cy="49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Clear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3412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740670"/>
              </p:ext>
            </p:extLst>
          </p:nvPr>
        </p:nvGraphicFramePr>
        <p:xfrm>
          <a:off x="2420207" y="2668808"/>
          <a:ext cx="3966946" cy="201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Packager Shell Object" showAsIcon="1" r:id="rId4" imgW="960840" imgH="488520" progId="Package">
                  <p:embed/>
                </p:oleObj>
              </mc:Choice>
              <mc:Fallback>
                <p:oleObj name="Packager Shell Object" showAsIcon="1" r:id="rId4" imgW="96084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0207" y="2668808"/>
                        <a:ext cx="3966946" cy="201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4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Con posicionamiento CSS, se puede colocar un elemento en el lugar exacto que se quiera de la página.</a:t>
            </a: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82" y="2613046"/>
            <a:ext cx="5929746" cy="38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Los principios que rigen el posicionamiento CSS consisten en que se puede colocar cualquier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división/sección/caja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 cualquier lugar del sistema de coordenadas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Ejemplo, queremos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posicionar la cabecera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(h1) a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100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del borde superior y a 200px del borde izquierdo del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documento. Código CSS:</a:t>
            </a: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h1 {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position:absolute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100px; </a:t>
            </a:r>
            <a:endParaRPr lang="en-US" alt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200px;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55" y="1458884"/>
            <a:ext cx="7584154" cy="49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 -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Posicionamiento estático (</a:t>
            </a:r>
            <a:r>
              <a:rPr lang="es-ES" sz="28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 elementos HTML están posicionados de manera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estatica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por defecto.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 elementos posicionados de manera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estatica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no se ven afectados por las propiedades top,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botton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Estos elementos no se posicionan de ninguna manera especial, simplemente siguen el flujo normal de la pagina. </a:t>
            </a:r>
            <a:endParaRPr lang="es-ES_trad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 -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Posicionamiento estático (</a:t>
            </a:r>
            <a:r>
              <a:rPr lang="es-ES" sz="28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19" y="2066567"/>
            <a:ext cx="7359272" cy="45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 -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Posicionamiento relativo (</a:t>
            </a:r>
            <a:r>
              <a:rPr lang="es-ES" sz="28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relative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 elementos HTML que están posicionados de manera relativa (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relative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se posicionan con respecto a la posición que ocuparían normalmente de acuerdo con el flujo de la pagina.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Cambiar las propiedades top,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botton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un elemento con posición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relative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hace que se ajusten separándose en la dirección dada de la posición normal. </a:t>
            </a:r>
            <a:endParaRPr lang="es-ES_trad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 -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Posicionamiento </a:t>
            </a:r>
            <a:endParaRPr lang="es-E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relativo 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28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relative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018" y="1105766"/>
            <a:ext cx="4147550" cy="55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 -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Posicionamiento fijo (</a:t>
            </a:r>
            <a:r>
              <a:rPr lang="es-ES" sz="28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 elemento con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position:fixed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 posiciona tomando la pantalla como punto de referencia y siempre permanece en el mismo lugar incluso aunque desplacemos la pagina a arriba o abajo.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 elemento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 deja espacio en el documento en el lugar que le correspondería en el flujo normal de la pagina. </a:t>
            </a:r>
            <a:endParaRPr lang="es-ES_trad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692638" y="1320339"/>
            <a:ext cx="8229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 elemento configurado en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siempre empieza en una nueva línea y ocupa toda la anchura posible (se estira a izquierda y derecha todo lo posible)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Ejemplos de elementos con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display:block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por defecto: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4573344"/>
            <a:ext cx="1864208" cy="21904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8" y="3090054"/>
            <a:ext cx="8936182" cy="6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 -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Posicionamiento fijo (</a:t>
            </a:r>
            <a:r>
              <a:rPr lang="es-ES" sz="28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5" y="2168642"/>
            <a:ext cx="8123486" cy="4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Posicionamiento absoluto (</a:t>
            </a:r>
            <a:r>
              <a:rPr lang="es-E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Los puntos de referencia para posicionarse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vienen dado por el elemento antecesor más cercano y en caso de no existir por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la propia ventana del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navegador.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 posicionar un elemento de forma absoluta, la propiedad </a:t>
            </a:r>
            <a:r>
              <a:rPr lang="es-ES_tradnl" alt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 establece como </a:t>
            </a:r>
            <a:r>
              <a:rPr lang="es-ES_tradnl" altLang="en-US" sz="28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Posteriormente puedes usar las propiedades </a:t>
            </a:r>
            <a:r>
              <a:rPr lang="es-ES_tradnl" altLang="en-US" sz="28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_tradnl" altLang="en-US" sz="28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_tradnl" alt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y </a:t>
            </a:r>
            <a:r>
              <a:rPr lang="es-ES_tradnl" altLang="en-US" sz="28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para colocar la caja.</a:t>
            </a:r>
            <a:endParaRPr lang="es-ES_trad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Posicionamiento absoluto (</a:t>
            </a:r>
            <a:r>
              <a:rPr lang="es-E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Ejemplo de colocación de elementos en las esquinas:</a:t>
            </a:r>
          </a:p>
          <a:p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#box1 { </a:t>
            </a:r>
            <a:r>
              <a:rPr lang="en-US" alt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position:absolute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50px;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50px; } </a:t>
            </a:r>
            <a:endParaRPr lang="en-US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box2 { </a:t>
            </a:r>
            <a:r>
              <a:rPr lang="en-US" alt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position:absolute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50px;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50px; } </a:t>
            </a:r>
            <a:endParaRPr lang="en-US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box3 { </a:t>
            </a:r>
            <a:r>
              <a:rPr lang="en-US" alt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position:absolute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bottom: 50px; right: 50px; } </a:t>
            </a:r>
            <a:endParaRPr lang="en-US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box4 { </a:t>
            </a:r>
            <a:r>
              <a:rPr lang="en-US" alt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position:absolute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bottom: 50px; left: 50px; } 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Posicionamiento absoluto (</a:t>
            </a:r>
            <a:r>
              <a:rPr lang="es-E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Ejemplo de colocación de elementos en las esquinas: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68161"/>
            <a:ext cx="7821116" cy="40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Posicionamiento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Código de los ejemplos: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260858"/>
              </p:ext>
            </p:extLst>
          </p:nvPr>
        </p:nvGraphicFramePr>
        <p:xfrm>
          <a:off x="1112266" y="2347354"/>
          <a:ext cx="2895291" cy="115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Packager Shell Object" showAsIcon="1" r:id="rId4" imgW="1224000" imgH="488520" progId="Package">
                  <p:embed/>
                </p:oleObj>
              </mc:Choice>
              <mc:Fallback>
                <p:oleObj name="Packager Shell Object" showAsIcon="1" r:id="rId4" imgW="12240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2266" y="2347354"/>
                        <a:ext cx="2895291" cy="115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85000"/>
              </p:ext>
            </p:extLst>
          </p:nvPr>
        </p:nvGraphicFramePr>
        <p:xfrm>
          <a:off x="5379062" y="2263207"/>
          <a:ext cx="2876312" cy="124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Packager Shell Object" showAsIcon="1" r:id="rId6" imgW="1133280" imgH="488520" progId="Package">
                  <p:embed/>
                </p:oleObj>
              </mc:Choice>
              <mc:Fallback>
                <p:oleObj name="Packager Shell Object" showAsIcon="1" r:id="rId6" imgW="113328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79062" y="2263207"/>
                        <a:ext cx="2876312" cy="124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45768"/>
              </p:ext>
            </p:extLst>
          </p:nvPr>
        </p:nvGraphicFramePr>
        <p:xfrm>
          <a:off x="1309823" y="4154493"/>
          <a:ext cx="2697734" cy="131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Packager Shell Object" showAsIcon="1" r:id="rId8" imgW="1006200" imgH="488520" progId="Package">
                  <p:embed/>
                </p:oleObj>
              </mc:Choice>
              <mc:Fallback>
                <p:oleObj name="Packager Shell Object" showAsIcon="1" r:id="rId8" imgW="10062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9823" y="4154493"/>
                        <a:ext cx="2697734" cy="131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737571"/>
              </p:ext>
            </p:extLst>
          </p:nvPr>
        </p:nvGraphicFramePr>
        <p:xfrm>
          <a:off x="5160220" y="4111336"/>
          <a:ext cx="3313997" cy="1353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Packager Shell Object" showAsIcon="1" r:id="rId10" imgW="1196640" imgH="488520" progId="Package">
                  <p:embed/>
                </p:oleObj>
              </mc:Choice>
              <mc:Fallback>
                <p:oleObj name="Packager Shell Object" showAsIcon="1" r:id="rId10" imgW="119664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60220" y="4111336"/>
                        <a:ext cx="3313997" cy="1353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8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 elemento configurado en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empieza en una nueva línea y solo ocupa la anchura necesaria (no se ve afectado por cambios de altura y anchura ojo):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Ejemplos de elementos con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display:</a:t>
            </a:r>
            <a:r>
              <a:rPr lang="es-E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por defecto: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21" y="3025486"/>
            <a:ext cx="4000500" cy="1085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685" y="5009141"/>
            <a:ext cx="2298122" cy="17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es-ES_tradnl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-block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 elemento configurado en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-block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permite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obtener un comportamiento intermedio entre los otros 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dos anteriores.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elementos </a:t>
            </a:r>
            <a:r>
              <a:rPr lang="es-E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-block fluyen con el texto y demás elementos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como si fueran elementos en-línea 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y además respetan el ancho, el alto y los márgenes verticales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 Son lo mejor de los dos mundos.</a:t>
            </a: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Cambiar el valor por defecto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 elementos tienen un valor de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por defecto, pero podemos anular (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override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dicho valor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Cambiar un elemento </a:t>
            </a:r>
            <a:r>
              <a:rPr lang="es-E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 viceversa puede ser útil para conseguir mostrar una pagina web de una manera especifica y seguir cumpliendo los </a:t>
            </a:r>
            <a:r>
              <a:rPr lang="es-ES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standars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 ejemplo muy común es convertir a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display:inline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elementos de una lista &lt;li&gt; para mostrar menús horizontales.</a:t>
            </a:r>
          </a:p>
        </p:txBody>
      </p:sp>
    </p:spTree>
    <p:extLst>
      <p:ext uri="{BB962C8B-B14F-4D97-AF65-F5344CB8AC3E}">
        <p14:creationId xmlns:p14="http://schemas.microsoft.com/office/powerpoint/2010/main" val="7145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Cambiar el valor por defecto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 con listas: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2386674"/>
            <a:ext cx="7648536" cy="40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Ejemplos</a:t>
            </a:r>
            <a:endParaRPr lang="es-ES_tradnl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24069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0" y="1458884"/>
            <a:ext cx="8229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77983"/>
              </p:ext>
            </p:extLst>
          </p:nvPr>
        </p:nvGraphicFramePr>
        <p:xfrm>
          <a:off x="1977917" y="2132478"/>
          <a:ext cx="2161920" cy="142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Packager Shell Object" showAsIcon="1" r:id="rId4" imgW="743400" imgH="488520" progId="Package">
                  <p:embed/>
                </p:oleObj>
              </mc:Choice>
              <mc:Fallback>
                <p:oleObj name="Packager Shell Object" showAsIcon="1" r:id="rId4" imgW="7434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7917" y="2132478"/>
                        <a:ext cx="2161920" cy="1422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77762"/>
              </p:ext>
            </p:extLst>
          </p:nvPr>
        </p:nvGraphicFramePr>
        <p:xfrm>
          <a:off x="5406993" y="2132478"/>
          <a:ext cx="2099145" cy="138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Packager Shell Object" showAsIcon="1" r:id="rId6" imgW="743400" imgH="488520" progId="Package">
                  <p:embed/>
                </p:oleObj>
              </mc:Choice>
              <mc:Fallback>
                <p:oleObj name="Packager Shell Object" showAsIcon="1" r:id="rId6" imgW="7434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06993" y="2132478"/>
                        <a:ext cx="2099145" cy="1381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949886"/>
              </p:ext>
            </p:extLst>
          </p:nvPr>
        </p:nvGraphicFramePr>
        <p:xfrm>
          <a:off x="1990239" y="4191150"/>
          <a:ext cx="2123074" cy="139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Packager Shell Object" showAsIcon="1" r:id="rId8" imgW="743400" imgH="488520" progId="Package">
                  <p:embed/>
                </p:oleObj>
              </mc:Choice>
              <mc:Fallback>
                <p:oleObj name="Packager Shell Object" showAsIcon="1" r:id="rId8" imgW="7434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0239" y="4191150"/>
                        <a:ext cx="2123074" cy="139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240111"/>
              </p:ext>
            </p:extLst>
          </p:nvPr>
        </p:nvGraphicFramePr>
        <p:xfrm>
          <a:off x="5406993" y="4260621"/>
          <a:ext cx="2017515" cy="1327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Packager Shell Object" showAsIcon="1" r:id="rId10" imgW="743400" imgH="488520" progId="Package">
                  <p:embed/>
                </p:oleObj>
              </mc:Choice>
              <mc:Fallback>
                <p:oleObj name="Packager Shell Object" showAsIcon="1" r:id="rId10" imgW="7434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06993" y="4260621"/>
                        <a:ext cx="2017515" cy="1327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7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display:none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visibility:hidden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_tradnl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762001" y="1621086"/>
            <a:ext cx="822959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Display:none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-&gt; Para esconder un elemento podemos hacer lo que hemos visto hasta ahora y cambiar el </a:t>
            </a:r>
            <a:r>
              <a:rPr lang="es-E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s-E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display:none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 El elemento no se verá y la página se mostrara como si el elemento no estuviera allí.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Visibility:hidden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 En </a:t>
            </a:r>
            <a:r>
              <a:rPr lang="es-E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visibility:hidden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el elemento tampoco se mostrará, pero seguirá ocupando el mismo espacio que ocupaba antes (sigue afectando al </a:t>
            </a:r>
            <a:r>
              <a:rPr lang="es-E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Ver ejemplo en: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://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www.w3schools.com/css/css_display_visibility.asp</a:t>
            </a:r>
            <a:endParaRPr lang="es-E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Personalizado 1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000000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37489</TotalTime>
  <Words>1034</Words>
  <Application>Microsoft Office PowerPoint</Application>
  <PresentationFormat>Presentación en pantalla (4:3)</PresentationFormat>
  <Paragraphs>661</Paragraphs>
  <Slides>34</Slides>
  <Notes>34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43" baseType="lpstr">
      <vt:lpstr>Arial</vt:lpstr>
      <vt:lpstr>Calibri</vt:lpstr>
      <vt:lpstr>Century Gothic</vt:lpstr>
      <vt:lpstr>DejaVu Sans</vt:lpstr>
      <vt:lpstr>Times New Roman</vt:lpstr>
      <vt:lpstr>Wingdings 3</vt:lpstr>
      <vt:lpstr>Espiral</vt:lpstr>
      <vt:lpstr>Packager Shell Object</vt:lpstr>
      <vt:lpstr>Package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ying</dc:creator>
  <dc:description/>
  <cp:lastModifiedBy>Andres Marina</cp:lastModifiedBy>
  <cp:revision>331</cp:revision>
  <dcterms:created xsi:type="dcterms:W3CDTF">2011-07-13T23:31:46Z</dcterms:created>
  <dcterms:modified xsi:type="dcterms:W3CDTF">2017-11-23T11:10:17Z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Indiana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115</vt:i4>
  </property>
</Properties>
</file>