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26"/>
  </p:notesMasterIdLst>
  <p:sldIdLst>
    <p:sldId id="256" r:id="rId2"/>
    <p:sldId id="417" r:id="rId3"/>
    <p:sldId id="497" r:id="rId4"/>
    <p:sldId id="498" r:id="rId5"/>
    <p:sldId id="499" r:id="rId6"/>
    <p:sldId id="500" r:id="rId7"/>
    <p:sldId id="501"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 id="517" r:id="rId23"/>
    <p:sldId id="518" r:id="rId24"/>
    <p:sldId id="519"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80" d="100"/>
          <a:sy n="80"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845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10</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135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4080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4754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6887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14</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4695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15</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3474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16</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5248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17</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87738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18</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67070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19</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7002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60916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20</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02780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08537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09600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2440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24</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4605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1657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4</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1146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5</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8828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6</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5256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7</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6268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8</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6639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9</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4108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hyperlink" Target="http://www.html5.showbizreal.com/Html/2_modulo_de_secciones_de_un_documento_html5.html" TargetMode="External"/><Relationship Id="rId4" Type="http://schemas.openxmlformats.org/officeDocument/2006/relationships/hyperlink" Target="http://www.mclibre.org/consultar/htmlcss/html/html_secciones.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27724" y="2282879"/>
            <a:ext cx="7772040" cy="1443993"/>
          </a:xfrm>
          <a:prstGeom prst="rect">
            <a:avLst/>
          </a:prstGeom>
          <a:noFill/>
          <a:ln>
            <a:noFill/>
          </a:ln>
        </p:spPr>
        <p:txBody>
          <a:bodyPr anchor="ctr"/>
          <a:lstStyle/>
          <a:p>
            <a:pPr algn="ctr">
              <a:lnSpc>
                <a:spcPct val="100000"/>
              </a:lnSpc>
            </a:pPr>
            <a:r>
              <a:rPr lang="es-ES_tradnl" sz="4400" b="0" strike="noStrike" spc="-1" dirty="0">
                <a:solidFill>
                  <a:srgbClr val="000000"/>
                </a:solidFill>
                <a:uFill>
                  <a:solidFill>
                    <a:srgbClr val="FFFFFF"/>
                  </a:solidFill>
                </a:uFill>
                <a:latin typeface="Arial" panose="020B0604020202020204" pitchFamily="34" charset="0"/>
                <a:cs typeface="Arial" panose="020B0604020202020204" pitchFamily="34" charset="0"/>
              </a:rPr>
              <a:t>HTML – Secciones</a:t>
            </a:r>
            <a:endParaRPr lang="es-ES_tradnl" sz="18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p:txBody>
      </p:sp>
      <p:sp>
        <p:nvSpPr>
          <p:cNvPr id="3" name="Rectangle 2"/>
          <p:cNvSpPr txBox="1">
            <a:spLocks noChangeArrowheads="1"/>
          </p:cNvSpPr>
          <p:nvPr/>
        </p:nvSpPr>
        <p:spPr bwMode="auto">
          <a:xfrm>
            <a:off x="630022" y="4481945"/>
            <a:ext cx="7772400" cy="237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685800" rtl="0" eaLnBrk="0" fontAlgn="base" hangingPunct="0">
              <a:lnSpc>
                <a:spcPct val="90000"/>
              </a:lnSpc>
              <a:spcBef>
                <a:spcPct val="0"/>
              </a:spcBef>
              <a:spcAft>
                <a:spcPct val="0"/>
              </a:spcAft>
              <a:defRPr sz="45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s-ES" altLang="en-US" sz="2400" dirty="0">
                <a:latin typeface="+mn-lt"/>
              </a:rPr>
              <a:t>Material de: </a:t>
            </a:r>
          </a:p>
          <a:p>
            <a:pPr eaLnBrk="1" fontAlgn="auto" hangingPunct="1">
              <a:spcAft>
                <a:spcPts val="0"/>
              </a:spcAft>
              <a:defRPr/>
            </a:pPr>
            <a:r>
              <a:rPr lang="es-ES" altLang="en-US" sz="2400" dirty="0">
                <a:latin typeface="+mn-lt"/>
                <a:hlinkClick r:id="rId3"/>
              </a:rPr>
              <a:t>https://www.w3schools.com/html/</a:t>
            </a:r>
            <a:endParaRPr lang="es-ES" altLang="en-US" sz="2400" dirty="0">
              <a:latin typeface="+mn-lt"/>
            </a:endParaRPr>
          </a:p>
          <a:p>
            <a:pPr eaLnBrk="1" fontAlgn="auto" hangingPunct="1">
              <a:spcAft>
                <a:spcPts val="0"/>
              </a:spcAft>
              <a:defRPr/>
            </a:pPr>
            <a:r>
              <a:rPr lang="es-ES" altLang="en-US" sz="2400" dirty="0">
                <a:latin typeface="+mn-lt"/>
                <a:hlinkClick r:id="rId4"/>
              </a:rPr>
              <a:t>http://www.mclibre.org/consultar/htmlcss/html/html_secciones.html</a:t>
            </a:r>
            <a:endParaRPr lang="es-ES" altLang="en-US" sz="2400" dirty="0">
              <a:latin typeface="+mn-lt"/>
            </a:endParaRPr>
          </a:p>
          <a:p>
            <a:pPr eaLnBrk="1" fontAlgn="auto" hangingPunct="1">
              <a:spcAft>
                <a:spcPts val="0"/>
              </a:spcAft>
              <a:defRPr/>
            </a:pPr>
            <a:r>
              <a:rPr lang="es-ES" altLang="en-US" sz="2400" dirty="0">
                <a:latin typeface="+mn-lt"/>
                <a:hlinkClick r:id="rId5"/>
              </a:rPr>
              <a:t>http://www.html5.showbizreal.com/Html/2_modulo_de_secciones_de_un_documento_html5.html</a:t>
            </a:r>
            <a:endParaRPr lang="es-ES" altLang="en-US" sz="2400" dirty="0">
              <a:latin typeface="+mn-lt"/>
            </a:endParaRPr>
          </a:p>
          <a:p>
            <a:pPr eaLnBrk="1" fontAlgn="auto" hangingPunct="1">
              <a:spcAft>
                <a:spcPts val="0"/>
              </a:spcAft>
              <a:defRPr/>
            </a:pPr>
            <a:endParaRPr lang="es-ES" altLang="en-US" sz="2400"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section</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3231654"/>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Sección &lt;</a:t>
            </a:r>
            <a:r>
              <a:rPr lang="es-ES" sz="3600" b="1" dirty="0" err="1">
                <a:latin typeface="Calibri" panose="020F0502020204030204" pitchFamily="34" charset="0"/>
                <a:cs typeface="Calibri" panose="020F0502020204030204" pitchFamily="34" charset="0"/>
              </a:rPr>
              <a:t>section</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La etiqueta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está pensada para agrupar los apartados del contenido principal del documento. Normalmente, las secciones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empiezan con un título (&lt;h1&gt;, &lt;h2&gt;, etc.) que hace referencia al tema tratado en la sección.</a:t>
            </a:r>
          </a:p>
        </p:txBody>
      </p:sp>
    </p:spTree>
    <p:extLst>
      <p:ext uri="{BB962C8B-B14F-4D97-AF65-F5344CB8AC3E}">
        <p14:creationId xmlns:p14="http://schemas.microsoft.com/office/powerpoint/2010/main" val="1894619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section</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762000" y="1458884"/>
            <a:ext cx="8229599" cy="1077218"/>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Sección &lt;</a:t>
            </a:r>
            <a:r>
              <a:rPr lang="es-ES" sz="3600" b="1" dirty="0" err="1">
                <a:latin typeface="Calibri" panose="020F0502020204030204" pitchFamily="34" charset="0"/>
                <a:cs typeface="Calibri" panose="020F0502020204030204" pitchFamily="34" charset="0"/>
              </a:rPr>
              <a:t>section</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761999" y="2086358"/>
            <a:ext cx="7245928" cy="4049956"/>
          </a:xfrm>
          <a:prstGeom prst="rect">
            <a:avLst/>
          </a:prstGeom>
        </p:spPr>
      </p:pic>
    </p:spTree>
    <p:extLst>
      <p:ext uri="{BB962C8B-B14F-4D97-AF65-F5344CB8AC3E}">
        <p14:creationId xmlns:p14="http://schemas.microsoft.com/office/powerpoint/2010/main" val="187574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section</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762000" y="1458884"/>
            <a:ext cx="8229599" cy="1938992"/>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Sección &lt;</a:t>
            </a:r>
            <a:r>
              <a:rPr lang="es-ES" sz="3600" b="1" dirty="0" err="1">
                <a:latin typeface="Calibri" panose="020F0502020204030204" pitchFamily="34" charset="0"/>
                <a:cs typeface="Calibri" panose="020F0502020204030204" pitchFamily="34" charset="0"/>
              </a:rPr>
              <a:t>section</a:t>
            </a:r>
            <a:r>
              <a:rPr lang="es-ES" sz="3600" b="1" dirty="0">
                <a:latin typeface="Calibri" panose="020F0502020204030204" pitchFamily="34" charset="0"/>
                <a:cs typeface="Calibri" panose="020F0502020204030204" pitchFamily="34" charset="0"/>
              </a:rPr>
              <a:t>&gt;</a:t>
            </a:r>
          </a:p>
          <a:p>
            <a:r>
              <a:rPr lang="es-ES" sz="2800" dirty="0">
                <a:latin typeface="Calibri" panose="020F0502020204030204" pitchFamily="34" charset="0"/>
                <a:cs typeface="Calibri" panose="020F0502020204030204" pitchFamily="34" charset="0"/>
              </a:rPr>
              <a:t>Un elemento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puede contener elementos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Las secciones interiores se entienden como subsecciones de la sección exterior.</a:t>
            </a:r>
          </a:p>
        </p:txBody>
      </p:sp>
      <p:pic>
        <p:nvPicPr>
          <p:cNvPr id="5" name="Imagen 4"/>
          <p:cNvPicPr>
            <a:picLocks noChangeAspect="1"/>
          </p:cNvPicPr>
          <p:nvPr/>
        </p:nvPicPr>
        <p:blipFill>
          <a:blip r:embed="rId3"/>
          <a:stretch>
            <a:fillRect/>
          </a:stretch>
        </p:blipFill>
        <p:spPr>
          <a:xfrm>
            <a:off x="1730519" y="3553046"/>
            <a:ext cx="5710671" cy="3200821"/>
          </a:xfrm>
          <a:prstGeom prst="rect">
            <a:avLst/>
          </a:prstGeom>
        </p:spPr>
      </p:pic>
    </p:spTree>
    <p:extLst>
      <p:ext uri="{BB962C8B-B14F-4D97-AF65-F5344CB8AC3E}">
        <p14:creationId xmlns:p14="http://schemas.microsoft.com/office/powerpoint/2010/main" val="423567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section</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762000" y="1458884"/>
            <a:ext cx="8229599" cy="1508105"/>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Sección &lt;</a:t>
            </a:r>
            <a:r>
              <a:rPr lang="es-ES" sz="3600" b="1" dirty="0" err="1">
                <a:latin typeface="Calibri" panose="020F0502020204030204" pitchFamily="34" charset="0"/>
                <a:cs typeface="Calibri" panose="020F0502020204030204" pitchFamily="34" charset="0"/>
              </a:rPr>
              <a:t>section</a:t>
            </a:r>
            <a:r>
              <a:rPr lang="es-ES" sz="3600" b="1" dirty="0">
                <a:latin typeface="Calibri" panose="020F0502020204030204" pitchFamily="34" charset="0"/>
                <a:cs typeface="Calibri" panose="020F0502020204030204" pitchFamily="34" charset="0"/>
              </a:rPr>
              <a:t>&gt;</a:t>
            </a:r>
          </a:p>
          <a:p>
            <a:r>
              <a:rPr lang="es-ES" sz="2800" dirty="0">
                <a:latin typeface="Calibri" panose="020F0502020204030204" pitchFamily="34" charset="0"/>
                <a:cs typeface="Calibri" panose="020F0502020204030204" pitchFamily="34" charset="0"/>
              </a:rPr>
              <a:t>Un elemento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puede contener elementos &lt;</a:t>
            </a:r>
            <a:r>
              <a:rPr lang="es-ES" sz="2800" dirty="0" err="1">
                <a:latin typeface="Calibri" panose="020F0502020204030204" pitchFamily="34" charset="0"/>
                <a:cs typeface="Calibri" panose="020F0502020204030204" pitchFamily="34" charset="0"/>
              </a:rPr>
              <a:t>article</a:t>
            </a:r>
            <a:r>
              <a:rPr lang="es-ES" sz="2800" dirty="0">
                <a:latin typeface="Calibri" panose="020F0502020204030204" pitchFamily="34" charset="0"/>
                <a:cs typeface="Calibri" panose="020F0502020204030204" pitchFamily="34" charset="0"/>
              </a:rPr>
              <a:t>&gt; y viceversa.</a:t>
            </a:r>
          </a:p>
        </p:txBody>
      </p:sp>
      <p:pic>
        <p:nvPicPr>
          <p:cNvPr id="3" name="Imagen 2"/>
          <p:cNvPicPr>
            <a:picLocks noChangeAspect="1"/>
          </p:cNvPicPr>
          <p:nvPr/>
        </p:nvPicPr>
        <p:blipFill>
          <a:blip r:embed="rId3"/>
          <a:stretch>
            <a:fillRect/>
          </a:stretch>
        </p:blipFill>
        <p:spPr>
          <a:xfrm>
            <a:off x="1343890" y="3119691"/>
            <a:ext cx="6026727" cy="3336224"/>
          </a:xfrm>
          <a:prstGeom prst="rect">
            <a:avLst/>
          </a:prstGeom>
        </p:spPr>
      </p:pic>
    </p:spTree>
    <p:extLst>
      <p:ext uri="{BB962C8B-B14F-4D97-AF65-F5344CB8AC3E}">
        <p14:creationId xmlns:p14="http://schemas.microsoft.com/office/powerpoint/2010/main" val="6183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section</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762000" y="1458884"/>
            <a:ext cx="8229599" cy="2923877"/>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Sección &lt;</a:t>
            </a:r>
            <a:r>
              <a:rPr lang="es-ES" sz="3600" b="1" dirty="0" err="1">
                <a:latin typeface="Calibri" panose="020F0502020204030204" pitchFamily="34" charset="0"/>
                <a:cs typeface="Calibri" panose="020F0502020204030204" pitchFamily="34" charset="0"/>
              </a:rPr>
              <a:t>section</a:t>
            </a:r>
            <a:r>
              <a:rPr lang="es-ES" sz="3600" b="1" dirty="0">
                <a:latin typeface="Calibri" panose="020F0502020204030204" pitchFamily="34" charset="0"/>
                <a:cs typeface="Calibri" panose="020F0502020204030204" pitchFamily="34" charset="0"/>
              </a:rPr>
              <a:t>&gt;</a:t>
            </a:r>
          </a:p>
          <a:p>
            <a:endParaRPr lang="es-ES" sz="3600" b="1"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Las etiquetas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y &lt;</a:t>
            </a:r>
            <a:r>
              <a:rPr lang="es-ES" sz="2800" dirty="0" err="1">
                <a:latin typeface="Calibri" panose="020F0502020204030204" pitchFamily="34" charset="0"/>
                <a:cs typeface="Calibri" panose="020F0502020204030204" pitchFamily="34" charset="0"/>
              </a:rPr>
              <a:t>article</a:t>
            </a:r>
            <a:r>
              <a:rPr lang="es-ES" sz="2800" dirty="0">
                <a:latin typeface="Calibri" panose="020F0502020204030204" pitchFamily="34" charset="0"/>
                <a:cs typeface="Calibri" panose="020F0502020204030204" pitchFamily="34" charset="0"/>
              </a:rPr>
              <a:t>&gt; son similares. La diferencia entre ellas es que &lt;</a:t>
            </a:r>
            <a:r>
              <a:rPr lang="es-ES" sz="2800" dirty="0" err="1">
                <a:latin typeface="Calibri" panose="020F0502020204030204" pitchFamily="34" charset="0"/>
                <a:cs typeface="Calibri" panose="020F0502020204030204" pitchFamily="34" charset="0"/>
              </a:rPr>
              <a:t>article</a:t>
            </a:r>
            <a:r>
              <a:rPr lang="es-ES" sz="2800" dirty="0">
                <a:latin typeface="Calibri" panose="020F0502020204030204" pitchFamily="34" charset="0"/>
                <a:cs typeface="Calibri" panose="020F0502020204030204" pitchFamily="34" charset="0"/>
              </a:rPr>
              <a:t>&gt; es para partes que forman una unidad en sí mismas y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es para partes de una unidad mayor.</a:t>
            </a:r>
          </a:p>
        </p:txBody>
      </p:sp>
    </p:spTree>
    <p:extLst>
      <p:ext uri="{BB962C8B-B14F-4D97-AF65-F5344CB8AC3E}">
        <p14:creationId xmlns:p14="http://schemas.microsoft.com/office/powerpoint/2010/main" val="11796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article</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4093428"/>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Artículo &lt;</a:t>
            </a:r>
            <a:r>
              <a:rPr lang="es-ES" sz="3600" b="1" dirty="0" err="1">
                <a:latin typeface="Calibri" panose="020F0502020204030204" pitchFamily="34" charset="0"/>
                <a:cs typeface="Calibri" panose="020F0502020204030204" pitchFamily="34" charset="0"/>
              </a:rPr>
              <a:t>article</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La etiqueta &lt;</a:t>
            </a:r>
            <a:r>
              <a:rPr lang="es-ES" sz="2800" dirty="0" err="1">
                <a:latin typeface="Calibri" panose="020F0502020204030204" pitchFamily="34" charset="0"/>
                <a:cs typeface="Calibri" panose="020F0502020204030204" pitchFamily="34" charset="0"/>
              </a:rPr>
              <a:t>article</a:t>
            </a:r>
            <a:r>
              <a:rPr lang="es-ES" sz="2800" dirty="0">
                <a:latin typeface="Calibri" panose="020F0502020204030204" pitchFamily="34" charset="0"/>
                <a:cs typeface="Calibri" panose="020F0502020204030204" pitchFamily="34" charset="0"/>
              </a:rPr>
              <a:t>&gt; está pensada para agrupar el contenido de la página que forma una unidad en sí misma desde el punto de vista temático. Es decir, que un artículo debería poder publicarse y leerse como documento independiente, aunque una página puede estar formada por varios artículos de temática relacionada o no.</a:t>
            </a:r>
          </a:p>
        </p:txBody>
      </p:sp>
    </p:spTree>
    <p:extLst>
      <p:ext uri="{BB962C8B-B14F-4D97-AF65-F5344CB8AC3E}">
        <p14:creationId xmlns:p14="http://schemas.microsoft.com/office/powerpoint/2010/main" val="281765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article</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762000" y="1458884"/>
            <a:ext cx="8229599" cy="646331"/>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Artículo &lt;</a:t>
            </a:r>
            <a:r>
              <a:rPr lang="es-ES" sz="3600" b="1" dirty="0" err="1">
                <a:latin typeface="Calibri" panose="020F0502020204030204" pitchFamily="34" charset="0"/>
                <a:cs typeface="Calibri" panose="020F0502020204030204" pitchFamily="34" charset="0"/>
              </a:rPr>
              <a:t>article</a:t>
            </a:r>
            <a:r>
              <a:rPr lang="es-ES" sz="3600" b="1" dirty="0">
                <a:latin typeface="Calibri" panose="020F0502020204030204" pitchFamily="34" charset="0"/>
                <a:cs typeface="Calibri" panose="020F0502020204030204" pitchFamily="34" charset="0"/>
              </a:rPr>
              <a:t>&gt;</a:t>
            </a:r>
          </a:p>
        </p:txBody>
      </p:sp>
      <p:pic>
        <p:nvPicPr>
          <p:cNvPr id="3" name="Imagen 2"/>
          <p:cNvPicPr>
            <a:picLocks noChangeAspect="1"/>
          </p:cNvPicPr>
          <p:nvPr/>
        </p:nvPicPr>
        <p:blipFill>
          <a:blip r:embed="rId3"/>
          <a:stretch>
            <a:fillRect/>
          </a:stretch>
        </p:blipFill>
        <p:spPr>
          <a:xfrm>
            <a:off x="762000" y="2260385"/>
            <a:ext cx="7272619" cy="4083556"/>
          </a:xfrm>
          <a:prstGeom prst="rect">
            <a:avLst/>
          </a:prstGeom>
        </p:spPr>
      </p:pic>
    </p:spTree>
    <p:extLst>
      <p:ext uri="{BB962C8B-B14F-4D97-AF65-F5344CB8AC3E}">
        <p14:creationId xmlns:p14="http://schemas.microsoft.com/office/powerpoint/2010/main" val="2024822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aside</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5139869"/>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Lateral &lt;</a:t>
            </a:r>
            <a:r>
              <a:rPr lang="es-ES" sz="3600" b="1" dirty="0" err="1">
                <a:latin typeface="Calibri" panose="020F0502020204030204" pitchFamily="34" charset="0"/>
                <a:cs typeface="Calibri" panose="020F0502020204030204" pitchFamily="34" charset="0"/>
              </a:rPr>
              <a:t>aside</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400" dirty="0">
                <a:latin typeface="Calibri" panose="020F0502020204030204" pitchFamily="34" charset="0"/>
                <a:cs typeface="Calibri" panose="020F0502020204030204" pitchFamily="34" charset="0"/>
              </a:rPr>
              <a:t>La etiqueta &lt;</a:t>
            </a:r>
            <a:r>
              <a:rPr lang="es-ES" sz="2400" dirty="0" err="1">
                <a:latin typeface="Calibri" panose="020F0502020204030204" pitchFamily="34" charset="0"/>
                <a:cs typeface="Calibri" panose="020F0502020204030204" pitchFamily="34" charset="0"/>
              </a:rPr>
              <a:t>aside</a:t>
            </a:r>
            <a:r>
              <a:rPr lang="es-ES" sz="2400" dirty="0">
                <a:latin typeface="Calibri" panose="020F0502020204030204" pitchFamily="34" charset="0"/>
                <a:cs typeface="Calibri" panose="020F0502020204030204" pitchFamily="34" charset="0"/>
              </a:rPr>
              <a:t>&gt; está pensada para agrupar contenido secundario y tangencial al contenido al que acompaña (por ejemplo, un bloque de anuncios, un grupo de enlaces externos relacionados, una cita del texto). Normalmente se suele mostrar en los lados del documento.</a:t>
            </a:r>
          </a:p>
          <a:p>
            <a:endParaRPr lang="es-ES" sz="2400" dirty="0">
              <a:latin typeface="Calibri" panose="020F0502020204030204" pitchFamily="34" charset="0"/>
              <a:cs typeface="Calibri" panose="020F0502020204030204" pitchFamily="34" charset="0"/>
            </a:endParaRPr>
          </a:p>
          <a:p>
            <a:r>
              <a:rPr lang="es-ES" sz="2400" dirty="0">
                <a:latin typeface="Calibri" panose="020F0502020204030204" pitchFamily="34" charset="0"/>
                <a:cs typeface="Calibri" panose="020F0502020204030204" pitchFamily="34" charset="0"/>
              </a:rPr>
              <a:t>El elemento &lt;</a:t>
            </a:r>
            <a:r>
              <a:rPr lang="es-ES" sz="2400" dirty="0" err="1">
                <a:latin typeface="Calibri" panose="020F0502020204030204" pitchFamily="34" charset="0"/>
                <a:cs typeface="Calibri" panose="020F0502020204030204" pitchFamily="34" charset="0"/>
              </a:rPr>
              <a:t>aside</a:t>
            </a:r>
            <a:r>
              <a:rPr lang="es-ES" sz="2400" dirty="0">
                <a:latin typeface="Calibri" panose="020F0502020204030204" pitchFamily="34" charset="0"/>
                <a:cs typeface="Calibri" panose="020F0502020204030204" pitchFamily="34" charset="0"/>
              </a:rPr>
              <a:t>&gt; puede estar incluido en &lt;</a:t>
            </a:r>
            <a:r>
              <a:rPr lang="es-ES" sz="2400" dirty="0" err="1">
                <a:latin typeface="Calibri" panose="020F0502020204030204" pitchFamily="34" charset="0"/>
                <a:cs typeface="Calibri" panose="020F0502020204030204" pitchFamily="34" charset="0"/>
              </a:rPr>
              <a:t>body</a:t>
            </a:r>
            <a:r>
              <a:rPr lang="es-ES" sz="2400" dirty="0">
                <a:latin typeface="Calibri" panose="020F0502020204030204" pitchFamily="34" charset="0"/>
                <a:cs typeface="Calibri" panose="020F0502020204030204" pitchFamily="34" charset="0"/>
              </a:rPr>
              <a:t>&gt; y entonces se entiende que se trata de contenido secundario con respecto a la página en su conjunto, pero también se puede incluir en &lt;</a:t>
            </a:r>
            <a:r>
              <a:rPr lang="es-ES" sz="2400" dirty="0" err="1">
                <a:latin typeface="Calibri" panose="020F0502020204030204" pitchFamily="34" charset="0"/>
                <a:cs typeface="Calibri" panose="020F0502020204030204" pitchFamily="34" charset="0"/>
              </a:rPr>
              <a:t>article</a:t>
            </a:r>
            <a:r>
              <a:rPr lang="es-ES" sz="2400" dirty="0">
                <a:latin typeface="Calibri" panose="020F0502020204030204" pitchFamily="34" charset="0"/>
                <a:cs typeface="Calibri" panose="020F0502020204030204" pitchFamily="34" charset="0"/>
              </a:rPr>
              <a:t>&gt; o &lt;</a:t>
            </a:r>
            <a:r>
              <a:rPr lang="es-ES" sz="2400" dirty="0" err="1">
                <a:latin typeface="Calibri" panose="020F0502020204030204" pitchFamily="34" charset="0"/>
                <a:cs typeface="Calibri" panose="020F0502020204030204" pitchFamily="34" charset="0"/>
              </a:rPr>
              <a:t>section</a:t>
            </a:r>
            <a:r>
              <a:rPr lang="es-ES" sz="2400" dirty="0">
                <a:latin typeface="Calibri" panose="020F0502020204030204" pitchFamily="34" charset="0"/>
                <a:cs typeface="Calibri" panose="020F0502020204030204" pitchFamily="34" charset="0"/>
              </a:rPr>
              <a:t>&gt; y entonces se entiende que </a:t>
            </a:r>
            <a:r>
              <a:rPr lang="es-ES" sz="2400">
                <a:latin typeface="Calibri" panose="020F0502020204030204" pitchFamily="34" charset="0"/>
                <a:cs typeface="Calibri" panose="020F0502020204030204" pitchFamily="34" charset="0"/>
              </a:rPr>
              <a:t>se trata </a:t>
            </a:r>
            <a:r>
              <a:rPr lang="es-ES" sz="2400" dirty="0">
                <a:latin typeface="Calibri" panose="020F0502020204030204" pitchFamily="34" charset="0"/>
                <a:cs typeface="Calibri" panose="020F0502020204030204" pitchFamily="34" charset="0"/>
              </a:rPr>
              <a:t>de contenido secundario con respecto al elemento que lo contiene.</a:t>
            </a:r>
          </a:p>
        </p:txBody>
      </p:sp>
    </p:spTree>
    <p:extLst>
      <p:ext uri="{BB962C8B-B14F-4D97-AF65-F5344CB8AC3E}">
        <p14:creationId xmlns:p14="http://schemas.microsoft.com/office/powerpoint/2010/main" val="339070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aside</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1077218"/>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Lateral &lt;</a:t>
            </a:r>
            <a:r>
              <a:rPr lang="es-ES" sz="3600" b="1" dirty="0" err="1">
                <a:latin typeface="Calibri" panose="020F0502020204030204" pitchFamily="34" charset="0"/>
                <a:cs typeface="Calibri" panose="020F0502020204030204" pitchFamily="34" charset="0"/>
              </a:rPr>
              <a:t>aside</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776305" y="2246673"/>
            <a:ext cx="7633404" cy="4361945"/>
          </a:xfrm>
          <a:prstGeom prst="rect">
            <a:avLst/>
          </a:prstGeom>
        </p:spPr>
      </p:pic>
    </p:spTree>
    <p:extLst>
      <p:ext uri="{BB962C8B-B14F-4D97-AF65-F5344CB8AC3E}">
        <p14:creationId xmlns:p14="http://schemas.microsoft.com/office/powerpoint/2010/main" val="293698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footer</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5139869"/>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Pie &lt;</a:t>
            </a:r>
            <a:r>
              <a:rPr lang="es-ES" sz="3600" b="1" dirty="0" err="1">
                <a:latin typeface="Calibri" panose="020F0502020204030204" pitchFamily="34" charset="0"/>
                <a:cs typeface="Calibri" panose="020F0502020204030204" pitchFamily="34" charset="0"/>
              </a:rPr>
              <a:t>footer</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400" dirty="0">
                <a:latin typeface="Calibri" panose="020F0502020204030204" pitchFamily="34" charset="0"/>
                <a:cs typeface="Calibri" panose="020F0502020204030204" pitchFamily="34" charset="0"/>
              </a:rPr>
              <a:t>La etiqueta &lt;</a:t>
            </a:r>
            <a:r>
              <a:rPr lang="es-ES" sz="2400" dirty="0" err="1">
                <a:latin typeface="Calibri" panose="020F0502020204030204" pitchFamily="34" charset="0"/>
                <a:cs typeface="Calibri" panose="020F0502020204030204" pitchFamily="34" charset="0"/>
              </a:rPr>
              <a:t>footer</a:t>
            </a:r>
            <a:r>
              <a:rPr lang="es-ES" sz="2400" dirty="0">
                <a:latin typeface="Calibri" panose="020F0502020204030204" pitchFamily="34" charset="0"/>
                <a:cs typeface="Calibri" panose="020F0502020204030204" pitchFamily="34" charset="0"/>
              </a:rPr>
              <a:t>&gt; está pensada para contener información general sobre el documento, información que se suele poner al final del documento: autor, direcciones de contacto, licencia o condiciones de uso, enlaces a otros documentos relacionados, etc.</a:t>
            </a:r>
          </a:p>
          <a:p>
            <a:endParaRPr lang="es-ES" sz="2400" dirty="0">
              <a:latin typeface="Calibri" panose="020F0502020204030204" pitchFamily="34" charset="0"/>
              <a:cs typeface="Calibri" panose="020F0502020204030204" pitchFamily="34" charset="0"/>
            </a:endParaRPr>
          </a:p>
          <a:p>
            <a:r>
              <a:rPr lang="es-ES" sz="2400" dirty="0">
                <a:latin typeface="Calibri" panose="020F0502020204030204" pitchFamily="34" charset="0"/>
                <a:cs typeface="Calibri" panose="020F0502020204030204" pitchFamily="34" charset="0"/>
              </a:rPr>
              <a:t>El elemento &lt;</a:t>
            </a:r>
            <a:r>
              <a:rPr lang="es-ES" sz="2400" dirty="0" err="1">
                <a:latin typeface="Calibri" panose="020F0502020204030204" pitchFamily="34" charset="0"/>
                <a:cs typeface="Calibri" panose="020F0502020204030204" pitchFamily="34" charset="0"/>
              </a:rPr>
              <a:t>footer</a:t>
            </a:r>
            <a:r>
              <a:rPr lang="es-ES" sz="2400" dirty="0">
                <a:latin typeface="Calibri" panose="020F0502020204030204" pitchFamily="34" charset="0"/>
                <a:cs typeface="Calibri" panose="020F0502020204030204" pitchFamily="34" charset="0"/>
              </a:rPr>
              <a:t>&gt; puede estar incluido en &lt;</a:t>
            </a:r>
            <a:r>
              <a:rPr lang="es-ES" sz="2400" dirty="0" err="1">
                <a:latin typeface="Calibri" panose="020F0502020204030204" pitchFamily="34" charset="0"/>
                <a:cs typeface="Calibri" panose="020F0502020204030204" pitchFamily="34" charset="0"/>
              </a:rPr>
              <a:t>body</a:t>
            </a:r>
            <a:r>
              <a:rPr lang="es-ES" sz="2400" dirty="0">
                <a:latin typeface="Calibri" panose="020F0502020204030204" pitchFamily="34" charset="0"/>
                <a:cs typeface="Calibri" panose="020F0502020204030204" pitchFamily="34" charset="0"/>
              </a:rPr>
              <a:t>&gt; y entonces se entiende que es el pie de página de la página en su conjunto, pero también se puede incluir en &lt;</a:t>
            </a:r>
            <a:r>
              <a:rPr lang="es-ES" sz="2400" dirty="0" err="1">
                <a:latin typeface="Calibri" panose="020F0502020204030204" pitchFamily="34" charset="0"/>
                <a:cs typeface="Calibri" panose="020F0502020204030204" pitchFamily="34" charset="0"/>
              </a:rPr>
              <a:t>article</a:t>
            </a:r>
            <a:r>
              <a:rPr lang="es-ES" sz="2400" dirty="0">
                <a:latin typeface="Calibri" panose="020F0502020204030204" pitchFamily="34" charset="0"/>
                <a:cs typeface="Calibri" panose="020F0502020204030204" pitchFamily="34" charset="0"/>
              </a:rPr>
              <a:t>&gt;, &lt;</a:t>
            </a:r>
            <a:r>
              <a:rPr lang="es-ES" sz="2400" dirty="0" err="1">
                <a:latin typeface="Calibri" panose="020F0502020204030204" pitchFamily="34" charset="0"/>
                <a:cs typeface="Calibri" panose="020F0502020204030204" pitchFamily="34" charset="0"/>
              </a:rPr>
              <a:t>section</a:t>
            </a:r>
            <a:r>
              <a:rPr lang="es-ES" sz="2400" dirty="0">
                <a:latin typeface="Calibri" panose="020F0502020204030204" pitchFamily="34" charset="0"/>
                <a:cs typeface="Calibri" panose="020F0502020204030204" pitchFamily="34" charset="0"/>
              </a:rPr>
              <a:t>&gt;, &lt;</a:t>
            </a:r>
            <a:r>
              <a:rPr lang="es-ES" sz="2400" dirty="0" err="1">
                <a:latin typeface="Calibri" panose="020F0502020204030204" pitchFamily="34" charset="0"/>
                <a:cs typeface="Calibri" panose="020F0502020204030204" pitchFamily="34" charset="0"/>
              </a:rPr>
              <a:t>nav</a:t>
            </a:r>
            <a:r>
              <a:rPr lang="es-ES" sz="2400" dirty="0">
                <a:latin typeface="Calibri" panose="020F0502020204030204" pitchFamily="34" charset="0"/>
                <a:cs typeface="Calibri" panose="020F0502020204030204" pitchFamily="34" charset="0"/>
              </a:rPr>
              <a:t>&gt; y &lt;</a:t>
            </a:r>
            <a:r>
              <a:rPr lang="es-ES" sz="2400" dirty="0" err="1">
                <a:latin typeface="Calibri" panose="020F0502020204030204" pitchFamily="34" charset="0"/>
                <a:cs typeface="Calibri" panose="020F0502020204030204" pitchFamily="34" charset="0"/>
              </a:rPr>
              <a:t>aside</a:t>
            </a:r>
            <a:r>
              <a:rPr lang="es-ES" sz="2400" dirty="0">
                <a:latin typeface="Calibri" panose="020F0502020204030204" pitchFamily="34" charset="0"/>
                <a:cs typeface="Calibri" panose="020F0502020204030204" pitchFamily="34" charset="0"/>
              </a:rPr>
              <a:t>&gt; y entonces se entiende que es el pie de página del elemento que lo contiene.</a:t>
            </a:r>
          </a:p>
        </p:txBody>
      </p:sp>
    </p:spTree>
    <p:extLst>
      <p:ext uri="{BB962C8B-B14F-4D97-AF65-F5344CB8AC3E}">
        <p14:creationId xmlns:p14="http://schemas.microsoft.com/office/powerpoint/2010/main" val="371204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a:t>
            </a:r>
            <a:endParaRPr lang="es-ES_tradnl" sz="3600" b="0"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5201424"/>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Las secciones son las partes en las que se puede dividir el contenido de una página web.</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En HTML 4 la etiqueta principal para definir agrupaciones de contenido era &lt;div&gt;.</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Cualquier página de tamaño medio acababa teniendo muchos elementos &lt;div&gt;, en algunos casos para organizar el contenido de la página, pero también para aplicar estilos de carácter decorativo. El código fuente resultaba así difícil de entender y mantener.</a:t>
            </a:r>
          </a:p>
          <a:p>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025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footer</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762000" y="1458884"/>
            <a:ext cx="8229599" cy="2369880"/>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Pie &lt;</a:t>
            </a:r>
            <a:r>
              <a:rPr lang="es-ES" sz="3600" b="1" dirty="0" err="1">
                <a:latin typeface="Calibri" panose="020F0502020204030204" pitchFamily="34" charset="0"/>
                <a:cs typeface="Calibri" panose="020F0502020204030204" pitchFamily="34" charset="0"/>
              </a:rPr>
              <a:t>footer</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endParaRPr lang="es-ES" sz="2800" dirty="0">
              <a:latin typeface="Calibri" panose="020F0502020204030204" pitchFamily="34" charset="0"/>
              <a:cs typeface="Calibri" panose="020F0502020204030204" pitchFamily="34" charset="0"/>
            </a:endParaRPr>
          </a:p>
          <a:p>
            <a:endParaRPr lang="es-ES" sz="2800" dirty="0">
              <a:latin typeface="Calibri" panose="020F0502020204030204" pitchFamily="34" charset="0"/>
              <a:cs typeface="Calibri" panose="020F0502020204030204" pitchFamily="34" charset="0"/>
            </a:endParaRPr>
          </a:p>
          <a:p>
            <a:endParaRPr lang="es-ES" sz="2800"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761999" y="2159071"/>
            <a:ext cx="7503969" cy="4347849"/>
          </a:xfrm>
          <a:prstGeom prst="rect">
            <a:avLst/>
          </a:prstGeom>
        </p:spPr>
      </p:pic>
    </p:spTree>
    <p:extLst>
      <p:ext uri="{BB962C8B-B14F-4D97-AF65-F5344CB8AC3E}">
        <p14:creationId xmlns:p14="http://schemas.microsoft.com/office/powerpoint/2010/main" val="415646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address</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2923877"/>
          </a:xfrm>
          <a:prstGeom prst="rect">
            <a:avLst/>
          </a:prstGeom>
        </p:spPr>
        <p:txBody>
          <a:bodyPr wrap="square">
            <a:spAutoFit/>
          </a:bodyPr>
          <a:lstStyle/>
          <a:p>
            <a:r>
              <a:rPr lang="en-US" sz="3600" b="1" dirty="0" err="1"/>
              <a:t>Direccion</a:t>
            </a:r>
            <a:r>
              <a:rPr lang="en-US" sz="3600" b="1" dirty="0"/>
              <a:t> &lt;address&gt;</a:t>
            </a:r>
          </a:p>
          <a:p>
            <a:endParaRPr lang="es-ES" sz="2800" dirty="0">
              <a:latin typeface="Calibri" panose="020F0502020204030204" pitchFamily="34" charset="0"/>
              <a:cs typeface="Calibri" panose="020F0502020204030204" pitchFamily="34" charset="0"/>
            </a:endParaRPr>
          </a:p>
          <a:p>
            <a:r>
              <a:rPr lang="es-ES" sz="2400" dirty="0">
                <a:latin typeface="Calibri" panose="020F0502020204030204" pitchFamily="34" charset="0"/>
                <a:cs typeface="Calibri" panose="020F0502020204030204" pitchFamily="34" charset="0"/>
              </a:rPr>
              <a:t>La etiqueta &lt;</a:t>
            </a:r>
            <a:r>
              <a:rPr lang="es-ES" sz="2400" dirty="0" err="1">
                <a:latin typeface="Calibri" panose="020F0502020204030204" pitchFamily="34" charset="0"/>
                <a:cs typeface="Calibri" panose="020F0502020204030204" pitchFamily="34" charset="0"/>
              </a:rPr>
              <a:t>address</a:t>
            </a:r>
            <a:r>
              <a:rPr lang="es-ES" sz="2400" dirty="0">
                <a:latin typeface="Calibri" panose="020F0502020204030204" pitchFamily="34" charset="0"/>
                <a:cs typeface="Calibri" panose="020F0502020204030204" pitchFamily="34" charset="0"/>
              </a:rPr>
              <a:t>&gt; está pensada para contener información de contacto del autor de la información (dirección de correo, teléfono, etc.), pero no otro tipo de información. Normalmente se incluye en el pie de página &lt;</a:t>
            </a:r>
            <a:r>
              <a:rPr lang="es-ES" sz="2400" dirty="0" err="1">
                <a:latin typeface="Calibri" panose="020F0502020204030204" pitchFamily="34" charset="0"/>
                <a:cs typeface="Calibri" panose="020F0502020204030204" pitchFamily="34" charset="0"/>
              </a:rPr>
              <a:t>footer</a:t>
            </a:r>
            <a:r>
              <a:rPr lang="es-ES" sz="2400" dirty="0">
                <a:latin typeface="Calibri" panose="020F0502020204030204" pitchFamily="34" charset="0"/>
                <a:cs typeface="Calibri" panose="020F0502020204030204" pitchFamily="34" charset="0"/>
              </a:rPr>
              <a:t>&gt; general de &lt;</a:t>
            </a:r>
            <a:r>
              <a:rPr lang="es-ES" sz="2400" dirty="0" err="1">
                <a:latin typeface="Calibri" panose="020F0502020204030204" pitchFamily="34" charset="0"/>
                <a:cs typeface="Calibri" panose="020F0502020204030204" pitchFamily="34" charset="0"/>
              </a:rPr>
              <a:t>body</a:t>
            </a:r>
            <a:r>
              <a:rPr lang="es-ES" sz="2400" dirty="0">
                <a:latin typeface="Calibri" panose="020F0502020204030204" pitchFamily="34" charset="0"/>
                <a:cs typeface="Calibri" panose="020F0502020204030204" pitchFamily="34" charset="0"/>
              </a:rPr>
              <a:t>&gt; o en el pie de página &lt;</a:t>
            </a:r>
            <a:r>
              <a:rPr lang="es-ES" sz="2400" dirty="0" err="1">
                <a:latin typeface="Calibri" panose="020F0502020204030204" pitchFamily="34" charset="0"/>
                <a:cs typeface="Calibri" panose="020F0502020204030204" pitchFamily="34" charset="0"/>
              </a:rPr>
              <a:t>footer</a:t>
            </a:r>
            <a:r>
              <a:rPr lang="es-ES" sz="2400" dirty="0">
                <a:latin typeface="Calibri" panose="020F0502020204030204" pitchFamily="34" charset="0"/>
                <a:cs typeface="Calibri" panose="020F0502020204030204" pitchFamily="34" charset="0"/>
              </a:rPr>
              <a:t>&gt; de un &lt;</a:t>
            </a:r>
            <a:r>
              <a:rPr lang="es-ES" sz="2400" dirty="0" err="1">
                <a:latin typeface="Calibri" panose="020F0502020204030204" pitchFamily="34" charset="0"/>
                <a:cs typeface="Calibri" panose="020F0502020204030204" pitchFamily="34" charset="0"/>
              </a:rPr>
              <a:t>article</a:t>
            </a:r>
            <a:r>
              <a:rPr lang="es-ES" sz="24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01603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address</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1446550"/>
          </a:xfrm>
          <a:prstGeom prst="rect">
            <a:avLst/>
          </a:prstGeom>
        </p:spPr>
        <p:txBody>
          <a:bodyPr wrap="square">
            <a:spAutoFit/>
          </a:bodyPr>
          <a:lstStyle/>
          <a:p>
            <a:r>
              <a:rPr lang="en-US" sz="3600" b="1" dirty="0" err="1"/>
              <a:t>Direccion</a:t>
            </a:r>
            <a:r>
              <a:rPr lang="en-US" sz="3600" b="1" dirty="0"/>
              <a:t> &lt;address&gt;</a:t>
            </a:r>
          </a:p>
          <a:p>
            <a:endParaRPr lang="es-ES" sz="2800" dirty="0">
              <a:latin typeface="Calibri" panose="020F0502020204030204" pitchFamily="34" charset="0"/>
              <a:cs typeface="Calibri" panose="020F0502020204030204" pitchFamily="34" charset="0"/>
            </a:endParaRPr>
          </a:p>
          <a:p>
            <a:endParaRPr lang="es-ES" sz="2400"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761999" y="2182159"/>
            <a:ext cx="7481456" cy="4288313"/>
          </a:xfrm>
          <a:prstGeom prst="rect">
            <a:avLst/>
          </a:prstGeom>
        </p:spPr>
      </p:pic>
    </p:spTree>
    <p:extLst>
      <p:ext uri="{BB962C8B-B14F-4D97-AF65-F5344CB8AC3E}">
        <p14:creationId xmlns:p14="http://schemas.microsoft.com/office/powerpoint/2010/main" val="67641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address</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4770537"/>
          </a:xfrm>
          <a:prstGeom prst="rect">
            <a:avLst/>
          </a:prstGeom>
        </p:spPr>
        <p:txBody>
          <a:bodyPr wrap="square">
            <a:spAutoFit/>
          </a:bodyPr>
          <a:lstStyle/>
          <a:p>
            <a:r>
              <a:rPr lang="en-US" sz="3600" b="1" dirty="0" err="1"/>
              <a:t>Direccion</a:t>
            </a:r>
            <a:r>
              <a:rPr lang="en-US" sz="3600" b="1" dirty="0"/>
              <a:t> &lt;address&gt;</a:t>
            </a:r>
          </a:p>
          <a:p>
            <a:endParaRPr lang="en-US" sz="3600" b="1" dirty="0"/>
          </a:p>
          <a:p>
            <a:r>
              <a:rPr lang="es-ES" sz="3600" dirty="0">
                <a:latin typeface="Calibri" panose="020F0502020204030204" pitchFamily="34" charset="0"/>
                <a:cs typeface="Calibri" panose="020F0502020204030204" pitchFamily="34" charset="0"/>
              </a:rPr>
              <a:t>La hoja de estilo por omisión de los navegadores suele mostrar el bloque de dirección &lt;</a:t>
            </a:r>
            <a:r>
              <a:rPr lang="es-ES" sz="3600" dirty="0" err="1">
                <a:latin typeface="Calibri" panose="020F0502020204030204" pitchFamily="34" charset="0"/>
                <a:cs typeface="Calibri" panose="020F0502020204030204" pitchFamily="34" charset="0"/>
              </a:rPr>
              <a:t>address</a:t>
            </a:r>
            <a:r>
              <a:rPr lang="es-ES" sz="3600" dirty="0">
                <a:latin typeface="Calibri" panose="020F0502020204030204" pitchFamily="34" charset="0"/>
                <a:cs typeface="Calibri" panose="020F0502020204030204" pitchFamily="34" charset="0"/>
              </a:rPr>
              <a:t>&gt; en cursiva.</a:t>
            </a:r>
          </a:p>
          <a:p>
            <a:endParaRPr lang="es-ES" sz="3600" b="1" dirty="0">
              <a:latin typeface="Calibri" panose="020F0502020204030204" pitchFamily="34" charset="0"/>
              <a:cs typeface="Calibri" panose="020F0502020204030204" pitchFamily="34" charset="0"/>
            </a:endParaRPr>
          </a:p>
          <a:p>
            <a:endParaRPr lang="en-US" sz="3600" b="1" dirty="0">
              <a:latin typeface="Calibri" panose="020F0502020204030204" pitchFamily="34" charset="0"/>
              <a:cs typeface="Calibri" panose="020F0502020204030204" pitchFamily="34" charset="0"/>
            </a:endParaRPr>
          </a:p>
          <a:p>
            <a:endParaRPr lang="es-ES" sz="2800" dirty="0">
              <a:latin typeface="Calibri" panose="020F0502020204030204" pitchFamily="34" charset="0"/>
              <a:cs typeface="Calibri" panose="020F0502020204030204" pitchFamily="34" charset="0"/>
            </a:endParaRPr>
          </a:p>
          <a:p>
            <a:endParaRPr lang="es-ES" sz="2400" dirty="0">
              <a:latin typeface="Calibri" panose="020F0502020204030204" pitchFamily="34" charset="0"/>
              <a:cs typeface="Calibri" panose="020F0502020204030204" pitchFamily="34" charset="0"/>
            </a:endParaRPr>
          </a:p>
        </p:txBody>
      </p:sp>
      <p:pic>
        <p:nvPicPr>
          <p:cNvPr id="5" name="Imagen 4"/>
          <p:cNvPicPr>
            <a:picLocks noChangeAspect="1"/>
          </p:cNvPicPr>
          <p:nvPr/>
        </p:nvPicPr>
        <p:blipFill>
          <a:blip r:embed="rId3"/>
          <a:stretch>
            <a:fillRect/>
          </a:stretch>
        </p:blipFill>
        <p:spPr>
          <a:xfrm>
            <a:off x="642505" y="4583654"/>
            <a:ext cx="8153400" cy="1476375"/>
          </a:xfrm>
          <a:prstGeom prst="rect">
            <a:avLst/>
          </a:prstGeom>
        </p:spPr>
      </p:pic>
    </p:spTree>
    <p:extLst>
      <p:ext uri="{BB962C8B-B14F-4D97-AF65-F5344CB8AC3E}">
        <p14:creationId xmlns:p14="http://schemas.microsoft.com/office/powerpoint/2010/main" val="302639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pic>
        <p:nvPicPr>
          <p:cNvPr id="3" name="Imagen 2"/>
          <p:cNvPicPr>
            <a:picLocks noChangeAspect="1"/>
          </p:cNvPicPr>
          <p:nvPr/>
        </p:nvPicPr>
        <p:blipFill>
          <a:blip r:embed="rId3"/>
          <a:stretch>
            <a:fillRect/>
          </a:stretch>
        </p:blipFill>
        <p:spPr>
          <a:xfrm>
            <a:off x="2219325" y="1458884"/>
            <a:ext cx="3961177" cy="2195946"/>
          </a:xfrm>
          <a:prstGeom prst="rect">
            <a:avLst/>
          </a:prstGeom>
        </p:spPr>
      </p:pic>
      <p:sp>
        <p:nvSpPr>
          <p:cNvPr id="5" name="Rectángulo 4">
            <a:extLst>
              <a:ext uri="{FF2B5EF4-FFF2-40B4-BE49-F238E27FC236}">
                <a16:creationId xmlns:a16="http://schemas.microsoft.com/office/drawing/2014/main" id="{F01552B8-3C43-4072-9518-1CB397B4AB46}"/>
              </a:ext>
            </a:extLst>
          </p:cNvPr>
          <p:cNvSpPr/>
          <p:nvPr/>
        </p:nvSpPr>
        <p:spPr>
          <a:xfrm>
            <a:off x="642505" y="3654830"/>
            <a:ext cx="8229599" cy="2616101"/>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En el siguiente video vemos como pasar de las secciones tradicionales </a:t>
            </a:r>
            <a:r>
              <a:rPr lang="es-ES" sz="2800" dirty="0" err="1">
                <a:latin typeface="Calibri" panose="020F0502020204030204" pitchFamily="34" charset="0"/>
                <a:cs typeface="Calibri" panose="020F0502020204030204" pitchFamily="34" charset="0"/>
              </a:rPr>
              <a:t>div</a:t>
            </a:r>
            <a:r>
              <a:rPr lang="es-ES" sz="2800" dirty="0">
                <a:latin typeface="Calibri" panose="020F0502020204030204" pitchFamily="34" charset="0"/>
                <a:cs typeface="Calibri" panose="020F0502020204030204" pitchFamily="34" charset="0"/>
              </a:rPr>
              <a:t> a HTML5:</a:t>
            </a:r>
          </a:p>
          <a:p>
            <a:r>
              <a:rPr lang="es-ES" sz="2800" dirty="0">
                <a:latin typeface="Calibri" panose="020F0502020204030204" pitchFamily="34" charset="0"/>
                <a:cs typeface="Calibri" panose="020F0502020204030204" pitchFamily="34" charset="0"/>
              </a:rPr>
              <a:t>https://www.youtube.com/watch?v=vRqQRrULSxI</a:t>
            </a:r>
          </a:p>
          <a:p>
            <a:endParaRPr lang="es-ES" sz="2800" dirty="0">
              <a:latin typeface="Calibri" panose="020F0502020204030204" pitchFamily="34" charset="0"/>
              <a:cs typeface="Calibri" panose="020F0502020204030204" pitchFamily="34" charset="0"/>
            </a:endParaRPr>
          </a:p>
          <a:p>
            <a:endParaRPr lang="es-ES" sz="2800" dirty="0">
              <a:latin typeface="Calibri" panose="020F0502020204030204" pitchFamily="34" charset="0"/>
              <a:cs typeface="Calibri" panose="020F0502020204030204" pitchFamily="34" charset="0"/>
            </a:endParaRPr>
          </a:p>
          <a:p>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938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pic>
        <p:nvPicPr>
          <p:cNvPr id="3" name="Imagen 2"/>
          <p:cNvPicPr>
            <a:picLocks noChangeAspect="1"/>
          </p:cNvPicPr>
          <p:nvPr/>
        </p:nvPicPr>
        <p:blipFill>
          <a:blip r:embed="rId3"/>
          <a:stretch>
            <a:fillRect/>
          </a:stretch>
        </p:blipFill>
        <p:spPr>
          <a:xfrm>
            <a:off x="642505" y="1614054"/>
            <a:ext cx="8129103" cy="4506508"/>
          </a:xfrm>
          <a:prstGeom prst="rect">
            <a:avLst/>
          </a:prstGeom>
        </p:spPr>
      </p:pic>
    </p:spTree>
    <p:extLst>
      <p:ext uri="{BB962C8B-B14F-4D97-AF65-F5344CB8AC3E}">
        <p14:creationId xmlns:p14="http://schemas.microsoft.com/office/powerpoint/2010/main" val="73070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a:t>
            </a:r>
            <a:endParaRPr lang="es-ES_tradnl" sz="3600" b="0"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3046988"/>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En HTML 5 se ha querido mejorar esa situación introduciendo varias etiquetas para definir diferentes tipos de secciones: &lt;</a:t>
            </a:r>
            <a:r>
              <a:rPr lang="es-ES" sz="2800" dirty="0" err="1">
                <a:latin typeface="Calibri" panose="020F0502020204030204" pitchFamily="34" charset="0"/>
                <a:cs typeface="Calibri" panose="020F0502020204030204" pitchFamily="34" charset="0"/>
              </a:rPr>
              <a:t>article</a:t>
            </a:r>
            <a:r>
              <a:rPr lang="es-ES" sz="2800" dirty="0">
                <a:latin typeface="Calibri" panose="020F0502020204030204" pitchFamily="34" charset="0"/>
                <a:cs typeface="Calibri" panose="020F0502020204030204" pitchFamily="34" charset="0"/>
              </a:rPr>
              <a:t>&gt;, &lt;</a:t>
            </a:r>
            <a:r>
              <a:rPr lang="es-ES" sz="2800" dirty="0" err="1">
                <a:latin typeface="Calibri" panose="020F0502020204030204" pitchFamily="34" charset="0"/>
                <a:cs typeface="Calibri" panose="020F0502020204030204" pitchFamily="34" charset="0"/>
              </a:rPr>
              <a:t>section</a:t>
            </a:r>
            <a:r>
              <a:rPr lang="es-ES" sz="2800" dirty="0">
                <a:latin typeface="Calibri" panose="020F0502020204030204" pitchFamily="34" charset="0"/>
                <a:cs typeface="Calibri" panose="020F0502020204030204" pitchFamily="34" charset="0"/>
              </a:rPr>
              <a:t>&gt;,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&lt;</a:t>
            </a:r>
            <a:r>
              <a:rPr lang="es-ES" sz="2800" dirty="0" err="1">
                <a:latin typeface="Calibri" panose="020F0502020204030204" pitchFamily="34" charset="0"/>
                <a:cs typeface="Calibri" panose="020F0502020204030204" pitchFamily="34" charset="0"/>
              </a:rPr>
              <a:t>aside</a:t>
            </a:r>
            <a:r>
              <a:rPr lang="es-ES" sz="2800" dirty="0">
                <a:latin typeface="Calibri" panose="020F0502020204030204" pitchFamily="34" charset="0"/>
                <a:cs typeface="Calibri" panose="020F0502020204030204" pitchFamily="34" charset="0"/>
              </a:rPr>
              <a:t>&gt;, &lt;</a:t>
            </a:r>
            <a:r>
              <a:rPr lang="es-ES" sz="2800" dirty="0" err="1">
                <a:latin typeface="Calibri" panose="020F0502020204030204" pitchFamily="34" charset="0"/>
                <a:cs typeface="Calibri" panose="020F0502020204030204" pitchFamily="34" charset="0"/>
              </a:rPr>
              <a:t>header</a:t>
            </a:r>
            <a:r>
              <a:rPr lang="es-ES" sz="2800" dirty="0">
                <a:latin typeface="Calibri" panose="020F0502020204030204" pitchFamily="34" charset="0"/>
                <a:cs typeface="Calibri" panose="020F0502020204030204" pitchFamily="34" charset="0"/>
              </a:rPr>
              <a:t>&gt; y &lt;</a:t>
            </a:r>
            <a:r>
              <a:rPr lang="es-ES" sz="2800" dirty="0" err="1">
                <a:latin typeface="Calibri" panose="020F0502020204030204" pitchFamily="34" charset="0"/>
                <a:cs typeface="Calibri" panose="020F0502020204030204" pitchFamily="34" charset="0"/>
              </a:rPr>
              <a:t>footer</a:t>
            </a:r>
            <a:r>
              <a:rPr lang="es-ES" sz="2800"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La página del ejemplo anterior se convertiría así en:</a:t>
            </a:r>
          </a:p>
          <a:p>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64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pic>
        <p:nvPicPr>
          <p:cNvPr id="2" name="Imagen 1"/>
          <p:cNvPicPr>
            <a:picLocks noChangeAspect="1"/>
          </p:cNvPicPr>
          <p:nvPr/>
        </p:nvPicPr>
        <p:blipFill>
          <a:blip r:embed="rId3"/>
          <a:stretch>
            <a:fillRect/>
          </a:stretch>
        </p:blipFill>
        <p:spPr>
          <a:xfrm>
            <a:off x="642505" y="1458883"/>
            <a:ext cx="8163444" cy="4664825"/>
          </a:xfrm>
          <a:prstGeom prst="rect">
            <a:avLst/>
          </a:prstGeom>
        </p:spPr>
      </p:pic>
    </p:spTree>
    <p:extLst>
      <p:ext uri="{BB962C8B-B14F-4D97-AF65-F5344CB8AC3E}">
        <p14:creationId xmlns:p14="http://schemas.microsoft.com/office/powerpoint/2010/main" val="239057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a:t>
            </a:r>
            <a:endParaRPr lang="es-ES_tradnl" sz="3600" b="0"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3970318"/>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Al utilizar etiquetas específicas para tipos de contenido específico, se mejora la legibilidad y facilidad de reutilización tanto del código HTML como de las hojas de estilo.</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La etiqueta &lt;div&gt; se mantiene en la recomendación HTML 5, pero reservada ya al resto de agrupaciones no consideradas por las etiquetas anteriores, es decir, con fines principalmente decorativos.</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93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nav</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4955203"/>
          </a:xfrm>
          <a:prstGeom prst="rect">
            <a:avLst/>
          </a:prstGeom>
        </p:spPr>
        <p:txBody>
          <a:bodyPr wrap="square">
            <a:spAutoFit/>
          </a:bodyPr>
          <a:lstStyle/>
          <a:p>
            <a:r>
              <a:rPr lang="es-ES" sz="3600" b="1" dirty="0">
                <a:latin typeface="Calibri" panose="020F0502020204030204" pitchFamily="34" charset="0"/>
                <a:cs typeface="Calibri" panose="020F0502020204030204" pitchFamily="34" charset="0"/>
              </a:rPr>
              <a:t>Navegación &lt;</a:t>
            </a:r>
            <a:r>
              <a:rPr lang="es-ES" sz="3600" b="1" dirty="0" err="1">
                <a:latin typeface="Calibri" panose="020F0502020204030204" pitchFamily="34" charset="0"/>
                <a:cs typeface="Calibri" panose="020F0502020204030204" pitchFamily="34" charset="0"/>
              </a:rPr>
              <a:t>nav</a:t>
            </a:r>
            <a:r>
              <a:rPr lang="es-ES" sz="3600" b="1"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La etiqueta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está pensada para agrupar los enlaces a otras páginas o los enlaces a los apartados de la propia página.</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Una página puede contener varios elementos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aunque no es necesario que todos los grupos de enlaces estén en elementos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(por ejemplo, los enlaces de contacto que se suelen incluir en el elemento &lt;</a:t>
            </a:r>
            <a:r>
              <a:rPr lang="es-ES" sz="2800" dirty="0" err="1">
                <a:latin typeface="Calibri" panose="020F0502020204030204" pitchFamily="34" charset="0"/>
                <a:cs typeface="Calibri" panose="020F0502020204030204" pitchFamily="34" charset="0"/>
              </a:rPr>
              <a:t>footer</a:t>
            </a:r>
            <a:r>
              <a:rPr lang="es-ES" sz="2800" dirty="0">
                <a:latin typeface="Calibri" panose="020F0502020204030204" pitchFamily="34" charset="0"/>
                <a:cs typeface="Calibri" panose="020F0502020204030204" pitchFamily="34" charset="0"/>
              </a:rPr>
              <a:t>&gt; no requieren el uso de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359741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nav</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4832092"/>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La imagen siguiente muestra una página con tres elementos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El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de &lt;</a:t>
            </a:r>
            <a:r>
              <a:rPr lang="es-ES" sz="2800" dirty="0" err="1">
                <a:latin typeface="Calibri" panose="020F0502020204030204" pitchFamily="34" charset="0"/>
                <a:cs typeface="Calibri" panose="020F0502020204030204" pitchFamily="34" charset="0"/>
              </a:rPr>
              <a:t>header</a:t>
            </a:r>
            <a:r>
              <a:rPr lang="es-ES" sz="2800" dirty="0">
                <a:latin typeface="Calibri" panose="020F0502020204030204" pitchFamily="34" charset="0"/>
                <a:cs typeface="Calibri" panose="020F0502020204030204" pitchFamily="34" charset="0"/>
              </a:rPr>
              <a:t>&gt; puede contener enlaces globales a otras páginas de sitio web.</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El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de &lt;</a:t>
            </a:r>
            <a:r>
              <a:rPr lang="es-ES" sz="2800" dirty="0" err="1">
                <a:latin typeface="Calibri" panose="020F0502020204030204" pitchFamily="34" charset="0"/>
                <a:cs typeface="Calibri" panose="020F0502020204030204" pitchFamily="34" charset="0"/>
              </a:rPr>
              <a:t>body</a:t>
            </a:r>
            <a:r>
              <a:rPr lang="es-ES" sz="2800" dirty="0">
                <a:latin typeface="Calibri" panose="020F0502020204030204" pitchFamily="34" charset="0"/>
                <a:cs typeface="Calibri" panose="020F0502020204030204" pitchFamily="34" charset="0"/>
              </a:rPr>
              <a:t>&gt; puede contener enlaces a las secciones de la página.</a:t>
            </a:r>
          </a:p>
          <a:p>
            <a:endParaRPr lang="es-ES" sz="2800" dirty="0">
              <a:latin typeface="Calibri" panose="020F0502020204030204" pitchFamily="34" charset="0"/>
              <a:cs typeface="Calibri" panose="020F0502020204030204" pitchFamily="34" charset="0"/>
            </a:endParaRPr>
          </a:p>
          <a:p>
            <a:r>
              <a:rPr lang="es-ES" sz="2800" dirty="0">
                <a:latin typeface="Calibri" panose="020F0502020204030204" pitchFamily="34" charset="0"/>
                <a:cs typeface="Calibri" panose="020F0502020204030204" pitchFamily="34" charset="0"/>
              </a:rPr>
              <a:t>El &lt;</a:t>
            </a:r>
            <a:r>
              <a:rPr lang="es-ES" sz="2800" dirty="0" err="1">
                <a:latin typeface="Calibri" panose="020F0502020204030204" pitchFamily="34" charset="0"/>
                <a:cs typeface="Calibri" panose="020F0502020204030204" pitchFamily="34" charset="0"/>
              </a:rPr>
              <a:t>nav</a:t>
            </a:r>
            <a:r>
              <a:rPr lang="es-ES" sz="2800" dirty="0">
                <a:latin typeface="Calibri" panose="020F0502020204030204" pitchFamily="34" charset="0"/>
                <a:cs typeface="Calibri" panose="020F0502020204030204" pitchFamily="34" charset="0"/>
              </a:rPr>
              <a:t>&gt; de &lt;</a:t>
            </a:r>
            <a:r>
              <a:rPr lang="es-ES" sz="2800" dirty="0" err="1">
                <a:latin typeface="Calibri" panose="020F0502020204030204" pitchFamily="34" charset="0"/>
                <a:cs typeface="Calibri" panose="020F0502020204030204" pitchFamily="34" charset="0"/>
              </a:rPr>
              <a:t>aside</a:t>
            </a:r>
            <a:r>
              <a:rPr lang="es-ES" sz="2800" dirty="0">
                <a:latin typeface="Calibri" panose="020F0502020204030204" pitchFamily="34" charset="0"/>
                <a:cs typeface="Calibri" panose="020F0502020204030204" pitchFamily="34" charset="0"/>
              </a:rPr>
              <a:t>&gt; puede contener enlaces a otros sitios webs relacionados con el contenido de la página.</a:t>
            </a:r>
          </a:p>
        </p:txBody>
      </p:sp>
    </p:spTree>
    <p:extLst>
      <p:ext uri="{BB962C8B-B14F-4D97-AF65-F5344CB8AC3E}">
        <p14:creationId xmlns:p14="http://schemas.microsoft.com/office/powerpoint/2010/main" val="29363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Secciones - </a:t>
            </a:r>
            <a:r>
              <a:rPr lang="es-ES_tradnl" altLang="en-US" sz="3600" b="1" dirty="0">
                <a:latin typeface="Arial" panose="020B0604020202020204" pitchFamily="34" charset="0"/>
                <a:cs typeface="Arial" panose="020B0604020202020204" pitchFamily="34" charset="0"/>
              </a:rPr>
              <a:t>&lt;</a:t>
            </a:r>
            <a:r>
              <a:rPr lang="es-ES_tradnl" altLang="en-US" sz="3600" b="1" dirty="0" err="1">
                <a:latin typeface="Arial" panose="020B0604020202020204" pitchFamily="34" charset="0"/>
                <a:cs typeface="Arial" panose="020B0604020202020204" pitchFamily="34" charset="0"/>
              </a:rPr>
              <a:t>nav</a:t>
            </a:r>
            <a:r>
              <a:rPr lang="es-ES_tradnl" altLang="en-US" sz="3600" b="1" dirty="0">
                <a:latin typeface="Arial" panose="020B0604020202020204" pitchFamily="34" charset="0"/>
                <a:cs typeface="Arial" panose="020B0604020202020204" pitchFamily="34" charset="0"/>
              </a:rPr>
              <a:t>&gt;</a:t>
            </a:r>
            <a:endParaRPr lang="es-ES_tradnl" sz="3600" b="1"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pic>
        <p:nvPicPr>
          <p:cNvPr id="3" name="Imagen 2"/>
          <p:cNvPicPr>
            <a:picLocks noChangeAspect="1"/>
          </p:cNvPicPr>
          <p:nvPr/>
        </p:nvPicPr>
        <p:blipFill>
          <a:blip r:embed="rId3"/>
          <a:stretch>
            <a:fillRect/>
          </a:stretch>
        </p:blipFill>
        <p:spPr>
          <a:xfrm>
            <a:off x="762001" y="1464237"/>
            <a:ext cx="8048686" cy="4650971"/>
          </a:xfrm>
          <a:prstGeom prst="rect">
            <a:avLst/>
          </a:prstGeom>
        </p:spPr>
      </p:pic>
    </p:spTree>
    <p:extLst>
      <p:ext uri="{BB962C8B-B14F-4D97-AF65-F5344CB8AC3E}">
        <p14:creationId xmlns:p14="http://schemas.microsoft.com/office/powerpoint/2010/main" val="3774541206"/>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36500</TotalTime>
  <Words>1195</Words>
  <Application>Microsoft Office PowerPoint</Application>
  <PresentationFormat>Presentación en pantalla (4:3)</PresentationFormat>
  <Paragraphs>416</Paragraphs>
  <Slides>24</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Century Gothic</vt:lpstr>
      <vt:lpstr>DejaVu Sans</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carlos</cp:lastModifiedBy>
  <cp:revision>308</cp:revision>
  <dcterms:created xsi:type="dcterms:W3CDTF">2011-07-13T23:31:46Z</dcterms:created>
  <dcterms:modified xsi:type="dcterms:W3CDTF">2022-03-08T16:56:09Z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