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53D8B-5052-4EB9-8BC9-C39062FA7213}" v="174" dt="2021-02-09T16:10:13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2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03/03/2021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Web/CSS/posi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8505"/>
          </a:xfrm>
        </p:spPr>
        <p:txBody>
          <a:bodyPr/>
          <a:lstStyle/>
          <a:p>
            <a:r>
              <a:rPr lang="es-ES" dirty="0">
                <a:cs typeface="Calibri Light"/>
              </a:rPr>
              <a:t>Z-</a:t>
            </a:r>
            <a:r>
              <a:rPr lang="es-ES" dirty="0" err="1">
                <a:cs typeface="Calibri Light"/>
              </a:rPr>
              <a:t>Index</a:t>
            </a:r>
            <a:endParaRPr lang="es-ES" dirty="0" err="1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95BCB59-2C3E-4D76-80E9-607575F6CD18}"/>
              </a:ext>
            </a:extLst>
          </p:cNvPr>
          <p:cNvSpPr txBox="1">
            <a:spLocks/>
          </p:cNvSpPr>
          <p:nvPr/>
        </p:nvSpPr>
        <p:spPr>
          <a:xfrm>
            <a:off x="1258866" y="3425064"/>
            <a:ext cx="9144000" cy="22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latin typeface="Arial Nova"/>
                <a:ea typeface="+mj-lt"/>
                <a:cs typeface="+mj-lt"/>
              </a:rPr>
              <a:t>La propiedad CSS z-</a:t>
            </a:r>
            <a:r>
              <a:rPr lang="es-ES" sz="3300" dirty="0" err="1">
                <a:latin typeface="Arial Nova"/>
                <a:ea typeface="+mj-lt"/>
                <a:cs typeface="+mj-lt"/>
              </a:rPr>
              <a:t>index</a:t>
            </a:r>
            <a:r>
              <a:rPr lang="es-ES" sz="3300" dirty="0">
                <a:latin typeface="Arial Nova"/>
                <a:ea typeface="+mj-lt"/>
                <a:cs typeface="+mj-lt"/>
              </a:rPr>
              <a:t> indica el orden de un elemento </a:t>
            </a:r>
            <a:r>
              <a:rPr lang="es-ES" sz="3300" dirty="0">
                <a:latin typeface="Arial Nova"/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posicionado</a:t>
            </a:r>
            <a:r>
              <a:rPr lang="es-ES" sz="3300" dirty="0">
                <a:latin typeface="Arial Nova"/>
                <a:ea typeface="+mj-lt"/>
                <a:cs typeface="+mj-lt"/>
              </a:rPr>
              <a:t> y sus descendientes. Cuando varios elementos se superponen, los elementos con mayor valor z-</a:t>
            </a:r>
            <a:r>
              <a:rPr lang="es-ES" sz="3300" dirty="0" err="1">
                <a:latin typeface="Arial Nova"/>
                <a:ea typeface="+mj-lt"/>
                <a:cs typeface="+mj-lt"/>
              </a:rPr>
              <a:t>index</a:t>
            </a:r>
            <a:r>
              <a:rPr lang="es-ES" sz="3300" dirty="0">
                <a:latin typeface="Arial Nova"/>
                <a:ea typeface="+mj-lt"/>
                <a:cs typeface="+mj-lt"/>
              </a:rPr>
              <a:t> cubren aquellos con menor valor.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F855DE6-D906-4AE6-8D2C-7B5F97AB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9"/>
            <a:ext cx="10515600" cy="5708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Para una caja posicionada (es decir, una con cualquier </a:t>
            </a:r>
            <a:r>
              <a:rPr lang="es-ES" dirty="0">
                <a:latin typeface="Consolas"/>
              </a:rPr>
              <a:t>position</a:t>
            </a:r>
            <a:r>
              <a:rPr lang="es-ES" dirty="0">
                <a:ea typeface="+mn-lt"/>
                <a:cs typeface="+mn-lt"/>
              </a:rPr>
              <a:t> aparte de </a:t>
            </a:r>
            <a:r>
              <a:rPr lang="es-ES" dirty="0" err="1">
                <a:latin typeface="Consolas"/>
              </a:rPr>
              <a:t>static</a:t>
            </a:r>
            <a:r>
              <a:rPr lang="es-ES" dirty="0">
                <a:ea typeface="+mn-lt"/>
                <a:cs typeface="+mn-lt"/>
              </a:rPr>
              <a:t>), la propiedad </a:t>
            </a:r>
            <a:r>
              <a:rPr lang="es-ES" dirty="0">
                <a:latin typeface="Consolas"/>
              </a:rPr>
              <a:t>z-</a:t>
            </a:r>
            <a:r>
              <a:rPr lang="es-ES" dirty="0" err="1">
                <a:latin typeface="Consolas"/>
              </a:rPr>
              <a:t>index</a:t>
            </a:r>
            <a:r>
              <a:rPr lang="es-ES" dirty="0">
                <a:ea typeface="+mn-lt"/>
                <a:cs typeface="+mn-lt"/>
              </a:rPr>
              <a:t> especifica:</a:t>
            </a:r>
            <a:endParaRPr lang="es-ES" dirty="0">
              <a:cs typeface="Calibri" panose="020F0502020204030204"/>
            </a:endParaRPr>
          </a:p>
          <a:p>
            <a:pPr lvl="1"/>
            <a:r>
              <a:rPr lang="es-ES" dirty="0">
                <a:ea typeface="+mn-lt"/>
                <a:cs typeface="+mn-lt"/>
              </a:rPr>
              <a:t>El nivel de apilamiento en el actual contexto de apilado.</a:t>
            </a:r>
            <a:endParaRPr lang="es-ES" dirty="0">
              <a:cs typeface="Calibri"/>
            </a:endParaRPr>
          </a:p>
          <a:p>
            <a:pPr lvl="1"/>
            <a:r>
              <a:rPr lang="es-ES" dirty="0">
                <a:ea typeface="+mn-lt"/>
                <a:cs typeface="+mn-lt"/>
              </a:rPr>
              <a:t>Si la caja establece un contexto de apilamiento local.</a:t>
            </a:r>
            <a:endParaRPr lang="es-ES" dirty="0">
              <a:cs typeface="Calibri"/>
            </a:endParaRPr>
          </a:p>
          <a:p>
            <a:pPr marL="0" indent="0">
              <a:buNone/>
            </a:pPr>
            <a:r>
              <a:rPr lang="es-ES" dirty="0">
                <a:cs typeface="Calibri"/>
              </a:rPr>
              <a:t>Lo que esto quiere decir es que:</a:t>
            </a:r>
          </a:p>
          <a:p>
            <a:pPr marL="0" indent="0">
              <a:buNone/>
            </a:pPr>
            <a:r>
              <a:rPr lang="es-ES" dirty="0">
                <a:latin typeface="Consolas"/>
                <a:cs typeface="Calibri"/>
              </a:rPr>
              <a:t>z-</a:t>
            </a:r>
            <a:r>
              <a:rPr lang="es-ES" dirty="0" err="1">
                <a:latin typeface="Consolas"/>
                <a:cs typeface="Calibri"/>
              </a:rPr>
              <a:t>index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>
                <a:ea typeface="+mn-lt"/>
                <a:cs typeface="+mn-lt"/>
              </a:rPr>
              <a:t>se utiliza para </a:t>
            </a:r>
            <a:r>
              <a:rPr lang="es-ES" b="1" dirty="0">
                <a:ea typeface="+mn-lt"/>
                <a:cs typeface="+mn-lt"/>
              </a:rPr>
              <a:t>ordenar los elementos que se superpongan entre sí</a:t>
            </a:r>
            <a:r>
              <a:rPr lang="es-ES" dirty="0">
                <a:ea typeface="+mn-lt"/>
                <a:cs typeface="+mn-lt"/>
              </a:rPr>
              <a:t>. Con la propiedad </a:t>
            </a:r>
            <a:r>
              <a:rPr lang="es-ES" dirty="0">
                <a:latin typeface="Consolas"/>
                <a:cs typeface="Calibri"/>
              </a:rPr>
              <a:t>z-</a:t>
            </a:r>
            <a:r>
              <a:rPr lang="es-ES" dirty="0" err="1">
                <a:latin typeface="Consolas"/>
                <a:cs typeface="Calibri"/>
              </a:rPr>
              <a:t>index</a:t>
            </a:r>
            <a:r>
              <a:rPr lang="es-ES" dirty="0">
                <a:ea typeface="+mn-lt"/>
                <a:cs typeface="+mn-lt"/>
              </a:rPr>
              <a:t> podemos controlar qué elemento iría encima y cual debajo, como si el documento tuviera </a:t>
            </a:r>
            <a:r>
              <a:rPr lang="es-ES" b="1" dirty="0">
                <a:ea typeface="+mn-lt"/>
                <a:cs typeface="+mn-lt"/>
              </a:rPr>
              <a:t>profundidad</a:t>
            </a:r>
            <a:r>
              <a:rPr lang="es-ES" dirty="0">
                <a:ea typeface="+mn-lt"/>
                <a:cs typeface="+mn-lt"/>
              </a:rPr>
              <a:t>, tres dimensiones en lugar de dos.</a:t>
            </a:r>
            <a:endParaRPr lang="es-ES">
              <a:latin typeface="Consola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740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77CF46-E39F-456B-AF44-00D6D17B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830" y="678276"/>
            <a:ext cx="10515600" cy="709700"/>
          </a:xfrm>
        </p:spPr>
        <p:txBody>
          <a:bodyPr/>
          <a:lstStyle/>
          <a:p>
            <a:r>
              <a:rPr lang="es-ES" dirty="0"/>
              <a:t>El orden z predeterminado</a:t>
            </a:r>
          </a:p>
          <a:p>
            <a:endParaRPr lang="es-ES" dirty="0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5B92AF3-0696-406E-A45F-97241054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El valor predeterminado de </a:t>
            </a:r>
            <a:r>
              <a:rPr lang="es-ES" dirty="0">
                <a:latin typeface="Consolas"/>
              </a:rPr>
              <a:t>z-</a:t>
            </a:r>
            <a:r>
              <a:rPr lang="es-ES" dirty="0" err="1">
                <a:latin typeface="Consolas"/>
              </a:rPr>
              <a:t>index</a:t>
            </a:r>
            <a:r>
              <a:rPr lang="es-ES" dirty="0">
                <a:ea typeface="+mn-lt"/>
                <a:cs typeface="+mn-lt"/>
              </a:rPr>
              <a:t> es </a:t>
            </a:r>
            <a:r>
              <a:rPr lang="es-ES" dirty="0">
                <a:latin typeface="Consolas"/>
              </a:rPr>
              <a:t>auto</a:t>
            </a:r>
            <a:r>
              <a:rPr lang="es-ES" dirty="0">
                <a:ea typeface="+mn-lt"/>
                <a:cs typeface="+mn-lt"/>
              </a:rPr>
              <a:t>. El navegador irá ordenando los elementos en el </a:t>
            </a:r>
            <a:r>
              <a:rPr lang="es-ES" b="1" dirty="0">
                <a:ea typeface="+mn-lt"/>
                <a:cs typeface="+mn-lt"/>
              </a:rPr>
              <a:t>orden en el que aparezcan</a:t>
            </a:r>
            <a:r>
              <a:rPr lang="es-ES" dirty="0">
                <a:ea typeface="+mn-lt"/>
                <a:cs typeface="+mn-lt"/>
              </a:rPr>
              <a:t>, el primero quedará abajo y los siguientes elementos se irán apilando encima. Esta regla la aplica en este orden:</a:t>
            </a:r>
            <a:endParaRPr lang="es-ES" dirty="0">
              <a:cs typeface="Calibri" panose="020F0502020204030204"/>
            </a:endParaRPr>
          </a:p>
          <a:p>
            <a:r>
              <a:rPr lang="es-ES" dirty="0">
                <a:ea typeface="+mn-lt"/>
                <a:cs typeface="+mn-lt"/>
              </a:rPr>
              <a:t>Primero posiciona el </a:t>
            </a:r>
            <a:r>
              <a:rPr lang="es-ES" b="1" dirty="0">
                <a:ea typeface="+mn-lt"/>
                <a:cs typeface="+mn-lt"/>
              </a:rPr>
              <a:t>elemento raíz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>
                <a:latin typeface="Consolas"/>
              </a:rPr>
              <a:t>&lt;</a:t>
            </a:r>
            <a:r>
              <a:rPr lang="es-ES" dirty="0" err="1">
                <a:latin typeface="Consolas"/>
              </a:rPr>
              <a:t>html</a:t>
            </a:r>
            <a:r>
              <a:rPr lang="es-ES" dirty="0">
                <a:latin typeface="Consolas"/>
              </a:rPr>
              <a:t>&gt;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Luego los </a:t>
            </a:r>
            <a:r>
              <a:rPr lang="es-ES" b="1" dirty="0">
                <a:ea typeface="+mn-lt"/>
                <a:cs typeface="+mn-lt"/>
              </a:rPr>
              <a:t>elementos no posicionados</a:t>
            </a:r>
            <a:r>
              <a:rPr lang="es-ES" dirty="0">
                <a:ea typeface="+mn-lt"/>
                <a:cs typeface="+mn-lt"/>
              </a:rPr>
              <a:t> (cualquiera con el valor predeterminado </a:t>
            </a:r>
            <a:r>
              <a:rPr lang="es-ES" dirty="0">
                <a:latin typeface="Consolas"/>
              </a:rPr>
              <a:t>position: </a:t>
            </a:r>
            <a:r>
              <a:rPr lang="es-ES" dirty="0" err="1">
                <a:latin typeface="Consolas"/>
              </a:rPr>
              <a:t>static</a:t>
            </a:r>
            <a:r>
              <a:rPr lang="es-ES" dirty="0">
                <a:ea typeface="+mn-lt"/>
                <a:cs typeface="+mn-lt"/>
              </a:rPr>
              <a:t>)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Luego los </a:t>
            </a:r>
            <a:r>
              <a:rPr lang="es-ES" b="1" dirty="0">
                <a:ea typeface="+mn-lt"/>
                <a:cs typeface="+mn-lt"/>
              </a:rPr>
              <a:t>elementos posicionados</a:t>
            </a:r>
            <a:r>
              <a:rPr lang="es-ES" dirty="0">
                <a:ea typeface="+mn-lt"/>
                <a:cs typeface="+mn-lt"/>
              </a:rPr>
              <a:t> (cualquiera con </a:t>
            </a:r>
            <a:r>
              <a:rPr lang="es-ES" dirty="0">
                <a:latin typeface="Consolas"/>
              </a:rPr>
              <a:t>position: </a:t>
            </a:r>
            <a:r>
              <a:rPr lang="es-ES" dirty="0" err="1">
                <a:latin typeface="Consolas"/>
              </a:rPr>
              <a:t>relative</a:t>
            </a:r>
            <a:r>
              <a:rPr lang="es-ES" dirty="0">
                <a:ea typeface="+mn-lt"/>
                <a:cs typeface="+mn-lt"/>
              </a:rPr>
              <a:t>, </a:t>
            </a:r>
            <a:r>
              <a:rPr lang="es-ES" dirty="0">
                <a:latin typeface="Consolas"/>
              </a:rPr>
              <a:t>position: </a:t>
            </a:r>
            <a:r>
              <a:rPr lang="es-ES" dirty="0" err="1">
                <a:latin typeface="Consolas"/>
              </a:rPr>
              <a:t>absolute</a:t>
            </a:r>
            <a:r>
              <a:rPr lang="es-ES" dirty="0">
                <a:ea typeface="+mn-lt"/>
                <a:cs typeface="+mn-lt"/>
              </a:rPr>
              <a:t>, </a:t>
            </a:r>
            <a:r>
              <a:rPr lang="es-ES" dirty="0">
                <a:latin typeface="Consolas"/>
              </a:rPr>
              <a:t>position: </a:t>
            </a:r>
            <a:r>
              <a:rPr lang="es-ES" dirty="0" err="1" smtClean="0">
                <a:latin typeface="Consolas"/>
              </a:rPr>
              <a:t>fixed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smtClean="0">
                <a:ea typeface="+mn-lt"/>
                <a:cs typeface="+mn-lt"/>
              </a:rPr>
              <a:t>o </a:t>
            </a:r>
            <a:r>
              <a:rPr lang="es-ES" dirty="0">
                <a:ea typeface="+mn-lt"/>
                <a:cs typeface="+mn-lt"/>
              </a:rPr>
              <a:t>cualquier otro valor diferente a </a:t>
            </a:r>
            <a:r>
              <a:rPr lang="es-ES" dirty="0">
                <a:latin typeface="Consolas"/>
              </a:rPr>
              <a:t>position: </a:t>
            </a:r>
            <a:r>
              <a:rPr lang="es-ES" dirty="0" err="1">
                <a:latin typeface="Consolas"/>
              </a:rPr>
              <a:t>static</a:t>
            </a:r>
            <a:r>
              <a:rPr lang="es-ES" dirty="0">
                <a:ea typeface="+mn-lt"/>
                <a:cs typeface="+mn-lt"/>
              </a:rPr>
              <a:t>).</a:t>
            </a:r>
            <a:endParaRPr lang="es-ES" dirty="0"/>
          </a:p>
          <a:p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9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xmlns="" id="{BAFE6D5D-13F5-4CA5-890A-738665359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630" y="322502"/>
            <a:ext cx="8126740" cy="5854461"/>
          </a:xfrm>
        </p:spPr>
      </p:pic>
    </p:spTree>
    <p:extLst>
      <p:ext uri="{BB962C8B-B14F-4D97-AF65-F5344CB8AC3E}">
        <p14:creationId xmlns:p14="http://schemas.microsoft.com/office/powerpoint/2010/main" val="78867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Texto, Carta&#10;&#10;Descripción generada automáticamente">
            <a:extLst>
              <a:ext uri="{FF2B5EF4-FFF2-40B4-BE49-F238E27FC236}">
                <a16:creationId xmlns:a16="http://schemas.microsoft.com/office/drawing/2014/main" xmlns="" id="{C4F77955-96AB-4BEF-9201-A17CAF649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2360972"/>
            <a:ext cx="8191500" cy="1819275"/>
          </a:xfrm>
        </p:spPr>
      </p:pic>
    </p:spTree>
    <p:extLst>
      <p:ext uri="{BB962C8B-B14F-4D97-AF65-F5344CB8AC3E}">
        <p14:creationId xmlns:p14="http://schemas.microsoft.com/office/powerpoint/2010/main" val="150618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7C827B5-02F3-48C7-8616-9ECD238DBDDA}"/>
              </a:ext>
            </a:extLst>
          </p:cNvPr>
          <p:cNvSpPr txBox="1"/>
          <p:nvPr/>
        </p:nvSpPr>
        <p:spPr>
          <a:xfrm>
            <a:off x="1112729" y="622126"/>
            <a:ext cx="78475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44444"/>
                </a:solidFill>
                <a:latin typeface="-apple-system"/>
              </a:rPr>
              <a:t>Vamos a ver como los elementos no posicionados son colocados primero </a:t>
            </a:r>
            <a:r>
              <a:rPr lang="en-US" b="1">
                <a:solidFill>
                  <a:srgbClr val="444444"/>
                </a:solidFill>
                <a:latin typeface="-apple-system"/>
              </a:rPr>
              <a:t>aunque aparezcan los últimos en el HTML</a:t>
            </a:r>
            <a:r>
              <a:rPr lang="en-US">
                <a:solidFill>
                  <a:srgbClr val="444444"/>
                </a:solidFill>
                <a:latin typeface="-apple-system"/>
              </a:rPr>
              <a:t>:</a:t>
            </a:r>
            <a:endParaRPr lang="en-US"/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xmlns="" id="{F4A58949-F197-4086-9F9E-4B90584B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29" y="1858444"/>
            <a:ext cx="7565720" cy="3026289"/>
          </a:xfrm>
          <a:prstGeom prst="rect">
            <a:avLst/>
          </a:prstGeom>
        </p:spPr>
      </p:pic>
      <p:pic>
        <p:nvPicPr>
          <p:cNvPr id="6" name="Imagen 7" descr="Gráfico&#10;&#10;Descripción generada automáticamente">
            <a:extLst>
              <a:ext uri="{FF2B5EF4-FFF2-40B4-BE49-F238E27FC236}">
                <a16:creationId xmlns:a16="http://schemas.microsoft.com/office/drawing/2014/main" xmlns="" id="{C882F7BE-D601-48B3-9DD8-4DB0AB6C9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1063" y="4282440"/>
            <a:ext cx="2697480" cy="2575560"/>
          </a:xfrm>
        </p:spPr>
      </p:pic>
    </p:spTree>
    <p:extLst>
      <p:ext uri="{BB962C8B-B14F-4D97-AF65-F5344CB8AC3E}">
        <p14:creationId xmlns:p14="http://schemas.microsoft.com/office/powerpoint/2010/main" val="191847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D1D733-5A08-44D0-9086-2ACB1D14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Aplicando z-index al ejemplo anterior</a:t>
            </a:r>
            <a:endParaRPr lang="es-ES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xmlns="" id="{6F9D3690-43D3-4E23-9CE8-38F94D08F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235" y="1439406"/>
            <a:ext cx="1883035" cy="4779310"/>
          </a:xfrm>
        </p:spPr>
      </p:pic>
      <p:pic>
        <p:nvPicPr>
          <p:cNvPr id="3" name="Imagen 4" descr="Gráfico, Gráfico en cascada&#10;&#10;Descripción generada automáticamente">
            <a:extLst>
              <a:ext uri="{FF2B5EF4-FFF2-40B4-BE49-F238E27FC236}">
                <a16:creationId xmlns:a16="http://schemas.microsoft.com/office/drawing/2014/main" xmlns="" id="{AC801E65-56DA-4CF2-8E2D-B778559C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010" y="1965401"/>
            <a:ext cx="3839227" cy="38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60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</TotalTime>
  <Words>39</Words>
  <Application>Microsoft Office PowerPoint</Application>
  <PresentationFormat>Personalizado</PresentationFormat>
  <Paragraphs>14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Adyacencia</vt:lpstr>
      <vt:lpstr>Z-Index</vt:lpstr>
      <vt:lpstr>Presentación de PowerPoint</vt:lpstr>
      <vt:lpstr>El orden z predeterminado </vt:lpstr>
      <vt:lpstr>Presentación de PowerPoint</vt:lpstr>
      <vt:lpstr>Presentación de PowerPoint</vt:lpstr>
      <vt:lpstr>Presentación de PowerPoint</vt:lpstr>
      <vt:lpstr>Aplicando z-index al ejemplo anterior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Luffi</cp:lastModifiedBy>
  <cp:revision>59</cp:revision>
  <dcterms:created xsi:type="dcterms:W3CDTF">2021-02-09T15:02:06Z</dcterms:created>
  <dcterms:modified xsi:type="dcterms:W3CDTF">2021-03-03T10:02:35Z</dcterms:modified>
</cp:coreProperties>
</file>