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723" r:id="rId3"/>
    <p:sldId id="808" r:id="rId4"/>
    <p:sldId id="807" r:id="rId5"/>
    <p:sldId id="784" r:id="rId6"/>
    <p:sldId id="804" r:id="rId7"/>
    <p:sldId id="806" r:id="rId8"/>
    <p:sldId id="789" r:id="rId9"/>
    <p:sldId id="814" r:id="rId10"/>
    <p:sldId id="810" r:id="rId11"/>
    <p:sldId id="811" r:id="rId12"/>
    <p:sldId id="813" r:id="rId13"/>
    <p:sldId id="812" r:id="rId14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29"/>
    <a:srgbClr val="FFE680"/>
    <a:srgbClr val="66BF7B"/>
    <a:srgbClr val="F4E783"/>
    <a:srgbClr val="F9796E"/>
    <a:srgbClr val="F96E6C"/>
    <a:srgbClr val="92CB7D"/>
    <a:srgbClr val="74C27B"/>
    <a:srgbClr val="CCEA80"/>
    <a:srgbClr val="EE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437" autoAdjust="0"/>
  </p:normalViewPr>
  <p:slideViewPr>
    <p:cSldViewPr>
      <p:cViewPr varScale="1">
        <p:scale>
          <a:sx n="110" d="100"/>
          <a:sy n="110" d="100"/>
        </p:scale>
        <p:origin x="19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254ED2-BA53-4774-B5A9-51336BBD6790}" type="datetimeFigureOut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EC401A-7041-4777-A2FE-41EC2DF1DAE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001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29"/>
              </a:solidFill>
            </a:endParaRPr>
          </a:p>
        </p:txBody>
      </p:sp>
      <p:sp>
        <p:nvSpPr>
          <p:cNvPr id="8909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34C81-AC8A-4E58-B64A-8A9F663101F9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011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C401A-7041-4777-A2FE-41EC2DF1DAE2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123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C401A-7041-4777-A2FE-41EC2DF1DAE2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62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7D7AE-F9E9-48AF-B9D1-7AE29C606AC1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15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7D7AE-F9E9-48AF-B9D1-7AE29C606AC1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80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7D7AE-F9E9-48AF-B9D1-7AE29C606AC1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99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C401A-7041-4777-A2FE-41EC2DF1DAE2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19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C401A-7041-4777-A2FE-41EC2DF1DAE2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580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C401A-7041-4777-A2FE-41EC2DF1DAE2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187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C401A-7041-4777-A2FE-41EC2DF1DAE2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62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C401A-7041-4777-A2FE-41EC2DF1DAE2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41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C15E-AEF5-44DA-BDEB-15FC1F5353F5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FAECF-AB48-4544-9FFD-06A7C4F99AA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EB918-BFA5-4DAA-B1ED-6B8E5DB0799E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0754A-AEB0-43D8-BE85-0DB01735DB8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CE8F-3594-46F5-B7CC-F118CA539399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B64F-D506-4A1E-8F16-78715BFFDF6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4D532-C390-4628-9D01-3AA6E4C0D6E4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3D3CA-FDC9-41D5-A993-9F3B84329AB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58C19-9DBD-4289-8BC1-33845FAEC541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1B0B9-CBEF-45BD-A0E2-0656A4C6311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D7C2F-BBAA-4D9F-9D1F-605C5EECAE67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C58D1-9D28-4E21-82D3-AC1C795538F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62ACA-B4F7-4148-928F-763245F08D0B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DBE0-42D1-4DBD-86AC-F587D2A5048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B56D1-86C1-402B-988C-D3569032427D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6093F-0B00-4092-844A-301F15B3006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0FCC5-067E-41BD-96BC-5F5A1BC4AD8D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869B5-5A20-4531-BFF4-5D2FCE914B8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E027-7C63-4B5F-93E8-5BC58BE9C0B7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9CFFE-453A-4B25-A76E-1E10850D8E4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06510-FE9D-47E9-80E5-E01B7E95A937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DA7F2-0B93-4CF6-85A5-F5D155C2265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89AE06-5FE2-4EE9-9EB8-D52EA4E58BCA}" type="datetime1">
              <a:rPr lang="it-IT"/>
              <a:pPr>
                <a:defRPr/>
              </a:pPr>
              <a:t>30/07/2017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C4D6A0-ACA9-4104-A8FB-0EE014598C8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piviz.github.io/bioc2017/update.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1708353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b="1" dirty="0">
              <a:latin typeface="Calibri" pitchFamily="34" charset="0"/>
            </a:endParaRPr>
          </a:p>
          <a:p>
            <a:pPr algn="ctr"/>
            <a:endParaRPr lang="en-US" b="1" dirty="0">
              <a:latin typeface="Calibri" pitchFamily="34" charset="0"/>
            </a:endParaRPr>
          </a:p>
          <a:p>
            <a:pPr algn="ctr"/>
            <a:r>
              <a:rPr lang="en-US" sz="2000" b="1" dirty="0">
                <a:latin typeface="Calibri" pitchFamily="34" charset="0"/>
              </a:rPr>
              <a:t>Levi Waldron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CUNY School of Public Health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Susan Holmes</a:t>
            </a:r>
            <a:r>
              <a:rPr lang="en-US" sz="2000" dirty="0">
                <a:latin typeface="Calibri" pitchFamily="34" charset="0"/>
              </a:rPr>
              <a:t>,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Stanford University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Paul J. </a:t>
            </a:r>
            <a:r>
              <a:rPr lang="en-US" sz="2000" b="1" dirty="0" err="1">
                <a:latin typeface="Calibri" pitchFamily="34" charset="0"/>
              </a:rPr>
              <a:t>McMurdie</a:t>
            </a:r>
            <a:r>
              <a:rPr lang="en-US" sz="2000" dirty="0">
                <a:latin typeface="Calibri" pitchFamily="34" charset="0"/>
              </a:rPr>
              <a:t>,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University of Washington</a:t>
            </a:r>
          </a:p>
          <a:p>
            <a:pPr algn="ctr"/>
            <a:r>
              <a:rPr lang="en-US" sz="2000" b="1" dirty="0" err="1">
                <a:latin typeface="Calibri" pitchFamily="34" charset="0"/>
              </a:rPr>
              <a:t>Edoardo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Pasolli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University of Trento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Joseph N. Paulson</a:t>
            </a:r>
            <a:r>
              <a:rPr lang="en-US" sz="2000" i="1" dirty="0">
                <a:latin typeface="Calibri" pitchFamily="34" charset="0"/>
              </a:rPr>
              <a:t>, Dana-Farber Cancer Institute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Lucas Schiffer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CUNY School of Public Health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Justin Wagner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University of Maryland</a:t>
            </a: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0" y="98072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>
                <a:solidFill>
                  <a:srgbClr val="DCDC29"/>
                </a:solidFill>
                <a:latin typeface="Calibri" pitchFamily="34" charset="0"/>
              </a:rPr>
              <a:t>Microbiome Data Analysis</a:t>
            </a: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972000" y="5898991"/>
            <a:ext cx="7200000" cy="46038"/>
          </a:xfrm>
          <a:prstGeom prst="rect">
            <a:avLst/>
          </a:prstGeom>
          <a:solidFill>
            <a:srgbClr val="DCDC2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0" y="5971346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Calibri" pitchFamily="34" charset="0"/>
              </a:rPr>
              <a:t>July 27th, 2017</a:t>
            </a:r>
          </a:p>
          <a:p>
            <a:pPr algn="ctr"/>
            <a:r>
              <a:rPr lang="en-US" sz="1500" dirty="0">
                <a:latin typeface="Calibri" pitchFamily="34" charset="0"/>
              </a:rPr>
              <a:t>Boston, </a:t>
            </a:r>
            <a:r>
              <a:rPr lang="en-US" sz="1500" dirty="0" err="1">
                <a:latin typeface="Calibri" pitchFamily="34" charset="0"/>
              </a:rPr>
              <a:t>BioC</a:t>
            </a:r>
            <a:r>
              <a:rPr lang="en-US" sz="1500" dirty="0">
                <a:latin typeface="Calibri" pitchFamily="34" charset="0"/>
              </a:rPr>
              <a:t> 2017: Where Software and Biology Connect</a:t>
            </a:r>
          </a:p>
        </p:txBody>
      </p:sp>
      <p:sp>
        <p:nvSpPr>
          <p:cNvPr id="14340" name="AutoShape 4" descr="Risultati immagini per cuny logo"/>
          <p:cNvSpPr>
            <a:spLocks noChangeAspect="1" noChangeArrowheads="1"/>
          </p:cNvSpPr>
          <p:nvPr/>
        </p:nvSpPr>
        <p:spPr bwMode="auto">
          <a:xfrm>
            <a:off x="155575" y="-2262188"/>
            <a:ext cx="9753600" cy="471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4342" name="AutoShape 6" descr="Risultati immagini per cuny logo"/>
          <p:cNvSpPr>
            <a:spLocks noChangeAspect="1" noChangeArrowheads="1"/>
          </p:cNvSpPr>
          <p:nvPr/>
        </p:nvSpPr>
        <p:spPr bwMode="auto">
          <a:xfrm>
            <a:off x="155575" y="-2262188"/>
            <a:ext cx="9753600" cy="471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3D3CA-FDC9-41D5-A993-9F3B84329AB5}" type="slidenum">
              <a:rPr lang="it-IT" smtClean="0"/>
              <a:pPr>
                <a:defRPr/>
              </a:pPr>
              <a:t>10</a:t>
            </a:fld>
            <a:endParaRPr lang="it-IT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-US" sz="3000" dirty="0" err="1"/>
              <a:t>Metaviz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Content Placeholder 5">
            <a:extLst>
              <a:ext uri="{FF2B5EF4-FFF2-40B4-BE49-F238E27FC236}">
                <a16:creationId xmlns="" xmlns:a16="http://schemas.microsoft.com/office/drawing/2014/main" id="{A63D9B98-432C-441B-957B-230414028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" y="1268760"/>
            <a:ext cx="8060788" cy="4980924"/>
          </a:xfrm>
        </p:spPr>
      </p:pic>
    </p:spTree>
    <p:extLst>
      <p:ext uri="{BB962C8B-B14F-4D97-AF65-F5344CB8AC3E}">
        <p14:creationId xmlns:p14="http://schemas.microsoft.com/office/powerpoint/2010/main" val="166635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3D3CA-FDC9-41D5-A993-9F3B84329AB5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-US" sz="3000" dirty="0" err="1"/>
              <a:t>Metaviz</a:t>
            </a:r>
            <a:r>
              <a:rPr lang="en-US" sz="3000" dirty="0"/>
              <a:t> </a:t>
            </a:r>
            <a:r>
              <a:rPr lang="en-US" sz="3000" dirty="0" smtClean="0"/>
              <a:t>architecture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Shape 100" descr="Copy of figure2_tiff.tif">
            <a:extLst>
              <a:ext uri="{FF2B5EF4-FFF2-40B4-BE49-F238E27FC236}">
                <a16:creationId xmlns="" xmlns:a16="http://schemas.microsoft.com/office/drawing/2014/main" id="{A26D910B-ACD2-4DD7-BF49-A9151B2B33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30" y="908720"/>
            <a:ext cx="8750940" cy="5473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24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3D3CA-FDC9-41D5-A993-9F3B84329AB5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" sz="3200" dirty="0"/>
              <a:t>Integration with metagenomeSeq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hape 106">
            <a:extLst>
              <a:ext uri="{FF2B5EF4-FFF2-40B4-BE49-F238E27FC236}">
                <a16:creationId xmlns="" xmlns:a16="http://schemas.microsoft.com/office/drawing/2014/main" id="{8A764D8B-94D4-45E5-9EFA-DC0CFF02D2AE}"/>
              </a:ext>
            </a:extLst>
          </p:cNvPr>
          <p:cNvSpPr txBox="1">
            <a:spLocks/>
          </p:cNvSpPr>
          <p:nvPr/>
        </p:nvSpPr>
        <p:spPr bwMode="auto">
          <a:xfrm>
            <a:off x="127568" y="1536633"/>
            <a:ext cx="4084392" cy="455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00" tIns="121900" rIns="121900" bIns="12190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400" dirty="0"/>
              <a:t>Compute differential abundance</a:t>
            </a:r>
          </a:p>
          <a:p>
            <a:pPr marL="0" indent="0">
              <a:buFont typeface="Arial" charset="0"/>
              <a:buNone/>
            </a:pPr>
            <a:endParaRPr lang="en" sz="2400" dirty="0"/>
          </a:p>
          <a:p>
            <a:r>
              <a:rPr lang="en-US" sz="2400" dirty="0"/>
              <a:t>Explore results through interactive visualization</a:t>
            </a:r>
            <a:endParaRPr lang="e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082B76F-1A5C-4D49-8EBE-F05167829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"/>
          <a:stretch/>
        </p:blipFill>
        <p:spPr>
          <a:xfrm>
            <a:off x="3795960" y="980728"/>
            <a:ext cx="5024512" cy="54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8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3D3CA-FDC9-41D5-A993-9F3B84329AB5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-US" sz="3000" dirty="0" err="1"/>
              <a:t>metavizr</a:t>
            </a:r>
            <a:r>
              <a:rPr lang="en-US" sz="3000" dirty="0"/>
              <a:t> </a:t>
            </a:r>
            <a:r>
              <a:rPr lang="en-US" sz="3000" dirty="0" smtClean="0"/>
              <a:t>workshop vignette </a:t>
            </a:r>
            <a:r>
              <a:rPr lang="en-US" sz="3000" dirty="0"/>
              <a:t>s</a:t>
            </a:r>
            <a:r>
              <a:rPr lang="en-US" sz="3000" dirty="0" smtClean="0"/>
              <a:t>ection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BAE4136-7C40-4105-ACF2-6610B6BECD15}"/>
              </a:ext>
            </a:extLst>
          </p:cNvPr>
          <p:cNvSpPr>
            <a:spLocks noGrp="1"/>
          </p:cNvSpPr>
          <p:nvPr/>
        </p:nvSpPr>
        <p:spPr bwMode="auto">
          <a:xfrm>
            <a:off x="476611" y="1166019"/>
            <a:ext cx="81907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metavizr</a:t>
            </a:r>
            <a:r>
              <a:rPr lang="en-US" sz="2400" dirty="0"/>
              <a:t> data input format – </a:t>
            </a:r>
            <a:r>
              <a:rPr lang="en-US" sz="2400" dirty="0" err="1"/>
              <a:t>MRexperiment</a:t>
            </a:r>
            <a:r>
              <a:rPr lang="en-US" sz="2400" dirty="0"/>
              <a:t> from </a:t>
            </a:r>
            <a:r>
              <a:rPr lang="en-US" sz="2400" dirty="0" err="1"/>
              <a:t>metagenomeSeq</a:t>
            </a:r>
            <a:endParaRPr lang="en-US" sz="2000" dirty="0"/>
          </a:p>
          <a:p>
            <a:pPr lvl="1"/>
            <a:r>
              <a:rPr lang="en-US" sz="2000" dirty="0"/>
              <a:t>Using ExpressionSet2MRexperiment from </a:t>
            </a:r>
            <a:r>
              <a:rPr lang="en-US" sz="2000" dirty="0" err="1"/>
              <a:t>curatedMetagenomicData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Workshop specific issues:</a:t>
            </a:r>
          </a:p>
          <a:p>
            <a:pPr lvl="1"/>
            <a:r>
              <a:rPr lang="en-US" sz="2000" dirty="0"/>
              <a:t>Need to call </a:t>
            </a:r>
            <a:r>
              <a:rPr lang="en-US" sz="2000" dirty="0" err="1"/>
              <a:t>app$service</a:t>
            </a:r>
            <a:r>
              <a:rPr lang="en-US" sz="2000" dirty="0"/>
              <a:t>() to process UI requests</a:t>
            </a:r>
          </a:p>
          <a:p>
            <a:pPr lvl="1"/>
            <a:r>
              <a:rPr lang="en-US" sz="2000" dirty="0"/>
              <a:t>Issue with </a:t>
            </a:r>
            <a:r>
              <a:rPr lang="en-US" sz="2000" dirty="0" err="1"/>
              <a:t>Rstudio</a:t>
            </a:r>
            <a:r>
              <a:rPr lang="en-US" sz="2000" dirty="0"/>
              <a:t> Server version &lt; 1.123 with R event loop processing</a:t>
            </a:r>
          </a:p>
          <a:p>
            <a:pPr lvl="1"/>
            <a:endParaRPr lang="en-US" sz="2000" dirty="0"/>
          </a:p>
          <a:p>
            <a:r>
              <a:rPr lang="en-US" sz="2400" dirty="0"/>
              <a:t>Vignette Update – Run at </a:t>
            </a:r>
            <a:r>
              <a:rPr lang="en-US" sz="2400" dirty="0" err="1"/>
              <a:t>Rstudio</a:t>
            </a:r>
            <a:r>
              <a:rPr lang="en-US" sz="2400" dirty="0"/>
              <a:t> R command prompt</a:t>
            </a:r>
          </a:p>
          <a:p>
            <a:pPr marL="0" indent="0">
              <a:buNone/>
            </a:pPr>
            <a:r>
              <a:rPr lang="en-US" sz="2400" dirty="0"/>
              <a:t>       &gt; source(</a:t>
            </a:r>
            <a:r>
              <a:rPr lang="en-US" sz="2400" dirty="0">
                <a:hlinkClick r:id="rId3"/>
              </a:rPr>
              <a:t>http://epiviz.github.io/bioc2017/update.R</a:t>
            </a:r>
            <a:r>
              <a:rPr lang="en-US" sz="2400" dirty="0"/>
              <a:t>)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044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-US" sz="3000" dirty="0"/>
              <a:t>The human microbiome in health and disease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279A4-50A3-4B08-8FD2-301C4ED3599E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154948"/>
            <a:ext cx="4428000" cy="84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uppo 21"/>
          <p:cNvGrpSpPr/>
          <p:nvPr/>
        </p:nvGrpSpPr>
        <p:grpSpPr>
          <a:xfrm>
            <a:off x="179512" y="3140968"/>
            <a:ext cx="4316302" cy="648072"/>
            <a:chOff x="107950" y="2290763"/>
            <a:chExt cx="4103688" cy="616149"/>
          </a:xfrm>
        </p:grpSpPr>
        <p:pic>
          <p:nvPicPr>
            <p:cNvPr id="410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950" y="2290763"/>
              <a:ext cx="4103688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ttangolo 14"/>
            <p:cNvSpPr/>
            <p:nvPr/>
          </p:nvSpPr>
          <p:spPr>
            <a:xfrm>
              <a:off x="1854000" y="2636912"/>
              <a:ext cx="1566000" cy="27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3" name="Gruppo 22"/>
          <p:cNvGrpSpPr>
            <a:grpSpLocks noChangeAspect="1"/>
          </p:cNvGrpSpPr>
          <p:nvPr/>
        </p:nvGrpSpPr>
        <p:grpSpPr>
          <a:xfrm>
            <a:off x="107505" y="3941954"/>
            <a:ext cx="4500000" cy="567166"/>
            <a:chOff x="4356100" y="2216150"/>
            <a:chExt cx="4752975" cy="599050"/>
          </a:xfrm>
        </p:grpSpPr>
        <p:pic>
          <p:nvPicPr>
            <p:cNvPr id="4102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6100" y="2216150"/>
              <a:ext cx="4752975" cy="59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ttangolo 15"/>
            <p:cNvSpPr/>
            <p:nvPr/>
          </p:nvSpPr>
          <p:spPr>
            <a:xfrm>
              <a:off x="5616000" y="2545200"/>
              <a:ext cx="1494000" cy="27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5" name="Gruppo 24"/>
          <p:cNvGrpSpPr>
            <a:grpSpLocks noChangeAspect="1"/>
          </p:cNvGrpSpPr>
          <p:nvPr/>
        </p:nvGrpSpPr>
        <p:grpSpPr>
          <a:xfrm>
            <a:off x="4644496" y="2774283"/>
            <a:ext cx="4392000" cy="620351"/>
            <a:chOff x="179388" y="3890960"/>
            <a:chExt cx="4694237" cy="663040"/>
          </a:xfrm>
        </p:grpSpPr>
        <p:pic>
          <p:nvPicPr>
            <p:cNvPr id="4104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9388" y="3890960"/>
              <a:ext cx="4694237" cy="647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ttangolo 16"/>
            <p:cNvSpPr/>
            <p:nvPr/>
          </p:nvSpPr>
          <p:spPr>
            <a:xfrm>
              <a:off x="432000" y="4284000"/>
              <a:ext cx="1656000" cy="27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/>
          <p:cNvGrpSpPr>
            <a:grpSpLocks noChangeAspect="1"/>
          </p:cNvGrpSpPr>
          <p:nvPr/>
        </p:nvGrpSpPr>
        <p:grpSpPr>
          <a:xfrm>
            <a:off x="4716016" y="3518811"/>
            <a:ext cx="4320000" cy="592375"/>
            <a:chOff x="179388" y="3090863"/>
            <a:chExt cx="4500562" cy="617137"/>
          </a:xfrm>
        </p:grpSpPr>
        <p:pic>
          <p:nvPicPr>
            <p:cNvPr id="4103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9388" y="3090863"/>
              <a:ext cx="4500562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ttangolo 17"/>
            <p:cNvSpPr/>
            <p:nvPr/>
          </p:nvSpPr>
          <p:spPr>
            <a:xfrm>
              <a:off x="1890000" y="3492000"/>
              <a:ext cx="2124000" cy="2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>
            <a:grpSpLocks noChangeAspect="1"/>
          </p:cNvGrpSpPr>
          <p:nvPr/>
        </p:nvGrpSpPr>
        <p:grpSpPr>
          <a:xfrm>
            <a:off x="4896544" y="4221088"/>
            <a:ext cx="4176000" cy="448510"/>
            <a:chOff x="71438" y="4733925"/>
            <a:chExt cx="4860925" cy="522075"/>
          </a:xfrm>
        </p:grpSpPr>
        <p:pic>
          <p:nvPicPr>
            <p:cNvPr id="4105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438" y="4733925"/>
              <a:ext cx="4860925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ttangolo 18"/>
            <p:cNvSpPr/>
            <p:nvPr/>
          </p:nvSpPr>
          <p:spPr>
            <a:xfrm>
              <a:off x="1242000" y="5040000"/>
              <a:ext cx="1656000" cy="2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" name="Gruppo 26"/>
          <p:cNvGrpSpPr>
            <a:grpSpLocks noChangeAspect="1"/>
          </p:cNvGrpSpPr>
          <p:nvPr/>
        </p:nvGrpSpPr>
        <p:grpSpPr>
          <a:xfrm>
            <a:off x="179513" y="4647760"/>
            <a:ext cx="4608512" cy="861146"/>
            <a:chOff x="71438" y="5373688"/>
            <a:chExt cx="4860925" cy="908312"/>
          </a:xfrm>
        </p:grpSpPr>
        <p:pic>
          <p:nvPicPr>
            <p:cNvPr id="4106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1438" y="5373688"/>
              <a:ext cx="4860925" cy="906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ttangolo 19"/>
            <p:cNvSpPr/>
            <p:nvPr/>
          </p:nvSpPr>
          <p:spPr>
            <a:xfrm>
              <a:off x="3816000" y="5868000"/>
              <a:ext cx="683992" cy="2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72000" y="6066000"/>
              <a:ext cx="882000" cy="2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007011"/>
            <a:ext cx="4464496" cy="65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uppo 33"/>
          <p:cNvGrpSpPr/>
          <p:nvPr/>
        </p:nvGrpSpPr>
        <p:grpSpPr>
          <a:xfrm>
            <a:off x="741472" y="836712"/>
            <a:ext cx="7661057" cy="1080120"/>
            <a:chOff x="107504" y="1124744"/>
            <a:chExt cx="7661057" cy="108012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07504" y="1124744"/>
              <a:ext cx="7661057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Rettangolo 32"/>
            <p:cNvSpPr/>
            <p:nvPr/>
          </p:nvSpPr>
          <p:spPr>
            <a:xfrm>
              <a:off x="179512" y="1772816"/>
              <a:ext cx="1566000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8" name="Gruppo 37"/>
          <p:cNvGrpSpPr>
            <a:grpSpLocks noChangeAspect="1"/>
          </p:cNvGrpSpPr>
          <p:nvPr/>
        </p:nvGrpSpPr>
        <p:grpSpPr>
          <a:xfrm>
            <a:off x="4932041" y="4860834"/>
            <a:ext cx="4104000" cy="575035"/>
            <a:chOff x="899592" y="6669360"/>
            <a:chExt cx="6480720" cy="908050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899592" y="6669360"/>
              <a:ext cx="6467475" cy="90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ttangolo 35"/>
            <p:cNvSpPr/>
            <p:nvPr/>
          </p:nvSpPr>
          <p:spPr>
            <a:xfrm>
              <a:off x="6012160" y="7001063"/>
              <a:ext cx="1368152" cy="2443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899592" y="7317432"/>
              <a:ext cx="900000" cy="2443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Segnaposto contenuto 3"/>
          <p:cNvSpPr>
            <a:spLocks noGrp="1"/>
          </p:cNvSpPr>
          <p:nvPr>
            <p:ph idx="1"/>
          </p:nvPr>
        </p:nvSpPr>
        <p:spPr>
          <a:xfrm>
            <a:off x="539552" y="5633058"/>
            <a:ext cx="7596560" cy="1108310"/>
          </a:xfrm>
          <a:ln w="19050" cap="sq">
            <a:solidFill>
              <a:srgbClr val="FF0000"/>
            </a:solidFill>
            <a:round/>
          </a:ln>
        </p:spPr>
        <p:txBody>
          <a:bodyPr anchor="ctr"/>
          <a:lstStyle/>
          <a:p>
            <a:pPr marL="177800" indent="-177800" algn="ctr">
              <a:spcBef>
                <a:spcPts val="0"/>
              </a:spcBef>
              <a:buClr>
                <a:srgbClr val="DCDC29"/>
              </a:buClr>
              <a:buNone/>
            </a:pPr>
            <a:r>
              <a:rPr lang="en-US" sz="2200" dirty="0">
                <a:cs typeface="Arial" charset="0"/>
              </a:rPr>
              <a:t>We developed </a:t>
            </a:r>
            <a:r>
              <a:rPr lang="en-US" sz="2200" dirty="0" err="1">
                <a:cs typeface="Arial" charset="0"/>
              </a:rPr>
              <a:t>MetAML</a:t>
            </a:r>
            <a:r>
              <a:rPr lang="en-US" sz="2200" dirty="0">
                <a:cs typeface="Arial" charset="0"/>
              </a:rPr>
              <a:t>, a tool for systematic analysis of</a:t>
            </a:r>
          </a:p>
          <a:p>
            <a:pPr marL="177800" indent="-177800" algn="ctr">
              <a:spcBef>
                <a:spcPts val="0"/>
              </a:spcBef>
              <a:buClr>
                <a:srgbClr val="DCDC29"/>
              </a:buClr>
              <a:buNone/>
            </a:pPr>
            <a:r>
              <a:rPr lang="en-US" sz="2200" dirty="0">
                <a:cs typeface="Arial" charset="0"/>
              </a:rPr>
              <a:t>large </a:t>
            </a:r>
            <a:r>
              <a:rPr lang="en-US" sz="2200" dirty="0" err="1">
                <a:cs typeface="Arial" charset="0"/>
              </a:rPr>
              <a:t>metagenomic</a:t>
            </a:r>
            <a:r>
              <a:rPr lang="en-US" sz="2200" dirty="0">
                <a:cs typeface="Arial" charset="0"/>
              </a:rPr>
              <a:t> datasets and applied it on available data</a:t>
            </a:r>
            <a:r>
              <a:rPr lang="en-US" sz="2000" dirty="0">
                <a:cs typeface="Arial" charset="0"/>
              </a:rPr>
              <a:t> </a:t>
            </a:r>
          </a:p>
          <a:p>
            <a:pPr marL="177800" indent="-177800" algn="ctr">
              <a:spcBef>
                <a:spcPts val="0"/>
              </a:spcBef>
              <a:buClr>
                <a:srgbClr val="DCDC29"/>
              </a:buClr>
              <a:buNone/>
            </a:pPr>
            <a:endParaRPr lang="en-US" sz="1100" dirty="0">
              <a:cs typeface="Arial" charset="0"/>
            </a:endParaRPr>
          </a:p>
          <a:p>
            <a:pPr marL="177800" indent="-177800" algn="ctr">
              <a:spcBef>
                <a:spcPts val="0"/>
              </a:spcBef>
              <a:buClr>
                <a:srgbClr val="DCDC29"/>
              </a:buClr>
              <a:buNone/>
            </a:pPr>
            <a:r>
              <a:rPr lang="en-US" sz="1100" i="1" dirty="0" err="1">
                <a:cs typeface="Arial" charset="0"/>
              </a:rPr>
              <a:t>Pasolli</a:t>
            </a:r>
            <a:r>
              <a:rPr lang="en-US" sz="1100" i="1" dirty="0">
                <a:cs typeface="Arial" charset="0"/>
              </a:rPr>
              <a:t> et al., “Meta-analysis of large metagenomics datasets: tools and biological insights”, PLOS Computational Biology 2016</a:t>
            </a:r>
            <a:endParaRPr lang="it-IT" sz="11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-US" sz="3000" dirty="0"/>
              <a:t>Motivation for </a:t>
            </a:r>
            <a:r>
              <a:rPr lang="en-US" sz="3000" i="1" dirty="0" err="1"/>
              <a:t>curatedMetagenomicData</a:t>
            </a:r>
            <a:endParaRPr lang="en-US" sz="3000" i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279A4-50A3-4B08-8FD2-301C4ED3599E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  <p:sp>
        <p:nvSpPr>
          <p:cNvPr id="32" name="Rectangle 31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7200" y="874671"/>
            <a:ext cx="8229600" cy="5650673"/>
          </a:xfrm>
        </p:spPr>
        <p:txBody>
          <a:bodyPr/>
          <a:lstStyle/>
          <a:p>
            <a:r>
              <a:rPr lang="it-IT" sz="2400" dirty="0"/>
              <a:t>Increasing amount of public data</a:t>
            </a:r>
          </a:p>
          <a:p>
            <a:endParaRPr lang="it-IT" sz="2400" dirty="0"/>
          </a:p>
          <a:p>
            <a:r>
              <a:rPr lang="en-US" sz="2400" dirty="0"/>
              <a:t>Can be fast and free, but hard to use:</a:t>
            </a:r>
          </a:p>
          <a:p>
            <a:pPr lvl="1"/>
            <a:r>
              <a:rPr lang="en-US" sz="2000" dirty="0" err="1"/>
              <a:t>Fastq</a:t>
            </a:r>
            <a:r>
              <a:rPr lang="en-US" sz="2000" dirty="0"/>
              <a:t> files from NCBI, EBI, …</a:t>
            </a:r>
          </a:p>
          <a:p>
            <a:pPr lvl="1"/>
            <a:r>
              <a:rPr lang="en-US" sz="2000" dirty="0" err="1"/>
              <a:t>Bioinformatic</a:t>
            </a:r>
            <a:r>
              <a:rPr lang="en-US" sz="2000" dirty="0"/>
              <a:t> expertise</a:t>
            </a:r>
          </a:p>
          <a:p>
            <a:pPr lvl="1"/>
            <a:r>
              <a:rPr lang="en-US" sz="2000" dirty="0"/>
              <a:t>Computational resources</a:t>
            </a:r>
          </a:p>
          <a:p>
            <a:pPr lvl="1"/>
            <a:r>
              <a:rPr lang="en-US" sz="2000" dirty="0"/>
              <a:t>Manual curation / standardization</a:t>
            </a:r>
          </a:p>
          <a:p>
            <a:endParaRPr lang="en-US" sz="2400" dirty="0"/>
          </a:p>
          <a:p>
            <a:r>
              <a:rPr lang="en-US" sz="2400" dirty="0"/>
              <a:t>Wanted to make acquisition of curated, ready-to-use public data </a:t>
            </a:r>
            <a:r>
              <a:rPr lang="en-US" sz="2400" i="1" dirty="0"/>
              <a:t>easy</a:t>
            </a:r>
            <a:r>
              <a:rPr lang="en-US" sz="2400" dirty="0"/>
              <a:t> and </a:t>
            </a:r>
            <a:r>
              <a:rPr lang="en-US" sz="2400" i="1" dirty="0"/>
              <a:t>reproducible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developed the </a:t>
            </a:r>
            <a:r>
              <a:rPr lang="en-US" sz="2400" i="1" dirty="0" err="1"/>
              <a:t>curatedMetagenomicData</a:t>
            </a:r>
            <a:r>
              <a:rPr lang="en-US" sz="2400" dirty="0"/>
              <a:t> data package for distribution through the Bioconductor </a:t>
            </a:r>
            <a:r>
              <a:rPr lang="en-US" sz="2400" i="1" dirty="0" err="1"/>
              <a:t>ExperimentHub</a:t>
            </a:r>
            <a:r>
              <a:rPr lang="en-US" sz="2400" dirty="0"/>
              <a:t> platform</a:t>
            </a:r>
            <a:endParaRPr lang="it-IT" sz="2400" dirty="0"/>
          </a:p>
        </p:txBody>
      </p:sp>
      <p:pic>
        <p:nvPicPr>
          <p:cNvPr id="40" name="Picture 7" descr="C:\Users\Pasolli\Desktop\norganisms_refse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790046"/>
            <a:ext cx="2520280" cy="112678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02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-US" sz="3000" i="1" dirty="0" err="1"/>
              <a:t>ExperimentHub</a:t>
            </a:r>
            <a:endParaRPr lang="en-US" sz="3000" i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279A4-50A3-4B08-8FD2-301C4ED3599E}" type="slidenum">
              <a:rPr lang="it-IT" smtClean="0"/>
              <a:pPr>
                <a:defRPr/>
              </a:pPr>
              <a:t>4</a:t>
            </a:fld>
            <a:endParaRPr lang="it-IT" dirty="0"/>
          </a:p>
        </p:txBody>
      </p:sp>
      <p:sp>
        <p:nvSpPr>
          <p:cNvPr id="32" name="Rectangle 31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82960" y="1340768"/>
            <a:ext cx="8178080" cy="4525963"/>
          </a:xfrm>
        </p:spPr>
        <p:txBody>
          <a:bodyPr/>
          <a:lstStyle/>
          <a:p>
            <a:r>
              <a:rPr lang="en-US" sz="2400" dirty="0"/>
              <a:t>Robust, user-friendly distribution of experimental data from the Cloud to Bioconductor</a:t>
            </a:r>
          </a:p>
          <a:p>
            <a:pPr lvl="1"/>
            <a:r>
              <a:rPr lang="en-US" sz="2000" dirty="0"/>
              <a:t>Data stored in Amazon S3 buckets</a:t>
            </a:r>
          </a:p>
          <a:p>
            <a:pPr lvl="1"/>
            <a:r>
              <a:rPr lang="en-US" sz="2000" dirty="0"/>
              <a:t>Software package of documentation and functions</a:t>
            </a:r>
          </a:p>
          <a:p>
            <a:pPr lvl="1"/>
            <a:r>
              <a:rPr lang="en-US" sz="2000" dirty="0"/>
              <a:t>SQL database for dataset-wide metadata</a:t>
            </a:r>
          </a:p>
          <a:p>
            <a:endParaRPr lang="en-US" sz="2400" dirty="0"/>
          </a:p>
          <a:p>
            <a:r>
              <a:rPr lang="en-US" sz="2400" dirty="0"/>
              <a:t>Convenience functions provide ready-to-analyze Bioconductor data classes</a:t>
            </a:r>
          </a:p>
          <a:p>
            <a:endParaRPr lang="en-US" sz="2400" dirty="0"/>
          </a:p>
          <a:p>
            <a:r>
              <a:rPr lang="en-US" sz="2400" dirty="0"/>
              <a:t>Local caching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2849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g4245-0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5576" y="981824"/>
            <a:ext cx="4292849" cy="539950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3D3CA-FDC9-41D5-A993-9F3B84329AB5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  <p:sp>
        <p:nvSpPr>
          <p:cNvPr id="15" name="TextBox 7"/>
          <p:cNvSpPr txBox="1"/>
          <p:nvPr/>
        </p:nvSpPr>
        <p:spPr>
          <a:xfrm>
            <a:off x="216024" y="1484784"/>
            <a:ext cx="1835696" cy="86444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lIns="108000" tIns="108000" rIns="108000" bIns="108000" rtlCol="0" anchor="ctr" anchorCtr="0">
            <a:spAutoFit/>
          </a:bodyPr>
          <a:lstStyle/>
          <a:p>
            <a:pPr algn="ctr"/>
            <a:r>
              <a:rPr lang="it-IT" sz="1400" dirty="0">
                <a:latin typeface="+mj-lt"/>
              </a:rPr>
              <a:t>~ 25 new datasets</a:t>
            </a:r>
          </a:p>
          <a:p>
            <a:pPr algn="ctr"/>
            <a:r>
              <a:rPr lang="it-IT" sz="1400" dirty="0">
                <a:latin typeface="+mj-lt"/>
              </a:rPr>
              <a:t>~ 10K new samples</a:t>
            </a:r>
          </a:p>
          <a:p>
            <a:pPr algn="ctr"/>
            <a:r>
              <a:rPr lang="it-IT" sz="1400" dirty="0">
                <a:latin typeface="+mj-lt"/>
              </a:rPr>
              <a:t>by the end of the year</a:t>
            </a:r>
            <a:endParaRPr lang="en-US" sz="1400" dirty="0">
              <a:latin typeface="+mj-lt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216024" y="2708920"/>
            <a:ext cx="1835696" cy="283421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lIns="108000" tIns="108000" rIns="108000" bIns="108000" rtlCol="0" anchor="ctr" anchorCtr="0">
            <a:spAutoFit/>
          </a:bodyPr>
          <a:lstStyle/>
          <a:p>
            <a:pPr algn="ctr"/>
            <a:r>
              <a:rPr lang="it-IT" sz="1400" b="1" dirty="0">
                <a:latin typeface="+mj-lt"/>
              </a:rPr>
              <a:t>Mandatory metadata</a:t>
            </a:r>
          </a:p>
          <a:p>
            <a:pPr algn="ctr"/>
            <a:r>
              <a:rPr lang="en-US" sz="1200" dirty="0" err="1">
                <a:latin typeface="+mj-lt"/>
              </a:rPr>
              <a:t>dataset_name</a:t>
            </a: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 err="1">
                <a:latin typeface="+mj-lt"/>
              </a:rPr>
              <a:t>sampleID</a:t>
            </a: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 err="1">
                <a:latin typeface="+mj-lt"/>
              </a:rPr>
              <a:t>subjectID</a:t>
            </a: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 err="1">
                <a:latin typeface="+mj-lt"/>
              </a:rPr>
              <a:t>body_site</a:t>
            </a:r>
            <a:endParaRPr lang="en-US" sz="1200" dirty="0">
              <a:latin typeface="+mj-lt"/>
            </a:endParaRPr>
          </a:p>
          <a:p>
            <a:pPr algn="ctr"/>
            <a:r>
              <a:rPr lang="en-US" sz="1200" dirty="0" err="1">
                <a:latin typeface="+mj-lt"/>
              </a:rPr>
              <a:t>study_condition</a:t>
            </a: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disease</a:t>
            </a:r>
          </a:p>
          <a:p>
            <a:pPr algn="ctr"/>
            <a:r>
              <a:rPr lang="en-US" sz="1200" dirty="0">
                <a:latin typeface="+mj-lt"/>
              </a:rPr>
              <a:t>age</a:t>
            </a:r>
          </a:p>
          <a:p>
            <a:pPr algn="ctr"/>
            <a:r>
              <a:rPr lang="en-US" sz="1200" dirty="0">
                <a:latin typeface="+mj-lt"/>
              </a:rPr>
              <a:t>gender</a:t>
            </a:r>
          </a:p>
          <a:p>
            <a:pPr algn="ctr"/>
            <a:r>
              <a:rPr lang="en-US" sz="1200" dirty="0">
                <a:latin typeface="+mj-lt"/>
              </a:rPr>
              <a:t>country</a:t>
            </a:r>
          </a:p>
          <a:p>
            <a:pPr algn="ctr"/>
            <a:r>
              <a:rPr lang="en-US" sz="1200" dirty="0" err="1">
                <a:latin typeface="+mj-lt"/>
              </a:rPr>
              <a:t>sequencing_platform</a:t>
            </a:r>
            <a:endParaRPr lang="en-US" sz="1200" dirty="0">
              <a:latin typeface="+mj-lt"/>
            </a:endParaRPr>
          </a:p>
          <a:p>
            <a:pPr algn="ctr"/>
            <a:r>
              <a:rPr lang="en-US" sz="1200" dirty="0" err="1">
                <a:latin typeface="+mj-lt"/>
              </a:rPr>
              <a:t>pubmedID</a:t>
            </a: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 err="1">
                <a:latin typeface="+mj-lt"/>
              </a:rPr>
              <a:t>number_reads</a:t>
            </a:r>
            <a:endParaRPr lang="en-US" sz="1200" dirty="0">
              <a:latin typeface="+mj-lt"/>
            </a:endParaRPr>
          </a:p>
          <a:p>
            <a:pPr algn="ctr"/>
            <a:r>
              <a:rPr lang="en-US" sz="1200" dirty="0" err="1">
                <a:latin typeface="+mj-lt"/>
              </a:rPr>
              <a:t>median_read_length</a:t>
            </a:r>
            <a:endParaRPr lang="en-US" sz="1200" dirty="0">
              <a:latin typeface="+mj-lt"/>
            </a:endParaRPr>
          </a:p>
        </p:txBody>
      </p:sp>
      <p:sp>
        <p:nvSpPr>
          <p:cNvPr id="36" name="Segnaposto contenuto 3"/>
          <p:cNvSpPr>
            <a:spLocks noGrp="1"/>
          </p:cNvSpPr>
          <p:nvPr>
            <p:ph idx="1"/>
          </p:nvPr>
        </p:nvSpPr>
        <p:spPr>
          <a:xfrm>
            <a:off x="1331640" y="6456801"/>
            <a:ext cx="6480720" cy="284567"/>
          </a:xfrm>
          <a:solidFill>
            <a:schemeClr val="bg1"/>
          </a:solidFill>
          <a:ln w="19050" cap="sq">
            <a:solidFill>
              <a:srgbClr val="FF0000"/>
            </a:solidFill>
            <a:round/>
          </a:ln>
        </p:spPr>
        <p:txBody>
          <a:bodyPr anchor="ctr"/>
          <a:lstStyle/>
          <a:p>
            <a:pPr marL="177800" indent="-177800" algn="ctr">
              <a:spcBef>
                <a:spcPts val="0"/>
              </a:spcBef>
              <a:buClr>
                <a:srgbClr val="DCDC29"/>
              </a:buClr>
              <a:buNone/>
            </a:pPr>
            <a:r>
              <a:rPr lang="en-US" sz="1300" b="1" dirty="0">
                <a:cs typeface="Arial" charset="0"/>
              </a:rPr>
              <a:t>Code, data, tutorials, and scripts: https://waldronlab.github.io/curatedMetagenomicData/</a:t>
            </a:r>
            <a:endParaRPr lang="it-IT" sz="1300" b="1" dirty="0"/>
          </a:p>
        </p:txBody>
      </p:sp>
      <p:sp>
        <p:nvSpPr>
          <p:cNvPr id="12" name="Rettangolo 167"/>
          <p:cNvSpPr/>
          <p:nvPr/>
        </p:nvSpPr>
        <p:spPr>
          <a:xfrm>
            <a:off x="5724128" y="662499"/>
            <a:ext cx="25731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+mn-lt"/>
              </a:rPr>
              <a:t>Pasolli</a:t>
            </a:r>
            <a:r>
              <a:rPr lang="en-US" sz="1000" dirty="0">
                <a:latin typeface="+mn-lt"/>
              </a:rPr>
              <a:t>, Schiffer, </a:t>
            </a:r>
            <a:r>
              <a:rPr lang="en-US" sz="1000" dirty="0" err="1">
                <a:latin typeface="+mn-lt"/>
              </a:rPr>
              <a:t>Manghi</a:t>
            </a:r>
            <a:r>
              <a:rPr lang="en-US" sz="1000" dirty="0">
                <a:latin typeface="+mn-lt"/>
              </a:rPr>
              <a:t> et al., </a:t>
            </a:r>
            <a:r>
              <a:rPr lang="en-US" sz="1000" i="1" dirty="0" err="1">
                <a:latin typeface="+mn-lt"/>
              </a:rPr>
              <a:t>bioRxiv</a:t>
            </a:r>
            <a:r>
              <a:rPr lang="en-US" sz="1000" dirty="0">
                <a:latin typeface="+mn-lt"/>
              </a:rPr>
              <a:t> 103085</a:t>
            </a:r>
            <a:endParaRPr lang="it-IT" sz="1000" dirty="0">
              <a:latin typeface="+mn-lt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5796136" y="3153600"/>
            <a:ext cx="922424" cy="3227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4572000" y="4653136"/>
            <a:ext cx="1354472" cy="1728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ctangle 1"/>
          <p:cNvSpPr/>
          <p:nvPr/>
        </p:nvSpPr>
        <p:spPr>
          <a:xfrm>
            <a:off x="4644009" y="4725144"/>
            <a:ext cx="1998000" cy="684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/>
          <p:cNvSpPr txBox="1"/>
          <p:nvPr/>
        </p:nvSpPr>
        <p:spPr>
          <a:xfrm>
            <a:off x="2528475" y="1944000"/>
            <a:ext cx="963405" cy="6120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Sans serif"/>
              </a:rPr>
              <a:t>- 26 </a:t>
            </a:r>
            <a:r>
              <a:rPr lang="it-IT" sz="1100" dirty="0">
                <a:solidFill>
                  <a:schemeClr val="bg1"/>
                </a:solidFill>
                <a:latin typeface="Sans serif"/>
                <a:ea typeface="Batang" panose="02030600000101010101" pitchFamily="18" charset="-127"/>
              </a:rPr>
              <a:t>datasets</a:t>
            </a:r>
          </a:p>
          <a:p>
            <a:pPr algn="ctr"/>
            <a:r>
              <a:rPr lang="it-IT" sz="1100" dirty="0">
                <a:solidFill>
                  <a:schemeClr val="bg1"/>
                </a:solidFill>
                <a:latin typeface="Sans serif"/>
                <a:ea typeface="Batang" panose="02030600000101010101" pitchFamily="18" charset="-127"/>
              </a:rPr>
              <a:t>- 5716 samples</a:t>
            </a:r>
          </a:p>
        </p:txBody>
      </p:sp>
      <p:sp>
        <p:nvSpPr>
          <p:cNvPr id="17" name="Arco 73"/>
          <p:cNvSpPr/>
          <p:nvPr/>
        </p:nvSpPr>
        <p:spPr>
          <a:xfrm rot="5400000">
            <a:off x="2018284" y="1950613"/>
            <a:ext cx="576066" cy="797226"/>
          </a:xfrm>
          <a:prstGeom prst="arc">
            <a:avLst>
              <a:gd name="adj1" fmla="val 16970567"/>
              <a:gd name="adj2" fmla="val 5408213"/>
            </a:avLst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1720" y="2492896"/>
            <a:ext cx="1584176" cy="647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4000" y="2998800"/>
            <a:ext cx="157094" cy="169277"/>
          </a:xfrm>
          <a:prstGeom prst="rect">
            <a:avLst/>
          </a:prstGeom>
          <a:solidFill>
            <a:srgbClr val="FFE680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Sans serif"/>
              </a:rPr>
              <a:t>70</a:t>
            </a:r>
            <a:endParaRPr lang="it-IT" sz="1100" dirty="0">
              <a:solidFill>
                <a:schemeClr val="bg1"/>
              </a:solidFill>
              <a:latin typeface="Sans serif"/>
              <a:ea typeface="Batang" panose="02030600000101010101" pitchFamily="18" charset="-127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216024" y="5544000"/>
            <a:ext cx="1835696" cy="64899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lIns="108000" tIns="108000" rIns="108000" bIns="108000" rtlCol="0" anchor="ctr" anchorCtr="0">
            <a:spAutoFit/>
          </a:bodyPr>
          <a:lstStyle/>
          <a:p>
            <a:pPr algn="ctr"/>
            <a:r>
              <a:rPr lang="it-IT" sz="1400" b="1" dirty="0">
                <a:latin typeface="+mj-lt"/>
              </a:rPr>
              <a:t>Automatic</a:t>
            </a:r>
          </a:p>
          <a:p>
            <a:pPr algn="ctr"/>
            <a:r>
              <a:rPr lang="it-IT" sz="1400" b="1" dirty="0">
                <a:latin typeface="+mj-lt"/>
              </a:rPr>
              <a:t>syntax checking</a:t>
            </a:r>
            <a:endParaRPr lang="en-US" sz="1200" dirty="0">
              <a:latin typeface="+mj-lt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-US" sz="3000" i="1" dirty="0" err="1"/>
              <a:t>curatedMetagenomicData</a:t>
            </a:r>
            <a:endParaRPr lang="en-US" sz="3000" i="1" dirty="0"/>
          </a:p>
        </p:txBody>
      </p:sp>
      <p:sp>
        <p:nvSpPr>
          <p:cNvPr id="23" name="Rectangle 22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9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4" grpId="0" animBg="1"/>
      <p:bldP spid="16" grpId="0" animBg="1"/>
      <p:bldP spid="2" grpId="0" animBg="1"/>
      <p:bldP spid="17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60" y="1268760"/>
            <a:ext cx="8178080" cy="4525963"/>
          </a:xfrm>
        </p:spPr>
        <p:txBody>
          <a:bodyPr/>
          <a:lstStyle/>
          <a:p>
            <a:r>
              <a:rPr lang="en-US" sz="2400" dirty="0"/>
              <a:t>One dataset:</a:t>
            </a:r>
          </a:p>
          <a:p>
            <a:pPr marL="360363" indent="0">
              <a:buNone/>
            </a:pPr>
            <a:r>
              <a:rPr lang="en-US" sz="2000" dirty="0"/>
              <a:t>R:    &gt; </a:t>
            </a:r>
            <a:r>
              <a:rPr lang="en-US" sz="2000" dirty="0" err="1"/>
              <a:t>curatedMetagenomicData</a:t>
            </a:r>
            <a:r>
              <a:rPr lang="en-US" sz="2000" dirty="0"/>
              <a:t>("HMP_2012.metaphlan_bugs_list.stool")</a:t>
            </a:r>
          </a:p>
          <a:p>
            <a:endParaRPr lang="en-US" sz="2400" dirty="0"/>
          </a:p>
          <a:p>
            <a:r>
              <a:rPr lang="en-US" sz="2400" dirty="0"/>
              <a:t>Many datasets:</a:t>
            </a:r>
          </a:p>
          <a:p>
            <a:pPr marL="360363" indent="0">
              <a:buNone/>
            </a:pPr>
            <a:r>
              <a:rPr lang="en-US" sz="2000" dirty="0"/>
              <a:t>R:    &gt; </a:t>
            </a:r>
            <a:r>
              <a:rPr lang="en-US" sz="2000" dirty="0" err="1"/>
              <a:t>curatedMetagenomicData</a:t>
            </a:r>
            <a:r>
              <a:rPr lang="en-US" sz="2000" dirty="0"/>
              <a:t>("HMP_2012.metaphlan_bugs_list.*")</a:t>
            </a:r>
          </a:p>
          <a:p>
            <a:endParaRPr lang="en-US" sz="2400" dirty="0"/>
          </a:p>
          <a:p>
            <a:r>
              <a:rPr lang="en-US" sz="2400" dirty="0"/>
              <a:t>Other data products:</a:t>
            </a:r>
          </a:p>
          <a:p>
            <a:pPr marL="360363" indent="0">
              <a:buNone/>
            </a:pPr>
            <a:r>
              <a:rPr lang="en-US" sz="2000" dirty="0"/>
              <a:t>R:    &gt; </a:t>
            </a:r>
            <a:r>
              <a:rPr lang="en-US" sz="2000" dirty="0" err="1"/>
              <a:t>curatedMetagenomicData</a:t>
            </a:r>
            <a:r>
              <a:rPr lang="en-US" sz="2000" dirty="0"/>
              <a:t>("HMP_2012.pathabundance_relab.*")</a:t>
            </a:r>
          </a:p>
          <a:p>
            <a:endParaRPr lang="en-US" sz="2400" dirty="0"/>
          </a:p>
          <a:p>
            <a:r>
              <a:rPr lang="en-US" sz="2400" dirty="0"/>
              <a:t>Or from command-line:</a:t>
            </a:r>
          </a:p>
          <a:p>
            <a:pPr marL="360363" indent="0">
              <a:buNone/>
            </a:pPr>
            <a:r>
              <a:rPr lang="en-US" sz="2000" dirty="0"/>
              <a:t>CLI: $ </a:t>
            </a:r>
            <a:r>
              <a:rPr lang="en-US" sz="2000" dirty="0" err="1"/>
              <a:t>curatedMetagenomicData</a:t>
            </a:r>
            <a:r>
              <a:rPr lang="en-US" sz="2000" dirty="0"/>
              <a:t> -p "HMP_2012. </a:t>
            </a:r>
            <a:r>
              <a:rPr lang="en-US" sz="2000" dirty="0" err="1"/>
              <a:t>pathabundance_relab</a:t>
            </a:r>
            <a:r>
              <a:rPr lang="en-US" sz="2000" dirty="0"/>
              <a:t>.*"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3D3CA-FDC9-41D5-A993-9F3B84329AB5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  <p:sp>
        <p:nvSpPr>
          <p:cNvPr id="7" name="Rettangolo 167"/>
          <p:cNvSpPr/>
          <p:nvPr/>
        </p:nvSpPr>
        <p:spPr>
          <a:xfrm>
            <a:off x="5724128" y="662499"/>
            <a:ext cx="25731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+mn-lt"/>
              </a:rPr>
              <a:t>Pasolli</a:t>
            </a:r>
            <a:r>
              <a:rPr lang="en-US" sz="1000" dirty="0">
                <a:latin typeface="+mn-lt"/>
              </a:rPr>
              <a:t>, Schiffer, </a:t>
            </a:r>
            <a:r>
              <a:rPr lang="en-US" sz="1000" dirty="0" err="1">
                <a:latin typeface="+mn-lt"/>
              </a:rPr>
              <a:t>Manghi</a:t>
            </a:r>
            <a:r>
              <a:rPr lang="en-US" sz="1000" dirty="0">
                <a:latin typeface="+mn-lt"/>
              </a:rPr>
              <a:t> et al., </a:t>
            </a:r>
            <a:r>
              <a:rPr lang="en-US" sz="1000" i="1" dirty="0" err="1">
                <a:latin typeface="+mn-lt"/>
              </a:rPr>
              <a:t>bioRxiv</a:t>
            </a:r>
            <a:r>
              <a:rPr lang="en-US" sz="1000" dirty="0">
                <a:latin typeface="+mn-lt"/>
              </a:rPr>
              <a:t> 103085</a:t>
            </a:r>
            <a:endParaRPr lang="it-IT" sz="1000" dirty="0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-US" sz="3000" i="1" dirty="0" err="1"/>
              <a:t>curatedMetagenomicData</a:t>
            </a:r>
            <a:endParaRPr lang="en-US" sz="3000" i="1" dirty="0"/>
          </a:p>
        </p:txBody>
      </p:sp>
      <p:sp>
        <p:nvSpPr>
          <p:cNvPr id="9" name="Rectangle 8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10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g4245-0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5576" y="981824"/>
            <a:ext cx="4292849" cy="539950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3D3CA-FDC9-41D5-A993-9F3B84329AB5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  <p:sp>
        <p:nvSpPr>
          <p:cNvPr id="15" name="TextBox 7"/>
          <p:cNvSpPr txBox="1"/>
          <p:nvPr/>
        </p:nvSpPr>
        <p:spPr>
          <a:xfrm>
            <a:off x="216024" y="1484784"/>
            <a:ext cx="1835696" cy="86444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lIns="108000" tIns="108000" rIns="108000" bIns="108000" rtlCol="0" anchor="ctr" anchorCtr="0">
            <a:spAutoFit/>
          </a:bodyPr>
          <a:lstStyle/>
          <a:p>
            <a:pPr algn="ctr"/>
            <a:r>
              <a:rPr lang="it-IT" sz="1400" dirty="0">
                <a:latin typeface="+mj-lt"/>
              </a:rPr>
              <a:t>~ 25 new datasets</a:t>
            </a:r>
          </a:p>
          <a:p>
            <a:pPr algn="ctr"/>
            <a:r>
              <a:rPr lang="it-IT" sz="1400" dirty="0">
                <a:latin typeface="+mj-lt"/>
              </a:rPr>
              <a:t>~ 10K new samples</a:t>
            </a:r>
          </a:p>
          <a:p>
            <a:pPr algn="ctr"/>
            <a:r>
              <a:rPr lang="it-IT" sz="1400" dirty="0">
                <a:latin typeface="+mj-lt"/>
              </a:rPr>
              <a:t>by the end of the year</a:t>
            </a:r>
            <a:endParaRPr lang="en-US" sz="1400" dirty="0">
              <a:latin typeface="+mj-lt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216024" y="2708920"/>
            <a:ext cx="1835696" cy="283421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lIns="108000" tIns="108000" rIns="108000" bIns="108000" rtlCol="0" anchor="ctr" anchorCtr="0">
            <a:spAutoFit/>
          </a:bodyPr>
          <a:lstStyle/>
          <a:p>
            <a:pPr algn="ctr"/>
            <a:r>
              <a:rPr lang="it-IT" sz="1400" b="1" dirty="0">
                <a:latin typeface="+mj-lt"/>
              </a:rPr>
              <a:t>Mandatory metadata</a:t>
            </a:r>
          </a:p>
          <a:p>
            <a:pPr algn="ctr"/>
            <a:r>
              <a:rPr lang="en-US" sz="1200" dirty="0" err="1">
                <a:latin typeface="+mj-lt"/>
              </a:rPr>
              <a:t>dataset_name</a:t>
            </a: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 err="1">
                <a:latin typeface="+mj-lt"/>
              </a:rPr>
              <a:t>sampleID</a:t>
            </a: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 err="1">
                <a:latin typeface="+mj-lt"/>
              </a:rPr>
              <a:t>subjectID</a:t>
            </a: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 err="1">
                <a:latin typeface="+mj-lt"/>
              </a:rPr>
              <a:t>body_site</a:t>
            </a:r>
            <a:endParaRPr lang="en-US" sz="1200" dirty="0">
              <a:latin typeface="+mj-lt"/>
            </a:endParaRPr>
          </a:p>
          <a:p>
            <a:pPr algn="ctr"/>
            <a:r>
              <a:rPr lang="en-US" sz="1200" dirty="0" err="1">
                <a:latin typeface="+mj-lt"/>
              </a:rPr>
              <a:t>study_condition</a:t>
            </a: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disease</a:t>
            </a:r>
          </a:p>
          <a:p>
            <a:pPr algn="ctr"/>
            <a:r>
              <a:rPr lang="en-US" sz="1200" dirty="0">
                <a:latin typeface="+mj-lt"/>
              </a:rPr>
              <a:t>age</a:t>
            </a:r>
          </a:p>
          <a:p>
            <a:pPr algn="ctr"/>
            <a:r>
              <a:rPr lang="en-US" sz="1200" dirty="0">
                <a:latin typeface="+mj-lt"/>
              </a:rPr>
              <a:t>gender</a:t>
            </a:r>
          </a:p>
          <a:p>
            <a:pPr algn="ctr"/>
            <a:r>
              <a:rPr lang="en-US" sz="1200" dirty="0">
                <a:latin typeface="+mj-lt"/>
              </a:rPr>
              <a:t>country</a:t>
            </a:r>
          </a:p>
          <a:p>
            <a:pPr algn="ctr"/>
            <a:r>
              <a:rPr lang="en-US" sz="1200" dirty="0" err="1">
                <a:latin typeface="+mj-lt"/>
              </a:rPr>
              <a:t>sequencing_platform</a:t>
            </a:r>
            <a:endParaRPr lang="en-US" sz="1200" dirty="0">
              <a:latin typeface="+mj-lt"/>
            </a:endParaRPr>
          </a:p>
          <a:p>
            <a:pPr algn="ctr"/>
            <a:r>
              <a:rPr lang="en-US" sz="1200" dirty="0" err="1">
                <a:latin typeface="+mj-lt"/>
              </a:rPr>
              <a:t>pubmedID</a:t>
            </a: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 err="1">
                <a:latin typeface="+mj-lt"/>
              </a:rPr>
              <a:t>number_reads</a:t>
            </a:r>
            <a:endParaRPr lang="en-US" sz="1200" dirty="0">
              <a:latin typeface="+mj-lt"/>
            </a:endParaRPr>
          </a:p>
          <a:p>
            <a:pPr algn="ctr"/>
            <a:r>
              <a:rPr lang="en-US" sz="1200" dirty="0" err="1">
                <a:latin typeface="+mj-lt"/>
              </a:rPr>
              <a:t>median_read_length</a:t>
            </a:r>
            <a:endParaRPr lang="en-US" sz="1200" dirty="0">
              <a:latin typeface="+mj-lt"/>
            </a:endParaRPr>
          </a:p>
        </p:txBody>
      </p:sp>
      <p:sp>
        <p:nvSpPr>
          <p:cNvPr id="36" name="Segnaposto contenuto 3"/>
          <p:cNvSpPr>
            <a:spLocks noGrp="1"/>
          </p:cNvSpPr>
          <p:nvPr>
            <p:ph idx="1"/>
          </p:nvPr>
        </p:nvSpPr>
        <p:spPr>
          <a:xfrm>
            <a:off x="1331640" y="6456801"/>
            <a:ext cx="6480720" cy="284567"/>
          </a:xfrm>
          <a:solidFill>
            <a:schemeClr val="bg1"/>
          </a:solidFill>
          <a:ln w="19050" cap="sq">
            <a:solidFill>
              <a:srgbClr val="FF0000"/>
            </a:solidFill>
            <a:round/>
          </a:ln>
        </p:spPr>
        <p:txBody>
          <a:bodyPr anchor="ctr"/>
          <a:lstStyle/>
          <a:p>
            <a:pPr marL="177800" indent="-177800" algn="ctr">
              <a:spcBef>
                <a:spcPts val="0"/>
              </a:spcBef>
              <a:buClr>
                <a:srgbClr val="DCDC29"/>
              </a:buClr>
              <a:buNone/>
            </a:pPr>
            <a:r>
              <a:rPr lang="en-US" sz="1300" b="1" dirty="0">
                <a:cs typeface="Arial" charset="0"/>
              </a:rPr>
              <a:t>Code, data, tutorials, and scripts: https://waldronlab.github.io/curatedMetagenomicData/</a:t>
            </a:r>
            <a:endParaRPr lang="it-IT" sz="1300" b="1" dirty="0"/>
          </a:p>
        </p:txBody>
      </p:sp>
      <p:sp>
        <p:nvSpPr>
          <p:cNvPr id="2" name="Rectangle 1"/>
          <p:cNvSpPr/>
          <p:nvPr/>
        </p:nvSpPr>
        <p:spPr>
          <a:xfrm>
            <a:off x="4644009" y="5598000"/>
            <a:ext cx="1998000" cy="684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/>
          <p:cNvSpPr txBox="1"/>
          <p:nvPr/>
        </p:nvSpPr>
        <p:spPr>
          <a:xfrm>
            <a:off x="2528475" y="1944000"/>
            <a:ext cx="963405" cy="6120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Sans serif"/>
              </a:rPr>
              <a:t>- 26 </a:t>
            </a:r>
            <a:r>
              <a:rPr lang="it-IT" sz="1100" dirty="0">
                <a:solidFill>
                  <a:schemeClr val="bg1"/>
                </a:solidFill>
                <a:latin typeface="Sans serif"/>
                <a:ea typeface="Batang" panose="02030600000101010101" pitchFamily="18" charset="-127"/>
              </a:rPr>
              <a:t>datasets</a:t>
            </a:r>
          </a:p>
          <a:p>
            <a:pPr algn="ctr"/>
            <a:r>
              <a:rPr lang="it-IT" sz="1100" dirty="0">
                <a:solidFill>
                  <a:schemeClr val="bg1"/>
                </a:solidFill>
                <a:latin typeface="Sans serif"/>
                <a:ea typeface="Batang" panose="02030600000101010101" pitchFamily="18" charset="-127"/>
              </a:rPr>
              <a:t>- 5716 samples</a:t>
            </a:r>
          </a:p>
        </p:txBody>
      </p:sp>
      <p:sp>
        <p:nvSpPr>
          <p:cNvPr id="17" name="Arco 73"/>
          <p:cNvSpPr/>
          <p:nvPr/>
        </p:nvSpPr>
        <p:spPr>
          <a:xfrm rot="5400000">
            <a:off x="2018284" y="1950613"/>
            <a:ext cx="576066" cy="797226"/>
          </a:xfrm>
          <a:prstGeom prst="arc">
            <a:avLst>
              <a:gd name="adj1" fmla="val 16970567"/>
              <a:gd name="adj2" fmla="val 5408213"/>
            </a:avLst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1720" y="2492896"/>
            <a:ext cx="1584176" cy="647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4000" y="2998800"/>
            <a:ext cx="157094" cy="169277"/>
          </a:xfrm>
          <a:prstGeom prst="rect">
            <a:avLst/>
          </a:prstGeom>
          <a:solidFill>
            <a:srgbClr val="FFE680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Sans serif"/>
              </a:rPr>
              <a:t>70</a:t>
            </a:r>
            <a:endParaRPr lang="it-IT" sz="1100" dirty="0">
              <a:solidFill>
                <a:schemeClr val="bg1"/>
              </a:solidFill>
              <a:latin typeface="Sans serif"/>
              <a:ea typeface="Batang" panose="02030600000101010101" pitchFamily="18" charset="-127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216024" y="5544000"/>
            <a:ext cx="1835696" cy="64899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lIns="108000" tIns="108000" rIns="108000" bIns="108000" rtlCol="0" anchor="ctr" anchorCtr="0">
            <a:spAutoFit/>
          </a:bodyPr>
          <a:lstStyle/>
          <a:p>
            <a:pPr algn="ctr"/>
            <a:r>
              <a:rPr lang="it-IT" sz="1400" b="1" dirty="0">
                <a:latin typeface="+mj-lt"/>
              </a:rPr>
              <a:t>Automatic</a:t>
            </a:r>
          </a:p>
          <a:p>
            <a:pPr algn="ctr"/>
            <a:r>
              <a:rPr lang="it-IT" sz="1400" b="1" dirty="0">
                <a:latin typeface="+mj-lt"/>
              </a:rPr>
              <a:t>syntax checking</a:t>
            </a:r>
            <a:endParaRPr lang="en-US" sz="1200" dirty="0">
              <a:latin typeface="+mj-lt"/>
            </a:endParaRPr>
          </a:p>
        </p:txBody>
      </p:sp>
      <p:sp>
        <p:nvSpPr>
          <p:cNvPr id="16" name="Rettangolo 167"/>
          <p:cNvSpPr/>
          <p:nvPr/>
        </p:nvSpPr>
        <p:spPr>
          <a:xfrm>
            <a:off x="5724128" y="662499"/>
            <a:ext cx="25731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+mn-lt"/>
              </a:rPr>
              <a:t>Pasolli</a:t>
            </a:r>
            <a:r>
              <a:rPr lang="en-US" sz="1000" dirty="0">
                <a:latin typeface="+mn-lt"/>
              </a:rPr>
              <a:t>, Schiffer, </a:t>
            </a:r>
            <a:r>
              <a:rPr lang="en-US" sz="1000" dirty="0" err="1">
                <a:latin typeface="+mn-lt"/>
              </a:rPr>
              <a:t>Manghi</a:t>
            </a:r>
            <a:r>
              <a:rPr lang="en-US" sz="1000" dirty="0">
                <a:latin typeface="+mn-lt"/>
              </a:rPr>
              <a:t> et al., </a:t>
            </a:r>
            <a:r>
              <a:rPr lang="en-US" sz="1000" i="1" dirty="0" err="1">
                <a:latin typeface="+mn-lt"/>
              </a:rPr>
              <a:t>bioRxiv</a:t>
            </a:r>
            <a:r>
              <a:rPr lang="en-US" sz="1000" dirty="0">
                <a:latin typeface="+mn-lt"/>
              </a:rPr>
              <a:t> 103085</a:t>
            </a:r>
            <a:endParaRPr lang="it-IT" sz="1000" dirty="0">
              <a:latin typeface="+mn-lt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-US" sz="3000" i="1" dirty="0" err="1"/>
              <a:t>curatedMetagenomicData</a:t>
            </a:r>
            <a:endParaRPr lang="en-US" sz="3000" i="1" dirty="0"/>
          </a:p>
        </p:txBody>
      </p:sp>
      <p:sp>
        <p:nvSpPr>
          <p:cNvPr id="23" name="Rectangle 22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66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3D3CA-FDC9-41D5-A993-9F3B84329AB5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1340768"/>
            <a:ext cx="9000000" cy="4477669"/>
          </a:xfrm>
          <a:prstGeom prst="rect">
            <a:avLst/>
          </a:prstGeom>
        </p:spPr>
      </p:pic>
      <p:sp>
        <p:nvSpPr>
          <p:cNvPr id="7" name="Rettangolo 167"/>
          <p:cNvSpPr/>
          <p:nvPr/>
        </p:nvSpPr>
        <p:spPr>
          <a:xfrm>
            <a:off x="5724128" y="662499"/>
            <a:ext cx="25731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+mn-lt"/>
              </a:rPr>
              <a:t>Pasolli</a:t>
            </a:r>
            <a:r>
              <a:rPr lang="en-US" sz="1000" dirty="0">
                <a:latin typeface="+mn-lt"/>
              </a:rPr>
              <a:t>, Schiffer, </a:t>
            </a:r>
            <a:r>
              <a:rPr lang="en-US" sz="1000" dirty="0" err="1">
                <a:latin typeface="+mn-lt"/>
              </a:rPr>
              <a:t>Manghi</a:t>
            </a:r>
            <a:r>
              <a:rPr lang="en-US" sz="1000" dirty="0">
                <a:latin typeface="+mn-lt"/>
              </a:rPr>
              <a:t> et al., </a:t>
            </a:r>
            <a:r>
              <a:rPr lang="en-US" sz="1000" i="1" dirty="0" err="1">
                <a:latin typeface="+mn-lt"/>
              </a:rPr>
              <a:t>bioRxiv</a:t>
            </a:r>
            <a:r>
              <a:rPr lang="en-US" sz="1000" dirty="0">
                <a:latin typeface="+mn-lt"/>
              </a:rPr>
              <a:t> 103085</a:t>
            </a:r>
            <a:endParaRPr lang="it-IT" sz="1000" dirty="0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-US" sz="3000" dirty="0"/>
              <a:t>Examples of enabled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67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60" y="1268760"/>
            <a:ext cx="8178080" cy="4525963"/>
          </a:xfrm>
        </p:spPr>
        <p:txBody>
          <a:bodyPr/>
          <a:lstStyle/>
          <a:p>
            <a:r>
              <a:rPr lang="en-US" sz="2400" dirty="0"/>
              <a:t>Analyze with other Bioconductor packages:</a:t>
            </a:r>
          </a:p>
          <a:p>
            <a:pPr lvl="1"/>
            <a:r>
              <a:rPr lang="en-US" sz="2000" dirty="0"/>
              <a:t>ExpressionSet2phyloseq(): </a:t>
            </a:r>
            <a:r>
              <a:rPr lang="en-US" sz="2000" dirty="0" err="1"/>
              <a:t>phyloseq</a:t>
            </a:r>
            <a:endParaRPr lang="en-US" sz="2000" dirty="0"/>
          </a:p>
          <a:p>
            <a:pPr lvl="1"/>
            <a:r>
              <a:rPr lang="en-US" sz="2000" dirty="0"/>
              <a:t>ExpressionSet2MRExperiment(): </a:t>
            </a:r>
            <a:r>
              <a:rPr lang="en-US" sz="2000" dirty="0" err="1"/>
              <a:t>metagenomeSeq</a:t>
            </a:r>
            <a:r>
              <a:rPr lang="en-US" sz="2000" dirty="0"/>
              <a:t>, </a:t>
            </a:r>
            <a:r>
              <a:rPr lang="en-US" sz="2000" dirty="0" err="1"/>
              <a:t>metavizr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Today’s 2-part workshop covers these packages:</a:t>
            </a:r>
          </a:p>
          <a:p>
            <a:pPr lvl="1"/>
            <a:r>
              <a:rPr lang="en-US" sz="2000" dirty="0"/>
              <a:t>AMI: “Packages” -&gt; </a:t>
            </a:r>
            <a:r>
              <a:rPr lang="en-US" sz="2000" dirty="0" err="1"/>
              <a:t>MicrobiomeWorkshop</a:t>
            </a:r>
            <a:endParaRPr lang="en-US" sz="2000" dirty="0"/>
          </a:p>
          <a:p>
            <a:pPr lvl="1"/>
            <a:r>
              <a:rPr lang="en-US" sz="2000" dirty="0"/>
              <a:t>Vignettes: </a:t>
            </a:r>
            <a:r>
              <a:rPr lang="en-US" sz="2000" dirty="0" err="1"/>
              <a:t>MicrobiomeWorkshopI</a:t>
            </a:r>
            <a:r>
              <a:rPr lang="en-US" sz="2000" dirty="0"/>
              <a:t> and II</a:t>
            </a:r>
          </a:p>
          <a:p>
            <a:endParaRPr lang="en-US" sz="2400" dirty="0"/>
          </a:p>
          <a:p>
            <a:r>
              <a:rPr lang="en-US" sz="2400" dirty="0"/>
              <a:t>Source code: github.com/</a:t>
            </a:r>
            <a:r>
              <a:rPr lang="en-US" sz="2400" dirty="0" err="1"/>
              <a:t>waldronlab</a:t>
            </a:r>
            <a:r>
              <a:rPr lang="en-US" sz="2400" dirty="0"/>
              <a:t>/</a:t>
            </a:r>
            <a:r>
              <a:rPr lang="en-US" sz="2400" dirty="0" err="1"/>
              <a:t>MicrobiomeWorkshop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3D3CA-FDC9-41D5-A993-9F3B84329AB5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5038" y="0"/>
            <a:ext cx="7273925" cy="640570"/>
          </a:xfrm>
        </p:spPr>
        <p:txBody>
          <a:bodyPr/>
          <a:lstStyle/>
          <a:p>
            <a:pPr eaLnBrk="1" hangingPunct="1"/>
            <a:r>
              <a:rPr lang="en-US" sz="3000" dirty="0"/>
              <a:t>Integration with </a:t>
            </a:r>
            <a:r>
              <a:rPr lang="en-US" sz="3000" dirty="0" err="1"/>
              <a:t>Bioc</a:t>
            </a:r>
            <a:r>
              <a:rPr lang="en-US" sz="3000" dirty="0"/>
              <a:t> packages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23400" y="656696"/>
            <a:ext cx="7297200" cy="36000"/>
          </a:xfrm>
          <a:prstGeom prst="rect">
            <a:avLst/>
          </a:prstGeom>
          <a:solidFill>
            <a:srgbClr val="DCD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445826"/>
      </p:ext>
    </p:extLst>
  </p:cSld>
  <p:clrMapOvr>
    <a:masterClrMapping/>
  </p:clrMapOvr>
</p:sld>
</file>

<file path=ppt/theme/theme1.xml><?xml version="1.0" encoding="utf-8"?>
<a:theme xmlns:a="http://schemas.openxmlformats.org/drawingml/2006/main" name="cibio_model">
  <a:themeElements>
    <a:clrScheme name="Personalizzato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DCDC29"/>
      </a:accent1>
      <a:accent2>
        <a:srgbClr val="E57B7F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20651</TotalTime>
  <Words>519</Words>
  <Application>Microsoft Office PowerPoint</Application>
  <PresentationFormat>On-screen Show (4:3)</PresentationFormat>
  <Paragraphs>146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Batang</vt:lpstr>
      <vt:lpstr>Arial</vt:lpstr>
      <vt:lpstr>Calibri</vt:lpstr>
      <vt:lpstr>Sans serif</vt:lpstr>
      <vt:lpstr>cibio_model</vt:lpstr>
      <vt:lpstr>PowerPoint Presentation</vt:lpstr>
      <vt:lpstr>The human microbiome in health and disease</vt:lpstr>
      <vt:lpstr>Motivation for curatedMetagenomicData</vt:lpstr>
      <vt:lpstr>ExperimentHub</vt:lpstr>
      <vt:lpstr>curatedMetagenomicData</vt:lpstr>
      <vt:lpstr>curatedMetagenomicData</vt:lpstr>
      <vt:lpstr>curatedMetagenomicData</vt:lpstr>
      <vt:lpstr>Examples of enabled analysis</vt:lpstr>
      <vt:lpstr>Integration with Bioc packages</vt:lpstr>
      <vt:lpstr>Metaviz</vt:lpstr>
      <vt:lpstr>Metaviz architecture</vt:lpstr>
      <vt:lpstr>Integration with metagenomeSeq</vt:lpstr>
      <vt:lpstr>metavizr workshop vignette section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nsegata</dc:creator>
  <cp:lastModifiedBy>Federica</cp:lastModifiedBy>
  <cp:revision>1325</cp:revision>
  <dcterms:created xsi:type="dcterms:W3CDTF">2012-11-21T17:17:31Z</dcterms:created>
  <dcterms:modified xsi:type="dcterms:W3CDTF">2017-07-30T14:20:37Z</dcterms:modified>
</cp:coreProperties>
</file>