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6" r:id="rId2"/>
    <p:sldId id="268" r:id="rId3"/>
    <p:sldId id="269" r:id="rId4"/>
    <p:sldId id="270" r:id="rId5"/>
    <p:sldId id="274" r:id="rId6"/>
    <p:sldId id="275" r:id="rId7"/>
    <p:sldId id="276" r:id="rId8"/>
    <p:sldId id="279" r:id="rId9"/>
    <p:sldId id="277" r:id="rId10"/>
    <p:sldId id="278" r:id="rId11"/>
    <p:sldId id="280" r:id="rId12"/>
    <p:sldId id="273" r:id="rId13"/>
    <p:sldId id="28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47" autoAdjust="0"/>
  </p:normalViewPr>
  <p:slideViewPr>
    <p:cSldViewPr snapToGrid="0" snapToObjects="1">
      <p:cViewPr varScale="1">
        <p:scale>
          <a:sx n="87" d="100"/>
          <a:sy n="87" d="100"/>
        </p:scale>
        <p:origin x="-17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81B85-3F01-7D47-B3F2-A67046BD1F64}" type="datetimeFigureOut">
              <a:rPr lang="en-US" smtClean="0"/>
              <a:t>5/31/17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F6F9E-104F-8D44-916B-293655508415}" type="slidenum">
              <a:rPr lang="en-US" smtClean="0"/>
              <a:t>‹#›</a:t>
            </a:fld>
            <a:endParaRPr lang="en-US"/>
          </a:p>
        </p:txBody>
      </p:sp>
    </p:spTree>
    <p:extLst>
      <p:ext uri="{BB962C8B-B14F-4D97-AF65-F5344CB8AC3E}">
        <p14:creationId xmlns:p14="http://schemas.microsoft.com/office/powerpoint/2010/main" val="2431216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 I’d like to introduce</a:t>
            </a:r>
            <a:r>
              <a:rPr lang="en-US" sz="1200" kern="1200" baseline="0" dirty="0" smtClean="0">
                <a:solidFill>
                  <a:schemeClr val="tx1"/>
                </a:solidFill>
                <a:effectLst/>
                <a:latin typeface="+mn-lt"/>
                <a:ea typeface="+mn-ea"/>
                <a:cs typeface="+mn-cs"/>
              </a:rPr>
              <a:t> you to </a:t>
            </a:r>
            <a:r>
              <a:rPr lang="en-US" sz="1200" kern="1200" dirty="0" err="1" smtClean="0">
                <a:solidFill>
                  <a:schemeClr val="tx1"/>
                </a:solidFill>
                <a:effectLst/>
                <a:latin typeface="+mn-lt"/>
                <a:ea typeface="+mn-ea"/>
                <a:cs typeface="+mn-cs"/>
              </a:rPr>
              <a:t>MultiAssayExperiment</a:t>
            </a:r>
            <a:r>
              <a:rPr lang="en-US" sz="1200" kern="1200" dirty="0" smtClean="0">
                <a:solidFill>
                  <a:schemeClr val="tx1"/>
                </a:solidFill>
                <a:effectLst/>
                <a:latin typeface="+mn-lt"/>
                <a:ea typeface="+mn-ea"/>
                <a:cs typeface="+mn-cs"/>
              </a:rPr>
              <a:t>, a framework for the representation and analysis of multi-</a:t>
            </a:r>
            <a:r>
              <a:rPr lang="en-US" sz="1200" kern="1200" dirty="0" err="1" smtClean="0">
                <a:solidFill>
                  <a:schemeClr val="tx1"/>
                </a:solidFill>
                <a:effectLst/>
                <a:latin typeface="+mn-lt"/>
                <a:ea typeface="+mn-ea"/>
                <a:cs typeface="+mn-cs"/>
              </a:rPr>
              <a:t>omics</a:t>
            </a:r>
            <a:r>
              <a:rPr lang="en-US" sz="1200" kern="1200" baseline="0" dirty="0" smtClean="0">
                <a:solidFill>
                  <a:schemeClr val="tx1"/>
                </a:solidFill>
                <a:effectLst/>
                <a:latin typeface="+mn-lt"/>
                <a:ea typeface="+mn-ea"/>
                <a:cs typeface="+mn-cs"/>
              </a:rPr>
              <a:t> experiments in Bioconductor.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a:t>
            </a:fld>
            <a:endParaRPr lang="en-US"/>
          </a:p>
        </p:txBody>
      </p:sp>
    </p:spTree>
    <p:extLst>
      <p:ext uri="{BB962C8B-B14F-4D97-AF65-F5344CB8AC3E}">
        <p14:creationId xmlns:p14="http://schemas.microsoft.com/office/powerpoint/2010/main" val="205404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Larger files, such as SNPs in VCF format, demonstrated here from the 1000 genomes project because this is unrestricted data, can be analyzed for example in this SNP/methylation association study, in chunks from an on-disk representation. This data format, by the way, was supported by default without any modification of MultiAssayExperiment, as is any data class meeting a few minimum requirements.</a:t>
            </a:r>
            <a:r>
              <a:rPr lang="en-US" sz="1200" dirty="0" smtClean="0">
                <a:effectLst/>
              </a:rPr>
              <a: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10</a:t>
            </a:fld>
            <a:endParaRPr lang="en-US"/>
          </a:p>
        </p:txBody>
      </p:sp>
    </p:spTree>
    <p:extLst>
      <p:ext uri="{BB962C8B-B14F-4D97-AF65-F5344CB8AC3E}">
        <p14:creationId xmlns:p14="http://schemas.microsoft.com/office/powerpoint/2010/main" val="255720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12</a:t>
            </a:fld>
            <a:endParaRPr lang="en-US"/>
          </a:p>
        </p:txBody>
      </p:sp>
    </p:spTree>
    <p:extLst>
      <p:ext uri="{BB962C8B-B14F-4D97-AF65-F5344CB8AC3E}">
        <p14:creationId xmlns:p14="http://schemas.microsoft.com/office/powerpoint/2010/main" val="71003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1" y="4343401"/>
            <a:ext cx="5486399" cy="4114800"/>
          </a:xfrm>
          <a:prstGeom prst="rect">
            <a:avLst/>
          </a:prstGeom>
        </p:spPr>
        <p:txBody>
          <a:bodyPr lIns="91419" tIns="91419" rIns="91419" bIns="91419" anchor="t" anchorCtr="0">
            <a:noAutofit/>
          </a:bodyPr>
          <a:lstStyle/>
          <a:p>
            <a:r>
              <a:rPr lang="en-US" dirty="0" smtClean="0"/>
              <a:t>This work was motivated by the need to simplify general statistical analysis and development of bioinformatic tools for a study as complex as the Cancer Genome Atlas, where</a:t>
            </a:r>
            <a:r>
              <a:rPr lang="en-US" baseline="0" dirty="0" smtClean="0"/>
              <a:t> 33 cancers were assayed on many platforms to generate different types of data, but also to provide a simplified framework for more easily reproducible and less error-prone analysis of simpler experiments involving just a couple of complementary assays and clinical data.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anyone unfamiliar with Bioconductor, it is a suite of over a thousand packages for statistical analysis and visualization of high-throughput biological</a:t>
            </a:r>
            <a:r>
              <a:rPr lang="en-US" baseline="0" dirty="0" smtClean="0"/>
              <a:t> data, accessible via the R programming language and unified by a backbone of core data structures designed for the requirements of specific genomic data types. </a:t>
            </a:r>
          </a:p>
          <a:p>
            <a:r>
              <a:rPr lang="en-US" dirty="0" smtClean="0"/>
              <a:t>* Core developers provide this</a:t>
            </a:r>
            <a:r>
              <a:rPr lang="en-US" baseline="0" dirty="0" smtClean="0"/>
              <a:t> </a:t>
            </a:r>
            <a:r>
              <a:rPr lang="en-US" dirty="0" smtClean="0"/>
              <a:t>key </a:t>
            </a:r>
            <a:r>
              <a:rPr lang="en-US" baseline="0" dirty="0" smtClean="0"/>
              <a:t>set of data structures that are efficient and well tested, and contributed packages are expected to use these where applicable</a:t>
            </a:r>
          </a:p>
          <a:p>
            <a:pPr marL="171450" indent="-171450">
              <a:buFontTx/>
              <a:buChar char="•"/>
            </a:pPr>
            <a:r>
              <a:rPr lang="en-US" baseline="0" dirty="0" smtClean="0"/>
              <a:t>For example, the Genomic Ranges system provides a representation and algebra for any data associated with genomic coordinates. Efficient in-memory and on-disk representations</a:t>
            </a:r>
          </a:p>
          <a:p>
            <a:pPr marL="171450" indent="-171450">
              <a:buFontTx/>
              <a:buChar char="•"/>
            </a:pPr>
            <a:r>
              <a:rPr lang="en-US" baseline="0" dirty="0" smtClean="0"/>
              <a:t>Integrative data containers such as </a:t>
            </a:r>
            <a:r>
              <a:rPr lang="en-US" baseline="0" dirty="0" err="1" smtClean="0"/>
              <a:t>SummarizedExperiment</a:t>
            </a:r>
            <a:r>
              <a:rPr lang="en-US" baseline="0" dirty="0" smtClean="0"/>
              <a:t>, integrate high-throughput data with, for example, gene annotations, sample data such as clinical information, experimental metadata, and can even represent multiple assays. In this case, however, the assays must be matrix-like and of identical dimensions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Until now, Bioconductor was lacking in a core data structure to provide a framework for analysis and development of tools for multi-omics experiments</a:t>
            </a:r>
          </a:p>
          <a:p>
            <a:pPr marL="0" indent="0">
              <a:buFontTx/>
              <a:buNone/>
            </a:pPr>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3</a:t>
            </a:fld>
            <a:endParaRPr lang="en-US"/>
          </a:p>
        </p:txBody>
      </p:sp>
    </p:spTree>
    <p:extLst>
      <p:ext uri="{BB962C8B-B14F-4D97-AF65-F5344CB8AC3E}">
        <p14:creationId xmlns:p14="http://schemas.microsoft.com/office/powerpoint/2010/main" val="11961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core data structure was needed to</a:t>
            </a:r>
          </a:p>
          <a:p>
            <a:pPr lvl="0"/>
            <a:r>
              <a:rPr lang="en-US" sz="1200" kern="1200" dirty="0" smtClean="0">
                <a:solidFill>
                  <a:schemeClr val="tx1"/>
                </a:solidFill>
                <a:effectLst/>
                <a:latin typeface="+mn-lt"/>
                <a:ea typeface="+mn-ea"/>
                <a:cs typeface="+mn-cs"/>
              </a:rPr>
              <a:t>* harmonize existing structures for different types of data,</a:t>
            </a:r>
          </a:p>
          <a:p>
            <a:pPr lvl="0"/>
            <a:r>
              <a:rPr lang="en-US" sz="1200" kern="1200" dirty="0" smtClean="0">
                <a:solidFill>
                  <a:schemeClr val="tx1"/>
                </a:solidFill>
                <a:effectLst/>
                <a:latin typeface="+mn-lt"/>
                <a:ea typeface="+mn-ea"/>
                <a:cs typeface="+mn-cs"/>
              </a:rPr>
              <a:t>* relate assays with each other and clinical data</a:t>
            </a:r>
          </a:p>
          <a:p>
            <a:pPr lvl="0"/>
            <a:r>
              <a:rPr lang="en-US" sz="1200" kern="1200" dirty="0" smtClean="0">
                <a:solidFill>
                  <a:schemeClr val="tx1"/>
                </a:solidFill>
                <a:effectLst/>
                <a:latin typeface="+mn-lt"/>
                <a:ea typeface="+mn-ea"/>
                <a:cs typeface="+mn-cs"/>
              </a:rPr>
              <a:t>* handle the reality that such experiments are often incomplete and missing observations on some assays, and also may contain replicates, time series, or matched normal,</a:t>
            </a:r>
          </a:p>
          <a:p>
            <a:pPr lvl="0"/>
            <a:r>
              <a:rPr lang="en-US" sz="1200" kern="1200" dirty="0" smtClean="0">
                <a:solidFill>
                  <a:schemeClr val="tx1"/>
                </a:solidFill>
                <a:effectLst/>
                <a:latin typeface="+mn-lt"/>
                <a:ea typeface="+mn-ea"/>
                <a:cs typeface="+mn-cs"/>
              </a:rPr>
              <a:t>* accommodate data that are indexed by IDs such as genes and data indexed by genomic ranges,</a:t>
            </a:r>
          </a:p>
          <a:p>
            <a:pPr lvl="0"/>
            <a:r>
              <a:rPr lang="en-US" sz="1200" kern="1200" dirty="0" smtClean="0">
                <a:solidFill>
                  <a:schemeClr val="tx1"/>
                </a:solidFill>
                <a:effectLst/>
                <a:latin typeface="+mn-lt"/>
                <a:ea typeface="+mn-ea"/>
                <a:cs typeface="+mn-cs"/>
              </a:rPr>
              <a:t>* and support on-disk representations for big data</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4</a:t>
            </a:fld>
            <a:endParaRPr lang="en-US"/>
          </a:p>
        </p:txBody>
      </p:sp>
    </p:spTree>
    <p:extLst>
      <p:ext uri="{BB962C8B-B14F-4D97-AF65-F5344CB8AC3E}">
        <p14:creationId xmlns:p14="http://schemas.microsoft.com/office/powerpoint/2010/main" val="195411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MultiAssayExperiment addresses these challenges by relating a table of information about subjects, say clinical and pathological data, to a series of genomic data sets of arbitrary shape and even non-tabular data, via a map or a network relating these. This sounds complex and it can be, but from the analyst’s perspective, there is an API that will be familiar to users of R, and that abstracts this complexity from the user. Constructing, accessing, </a:t>
            </a:r>
            <a:r>
              <a:rPr lang="en-US" sz="1200" kern="1200" dirty="0" err="1" smtClean="0">
                <a:solidFill>
                  <a:schemeClr val="tx1"/>
                </a:solidFill>
                <a:effectLst/>
                <a:latin typeface="+mn-lt"/>
                <a:ea typeface="+mn-ea"/>
                <a:cs typeface="+mn-cs"/>
              </a:rPr>
              <a:t>subsetting</a:t>
            </a:r>
            <a:r>
              <a:rPr lang="en-US" sz="1200" kern="1200" dirty="0" smtClean="0">
                <a:solidFill>
                  <a:schemeClr val="tx1"/>
                </a:solidFill>
                <a:effectLst/>
                <a:latin typeface="+mn-lt"/>
                <a:ea typeface="+mn-ea"/>
                <a:cs typeface="+mn-cs"/>
              </a:rPr>
              <a:t>, data management or manipulation, and combining and reshaping into forms usable by standard tools become straightforward.</a:t>
            </a:r>
          </a:p>
          <a:p>
            <a:endParaRPr lang="en-US" sz="346"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B3BF71-CA02-4BF9-8A62-66B85B9CEA50}" type="slidenum">
              <a:rPr lang="en-US" smtClean="0"/>
              <a:t>5</a:t>
            </a:fld>
            <a:endParaRPr lang="en-US"/>
          </a:p>
        </p:txBody>
      </p:sp>
    </p:spTree>
    <p:extLst>
      <p:ext uri="{BB962C8B-B14F-4D97-AF65-F5344CB8AC3E}">
        <p14:creationId xmlns:p14="http://schemas.microsoft.com/office/powerpoint/2010/main" val="192639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help those wanting to analyze TCGA data, we’ve constructed </a:t>
            </a:r>
            <a:r>
              <a:rPr lang="en-US" sz="1200" kern="1200" dirty="0" err="1" smtClean="0">
                <a:solidFill>
                  <a:schemeClr val="tx1"/>
                </a:solidFill>
                <a:effectLst/>
                <a:latin typeface="+mn-lt"/>
                <a:ea typeface="+mn-ea"/>
                <a:cs typeface="+mn-cs"/>
              </a:rPr>
              <a:t>MultiAssayExperiments</a:t>
            </a:r>
            <a:r>
              <a:rPr lang="en-US" sz="1200" kern="1200" dirty="0" smtClean="0">
                <a:solidFill>
                  <a:schemeClr val="tx1"/>
                </a:solidFill>
                <a:effectLst/>
                <a:latin typeface="+mn-lt"/>
                <a:ea typeface="+mn-ea"/>
                <a:cs typeface="+mn-cs"/>
              </a:rPr>
              <a:t> for 33 cancer types. Each cancer type is represented by a single object containing all the most commonly used, unrestricted data. These objects are immediately usable, even on most laptops, with the API shown on the previous page.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6</a:t>
            </a:fld>
            <a:endParaRPr lang="en-US"/>
          </a:p>
        </p:txBody>
      </p:sp>
    </p:spTree>
    <p:extLst>
      <p:ext uri="{BB962C8B-B14F-4D97-AF65-F5344CB8AC3E}">
        <p14:creationId xmlns:p14="http://schemas.microsoft.com/office/powerpoint/2010/main" val="686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7</a:t>
            </a:fld>
            <a:endParaRPr lang="en-US"/>
          </a:p>
        </p:txBody>
      </p:sp>
    </p:spTree>
    <p:extLst>
      <p:ext uri="{BB962C8B-B14F-4D97-AF65-F5344CB8AC3E}">
        <p14:creationId xmlns:p14="http://schemas.microsoft.com/office/powerpoint/2010/main" val="350457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give you an idea of what this looks like, here is a sort of complex Venn Diagram of just four of the assays for GBM. Although GISTIC copy number and microRNA are assayed on about 600 samples each, but only a fraction of these cases have data available for both, and an even smaller fraction have data for all four of GISTIC, microRNA, methylation, and RNA-</a:t>
            </a:r>
            <a:r>
              <a:rPr lang="en-US" sz="1200" kern="1200" dirty="0" err="1" smtClean="0">
                <a:solidFill>
                  <a:schemeClr val="tx1"/>
                </a:solidFill>
                <a:effectLst/>
                <a:latin typeface="+mn-lt"/>
                <a:ea typeface="+mn-ea"/>
                <a:cs typeface="+mn-cs"/>
              </a:rPr>
              <a:t>seq</a:t>
            </a:r>
            <a:r>
              <a:rPr lang="en-US" sz="1200" kern="1200" dirty="0" smtClean="0">
                <a:solidFill>
                  <a:schemeClr val="tx1"/>
                </a:solidFill>
                <a:effectLst/>
                <a:latin typeface="+mn-lt"/>
                <a:ea typeface="+mn-ea"/>
                <a:cs typeface="+mn-cs"/>
              </a:rPr>
              <a:t> data. </a:t>
            </a:r>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8</a:t>
            </a:fld>
            <a:endParaRPr lang="en-US"/>
          </a:p>
        </p:txBody>
      </p:sp>
    </p:spTree>
    <p:extLst>
      <p:ext uri="{BB962C8B-B14F-4D97-AF65-F5344CB8AC3E}">
        <p14:creationId xmlns:p14="http://schemas.microsoft.com/office/powerpoint/2010/main" val="68836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Analyses of a single assay or that combine assays, such as this reproduction of the result from </a:t>
            </a:r>
            <a:r>
              <a:rPr lang="en-US" sz="1400" kern="1200" dirty="0" err="1" smtClean="0">
                <a:solidFill>
                  <a:schemeClr val="tx1"/>
                </a:solidFill>
                <a:effectLst/>
                <a:latin typeface="+mn-lt"/>
                <a:ea typeface="+mn-ea"/>
                <a:cs typeface="+mn-cs"/>
              </a:rPr>
              <a:t>Davoli</a:t>
            </a:r>
            <a:r>
              <a:rPr lang="en-US" sz="1400" kern="1200" dirty="0" smtClean="0">
                <a:solidFill>
                  <a:schemeClr val="tx1"/>
                </a:solidFill>
                <a:effectLst/>
                <a:latin typeface="+mn-lt"/>
                <a:ea typeface="+mn-ea"/>
                <a:cs typeface="+mn-cs"/>
              </a:rPr>
              <a:t> </a:t>
            </a:r>
            <a:r>
              <a:rPr lang="en-US" sz="1400" i="1" kern="1200" dirty="0" smtClean="0">
                <a:solidFill>
                  <a:schemeClr val="tx1"/>
                </a:solidFill>
                <a:effectLst/>
                <a:latin typeface="+mn-lt"/>
                <a:ea typeface="+mn-ea"/>
                <a:cs typeface="+mn-cs"/>
              </a:rPr>
              <a:t>et al.</a:t>
            </a:r>
            <a:r>
              <a:rPr lang="en-US" sz="1400" kern="1200" dirty="0" smtClean="0">
                <a:solidFill>
                  <a:schemeClr val="tx1"/>
                </a:solidFill>
                <a:effectLst/>
                <a:latin typeface="+mn-lt"/>
                <a:ea typeface="+mn-ea"/>
                <a:cs typeface="+mn-cs"/>
              </a:rPr>
              <a:t> that cancer types with high levels of aneuploidy often show a positive correlation of mutation load and chromosomal instability, perhaps due to a higher tolerance of deleterious mutations, as shown here in orange for breast cancer. Whereas, tumors with a </a:t>
            </a:r>
            <a:r>
              <a:rPr lang="en-US" sz="1400" kern="1200" dirty="0" err="1" smtClean="0">
                <a:solidFill>
                  <a:schemeClr val="tx1"/>
                </a:solidFill>
                <a:effectLst/>
                <a:latin typeface="+mn-lt"/>
                <a:ea typeface="+mn-ea"/>
                <a:cs typeface="+mn-cs"/>
              </a:rPr>
              <a:t>hypermutator</a:t>
            </a:r>
            <a:r>
              <a:rPr lang="en-US" sz="1400" kern="1200" dirty="0" smtClean="0">
                <a:solidFill>
                  <a:schemeClr val="tx1"/>
                </a:solidFill>
                <a:effectLst/>
                <a:latin typeface="+mn-lt"/>
                <a:ea typeface="+mn-ea"/>
                <a:cs typeface="+mn-cs"/>
              </a:rPr>
              <a:t> phenotype rarely display extensive chromosomal instability, resulting in a negative correlation of mutation load and chromosomal instability in cancer types where </a:t>
            </a:r>
            <a:r>
              <a:rPr lang="en-US" sz="1400" kern="1200" dirty="0" err="1" smtClean="0">
                <a:solidFill>
                  <a:schemeClr val="tx1"/>
                </a:solidFill>
                <a:effectLst/>
                <a:latin typeface="+mn-lt"/>
                <a:ea typeface="+mn-ea"/>
                <a:cs typeface="+mn-cs"/>
              </a:rPr>
              <a:t>hypermutation</a:t>
            </a:r>
            <a:r>
              <a:rPr lang="en-US" sz="1400" kern="1200" dirty="0" smtClean="0">
                <a:solidFill>
                  <a:schemeClr val="tx1"/>
                </a:solidFill>
                <a:effectLst/>
                <a:latin typeface="+mn-lt"/>
                <a:ea typeface="+mn-ea"/>
                <a:cs typeface="+mn-cs"/>
              </a:rPr>
              <a:t> is common (shown in grey for colon adenocarcinoma). </a:t>
            </a:r>
            <a:endParaRPr lang="en-US" sz="1400" dirty="0" smtClean="0"/>
          </a:p>
          <a:p>
            <a:endParaRPr lang="en-US" sz="1400" dirty="0"/>
          </a:p>
        </p:txBody>
      </p:sp>
      <p:sp>
        <p:nvSpPr>
          <p:cNvPr id="4" name="Slide Number Placeholder 3"/>
          <p:cNvSpPr>
            <a:spLocks noGrp="1"/>
          </p:cNvSpPr>
          <p:nvPr>
            <p:ph type="sldNum" sz="quarter" idx="10"/>
          </p:nvPr>
        </p:nvSpPr>
        <p:spPr/>
        <p:txBody>
          <a:bodyPr/>
          <a:lstStyle/>
          <a:p>
            <a:fld id="{CFDF6F9E-104F-8D44-916B-293655508415}" type="slidenum">
              <a:rPr lang="en-US" smtClean="0"/>
              <a:t>9</a:t>
            </a:fld>
            <a:endParaRPr lang="en-US"/>
          </a:p>
        </p:txBody>
      </p:sp>
    </p:spTree>
    <p:extLst>
      <p:ext uri="{BB962C8B-B14F-4D97-AF65-F5344CB8AC3E}">
        <p14:creationId xmlns:p14="http://schemas.microsoft.com/office/powerpoint/2010/main" val="292739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693106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4672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1408639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422924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5836613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76882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5588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7992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852147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4663492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696787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5/31/17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232878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4762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14C6-C6E7-9F41-BE3F-C5DEE757CDB8}" type="slidenum">
              <a:rPr lang="en-US" smtClean="0"/>
              <a:t>‹#›</a:t>
            </a:fld>
            <a:endParaRPr lang="en-US" dirty="0"/>
          </a:p>
        </p:txBody>
      </p:sp>
    </p:spTree>
    <p:extLst>
      <p:ext uri="{BB962C8B-B14F-4D97-AF65-F5344CB8AC3E}">
        <p14:creationId xmlns:p14="http://schemas.microsoft.com/office/powerpoint/2010/main" val="24063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xfMPOcSxr04" TargetMode="External"/><Relationship Id="rId3" Type="http://schemas.openxmlformats.org/officeDocument/2006/relationships/hyperlink" Target="https://youtu.be/XziAMLf_A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ldronlab.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815" y="1142999"/>
            <a:ext cx="8672428" cy="2453106"/>
          </a:xfrm>
        </p:spPr>
        <p:txBody>
          <a:bodyPr>
            <a:normAutofit/>
          </a:bodyPr>
          <a:lstStyle/>
          <a:p>
            <a:r>
              <a:rPr lang="en-US" sz="3200" dirty="0" smtClean="0"/>
              <a:t>MultiAssayExperiment</a:t>
            </a:r>
            <a:br>
              <a:rPr lang="en-US" sz="3200" dirty="0" smtClean="0"/>
            </a:br>
            <a:r>
              <a:rPr lang="en-US" sz="2200" dirty="0" smtClean="0"/>
              <a:t/>
            </a:r>
            <a:br>
              <a:rPr lang="en-US" sz="2200" dirty="0" smtClean="0"/>
            </a:br>
            <a:r>
              <a:rPr lang="en-US" sz="2200" dirty="0" smtClean="0"/>
              <a:t>Software for the integration of multi-omics experiments in Bioconductor</a:t>
            </a:r>
            <a:endParaRPr lang="en-US" sz="2200" dirty="0"/>
          </a:p>
        </p:txBody>
      </p:sp>
      <p:sp>
        <p:nvSpPr>
          <p:cNvPr id="3" name="Subtitle 2"/>
          <p:cNvSpPr>
            <a:spLocks noGrp="1"/>
          </p:cNvSpPr>
          <p:nvPr>
            <p:ph type="subTitle" idx="1"/>
          </p:nvPr>
        </p:nvSpPr>
        <p:spPr>
          <a:xfrm>
            <a:off x="1219200" y="3965073"/>
            <a:ext cx="7086600" cy="1295137"/>
          </a:xfrm>
        </p:spPr>
        <p:txBody>
          <a:bodyPr>
            <a:normAutofit/>
          </a:bodyPr>
          <a:lstStyle/>
          <a:p>
            <a:r>
              <a:rPr lang="en-US" sz="2000" b="1" dirty="0" smtClean="0"/>
              <a:t>U24CA180996 (PI: Martin Morgan)</a:t>
            </a:r>
          </a:p>
          <a:p>
            <a:endParaRPr lang="en-US" sz="2000" dirty="0" smtClean="0"/>
          </a:p>
          <a:p>
            <a:r>
              <a:rPr lang="en-US" sz="2000" dirty="0" smtClean="0"/>
              <a:t>Co-investigators: </a:t>
            </a:r>
            <a:r>
              <a:rPr lang="en-US" sz="2000" u="sng" dirty="0" smtClean="0"/>
              <a:t>Levi Waldron</a:t>
            </a:r>
            <a:r>
              <a:rPr lang="en-US" sz="2000" dirty="0" smtClean="0"/>
              <a:t>, Vincent Carey, Kasper Hansen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0825"/>
            <a:ext cx="4681356" cy="746628"/>
          </a:xfrm>
          <a:prstGeom prst="rect">
            <a:avLst/>
          </a:prstGeom>
        </p:spPr>
      </p:pic>
      <p:pic>
        <p:nvPicPr>
          <p:cNvPr id="10" name="Picture 9"/>
          <p:cNvPicPr>
            <a:picLocks noChangeAspect="1"/>
          </p:cNvPicPr>
          <p:nvPr/>
        </p:nvPicPr>
        <p:blipFill>
          <a:blip r:embed="rId4"/>
          <a:stretch>
            <a:fillRect/>
          </a:stretch>
        </p:blipFill>
        <p:spPr>
          <a:xfrm>
            <a:off x="6958984" y="0"/>
            <a:ext cx="2185016" cy="629103"/>
          </a:xfrm>
          <a:prstGeom prst="rect">
            <a:avLst/>
          </a:prstGeom>
        </p:spPr>
      </p:pic>
      <p:pic>
        <p:nvPicPr>
          <p:cNvPr id="4" name="Picture 3"/>
          <p:cNvPicPr>
            <a:picLocks noChangeAspect="1"/>
          </p:cNvPicPr>
          <p:nvPr/>
        </p:nvPicPr>
        <p:blipFill>
          <a:blip r:embed="rId5"/>
          <a:stretch>
            <a:fillRect/>
          </a:stretch>
        </p:blipFill>
        <p:spPr>
          <a:xfrm>
            <a:off x="7876498" y="6120825"/>
            <a:ext cx="1267501" cy="737175"/>
          </a:xfrm>
          <a:prstGeom prst="rect">
            <a:avLst/>
          </a:prstGeom>
        </p:spPr>
      </p:pic>
    </p:spTree>
    <p:extLst>
      <p:ext uri="{BB962C8B-B14F-4D97-AF65-F5344CB8AC3E}">
        <p14:creationId xmlns:p14="http://schemas.microsoft.com/office/powerpoint/2010/main" val="41605405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13" name="Picture 12"/>
          <p:cNvPicPr>
            <a:picLocks noChangeAspect="1"/>
          </p:cNvPicPr>
          <p:nvPr/>
        </p:nvPicPr>
        <p:blipFill>
          <a:blip r:embed="rId4"/>
          <a:stretch>
            <a:fillRect/>
          </a:stretch>
        </p:blipFill>
        <p:spPr>
          <a:xfrm>
            <a:off x="7748070" y="6452690"/>
            <a:ext cx="1395926" cy="401910"/>
          </a:xfrm>
          <a:prstGeom prst="rect">
            <a:avLst/>
          </a:prstGeom>
        </p:spPr>
      </p:pic>
      <p:sp>
        <p:nvSpPr>
          <p:cNvPr id="14" name="TextBox 13"/>
          <p:cNvSpPr txBox="1"/>
          <p:nvPr/>
        </p:nvSpPr>
        <p:spPr>
          <a:xfrm>
            <a:off x="1457930" y="6408797"/>
            <a:ext cx="6353798" cy="276999"/>
          </a:xfrm>
          <a:prstGeom prst="rect">
            <a:avLst/>
          </a:prstGeom>
          <a:noFill/>
        </p:spPr>
        <p:txBody>
          <a:bodyPr wrap="none" rtlCol="0">
            <a:spAutoFit/>
          </a:bodyPr>
          <a:lstStyle/>
          <a:p>
            <a:r>
              <a:rPr lang="en-US" sz="1200" dirty="0" smtClean="0"/>
              <a:t>Ramos </a:t>
            </a:r>
            <a:r>
              <a:rPr lang="en-US" sz="1200" i="1" dirty="0" smtClean="0"/>
              <a:t>et al.</a:t>
            </a:r>
            <a:r>
              <a:rPr lang="en-US" sz="1200" dirty="0" smtClean="0"/>
              <a:t>, </a:t>
            </a:r>
            <a:r>
              <a:rPr lang="en-US" sz="1200" dirty="0"/>
              <a:t>Software for the integration of multi-omics experiments in </a:t>
            </a:r>
            <a:r>
              <a:rPr lang="en-US" sz="1200" dirty="0" smtClean="0"/>
              <a:t>Bioconductor (submitted).  </a:t>
            </a:r>
            <a:endParaRPr lang="en-US" sz="1200" dirty="0"/>
          </a:p>
        </p:txBody>
      </p:sp>
      <p:sp>
        <p:nvSpPr>
          <p:cNvPr id="2" name="Title 1"/>
          <p:cNvSpPr>
            <a:spLocks noGrp="1"/>
          </p:cNvSpPr>
          <p:nvPr>
            <p:ph type="title"/>
          </p:nvPr>
        </p:nvSpPr>
        <p:spPr/>
        <p:txBody>
          <a:bodyPr>
            <a:normAutofit fontScale="90000"/>
          </a:bodyPr>
          <a:lstStyle/>
          <a:p>
            <a:r>
              <a:rPr lang="en-US" dirty="0" smtClean="0"/>
              <a:t>For integrating remotely stored data</a:t>
            </a:r>
            <a:endParaRPr lang="en-US" dirty="0"/>
          </a:p>
        </p:txBody>
      </p:sp>
      <p:pic>
        <p:nvPicPr>
          <p:cNvPr id="8" name="Picture 7"/>
          <p:cNvPicPr>
            <a:picLocks/>
          </p:cNvPicPr>
          <p:nvPr/>
        </p:nvPicPr>
        <p:blipFill rotWithShape="1">
          <a:blip r:embed="rId5">
            <a:extLst>
              <a:ext uri="{28A0092B-C50C-407E-A947-70E740481C1C}">
                <a14:useLocalDpi xmlns:a14="http://schemas.microsoft.com/office/drawing/2010/main" val="0"/>
              </a:ext>
            </a:extLst>
          </a:blip>
          <a:srcRect t="8332" b="5556"/>
          <a:stretch/>
        </p:blipFill>
        <p:spPr>
          <a:xfrm>
            <a:off x="2200034" y="1417638"/>
            <a:ext cx="3551986" cy="3344649"/>
          </a:xfrm>
          <a:prstGeom prst="rect">
            <a:avLst/>
          </a:prstGeom>
        </p:spPr>
      </p:pic>
      <p:sp>
        <p:nvSpPr>
          <p:cNvPr id="15" name="TextBox 14"/>
          <p:cNvSpPr txBox="1"/>
          <p:nvPr/>
        </p:nvSpPr>
        <p:spPr>
          <a:xfrm>
            <a:off x="908428" y="4876349"/>
            <a:ext cx="7778372" cy="1815882"/>
          </a:xfrm>
          <a:prstGeom prst="rect">
            <a:avLst/>
          </a:prstGeom>
          <a:noFill/>
        </p:spPr>
        <p:txBody>
          <a:bodyPr wrap="square" rtlCol="0">
            <a:spAutoFit/>
          </a:bodyPr>
          <a:lstStyle/>
          <a:p>
            <a:r>
              <a:rPr lang="en-US" sz="1400" dirty="0" smtClean="0">
                <a:latin typeface="Courier"/>
                <a:cs typeface="Courier"/>
              </a:rPr>
              <a:t>&gt; </a:t>
            </a:r>
            <a:r>
              <a:rPr lang="en-US" sz="1400" dirty="0" err="1" smtClean="0">
                <a:latin typeface="Courier"/>
                <a:cs typeface="Courier"/>
              </a:rPr>
              <a:t>st</a:t>
            </a:r>
            <a:r>
              <a:rPr lang="en-US" sz="1400" dirty="0" smtClean="0">
                <a:latin typeface="Courier"/>
                <a:cs typeface="Courier"/>
              </a:rPr>
              <a:t> </a:t>
            </a:r>
            <a:r>
              <a:rPr lang="en-US" sz="1400" dirty="0">
                <a:latin typeface="Courier"/>
                <a:cs typeface="Courier"/>
              </a:rPr>
              <a:t>&lt;- </a:t>
            </a:r>
            <a:r>
              <a:rPr lang="en-US" sz="1400" dirty="0" err="1" smtClean="0">
                <a:latin typeface="Courier"/>
                <a:cs typeface="Courier"/>
              </a:rPr>
              <a:t>ldblock</a:t>
            </a:r>
            <a:r>
              <a:rPr lang="en-US" sz="1400" dirty="0" smtClean="0">
                <a:latin typeface="Courier"/>
                <a:cs typeface="Courier"/>
              </a:rPr>
              <a:t>::stack1kg</a:t>
            </a:r>
            <a:r>
              <a:rPr lang="en-US" sz="1400" dirty="0">
                <a:latin typeface="Courier"/>
                <a:cs typeface="Courier"/>
              </a:rPr>
              <a:t>(</a:t>
            </a:r>
            <a:r>
              <a:rPr lang="en-US" sz="1400" dirty="0" smtClean="0">
                <a:latin typeface="Courier"/>
                <a:cs typeface="Courier"/>
              </a:rPr>
              <a:t>) </a:t>
            </a:r>
            <a:r>
              <a:rPr lang="en-US" sz="1400" dirty="0" smtClean="0">
                <a:latin typeface="+mj-lt"/>
                <a:cs typeface="Courier"/>
              </a:rPr>
              <a:t>#</a:t>
            </a:r>
            <a:r>
              <a:rPr lang="en-US" sz="1400" dirty="0">
                <a:latin typeface="+mj-lt"/>
                <a:cs typeface="Courier"/>
              </a:rPr>
              <a:t>Create a URL referencing 1000 genomes content in AWS S3</a:t>
            </a:r>
          </a:p>
          <a:p>
            <a:r>
              <a:rPr lang="en-US" sz="1400" dirty="0" smtClean="0">
                <a:latin typeface="Courier"/>
                <a:cs typeface="Courier"/>
              </a:rPr>
              <a:t>&gt; </a:t>
            </a:r>
            <a:r>
              <a:rPr lang="en-US" sz="1400" dirty="0" err="1" smtClean="0">
                <a:latin typeface="Courier"/>
                <a:cs typeface="Courier"/>
              </a:rPr>
              <a:t>multiban</a:t>
            </a:r>
            <a:r>
              <a:rPr lang="en-US" sz="1400" dirty="0" smtClean="0">
                <a:latin typeface="Courier"/>
                <a:cs typeface="Courier"/>
              </a:rPr>
              <a:t> </a:t>
            </a:r>
            <a:r>
              <a:rPr lang="en-US" sz="1400" dirty="0">
                <a:latin typeface="Courier"/>
                <a:cs typeface="Courier"/>
              </a:rPr>
              <a:t>&lt;- MultiAssayExperiment</a:t>
            </a:r>
            <a:r>
              <a:rPr lang="en-US" sz="1400" dirty="0" smtClean="0">
                <a:latin typeface="Courier"/>
                <a:cs typeface="Courier"/>
              </a:rPr>
              <a:t>(</a:t>
            </a:r>
          </a:p>
          <a:p>
            <a:r>
              <a:rPr lang="en-US" sz="1400" dirty="0" smtClean="0">
                <a:latin typeface="Courier"/>
                <a:cs typeface="Courier"/>
              </a:rPr>
              <a:t>	 	 list</a:t>
            </a:r>
            <a:r>
              <a:rPr lang="en-US" sz="1400" dirty="0">
                <a:latin typeface="Courier"/>
                <a:cs typeface="Courier"/>
              </a:rPr>
              <a:t>(meth = </a:t>
            </a:r>
            <a:r>
              <a:rPr lang="en-US" sz="1400" dirty="0" err="1">
                <a:latin typeface="Courier"/>
                <a:cs typeface="Courier"/>
              </a:rPr>
              <a:t>banovichSE</a:t>
            </a:r>
            <a:r>
              <a:rPr lang="en-US" sz="1400" dirty="0">
                <a:latin typeface="Courier"/>
                <a:cs typeface="Courier"/>
              </a:rPr>
              <a:t>, </a:t>
            </a:r>
            <a:r>
              <a:rPr lang="en-US" sz="1400" dirty="0" err="1">
                <a:latin typeface="Courier"/>
                <a:cs typeface="Courier"/>
              </a:rPr>
              <a:t>snp</a:t>
            </a:r>
            <a:r>
              <a:rPr lang="en-US" sz="1400" dirty="0">
                <a:latin typeface="Courier"/>
                <a:cs typeface="Courier"/>
              </a:rPr>
              <a:t> = </a:t>
            </a:r>
            <a:r>
              <a:rPr lang="en-US" sz="1400" dirty="0" err="1">
                <a:latin typeface="Courier"/>
                <a:cs typeface="Courier"/>
              </a:rPr>
              <a:t>st</a:t>
            </a:r>
            <a:r>
              <a:rPr lang="en-US" sz="1400" dirty="0">
                <a:latin typeface="Courier"/>
                <a:cs typeface="Courier"/>
              </a:rPr>
              <a:t>)</a:t>
            </a:r>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colData</a:t>
            </a:r>
            <a:r>
              <a:rPr lang="en-US" sz="1400" dirty="0" smtClean="0">
                <a:latin typeface="Courier"/>
                <a:cs typeface="Courier"/>
              </a:rPr>
              <a:t> = </a:t>
            </a:r>
            <a:r>
              <a:rPr lang="en-US" sz="1400" dirty="0" err="1" smtClean="0">
                <a:latin typeface="Courier"/>
                <a:cs typeface="Courier"/>
              </a:rPr>
              <a:t>colData</a:t>
            </a:r>
            <a:r>
              <a:rPr lang="en-US" sz="1400" dirty="0" smtClean="0">
                <a:latin typeface="Courier"/>
                <a:cs typeface="Courier"/>
              </a:rPr>
              <a:t>(</a:t>
            </a:r>
            <a:r>
              <a:rPr lang="en-US" sz="1400" dirty="0" err="1" smtClean="0">
                <a:latin typeface="Courier"/>
                <a:cs typeface="Courier"/>
              </a:rPr>
              <a:t>banovichSE</a:t>
            </a:r>
            <a:r>
              <a:rPr lang="en-US" sz="1400" dirty="0" smtClean="0">
                <a:latin typeface="Courier"/>
                <a:cs typeface="Courier"/>
              </a:rPr>
              <a:t>))</a:t>
            </a:r>
          </a:p>
          <a:p>
            <a:r>
              <a:rPr lang="en-US" sz="1400" dirty="0" smtClean="0">
                <a:latin typeface="Courier"/>
                <a:cs typeface="Courier"/>
              </a:rPr>
              <a:t>&gt; </a:t>
            </a:r>
            <a:r>
              <a:rPr lang="en-US" sz="1400" dirty="0" err="1" smtClean="0">
                <a:latin typeface="Courier"/>
                <a:cs typeface="Courier"/>
              </a:rPr>
              <a:t>multibanfocus</a:t>
            </a:r>
            <a:r>
              <a:rPr lang="en-US" sz="1400" dirty="0" smtClean="0">
                <a:latin typeface="Courier"/>
                <a:cs typeface="Courier"/>
              </a:rPr>
              <a:t> </a:t>
            </a:r>
            <a:r>
              <a:rPr lang="en-US" sz="1400" dirty="0">
                <a:latin typeface="Courier"/>
                <a:cs typeface="Courier"/>
              </a:rPr>
              <a:t>&lt;- </a:t>
            </a:r>
            <a:r>
              <a:rPr lang="en-US" sz="1400" dirty="0" err="1">
                <a:latin typeface="Courier"/>
                <a:cs typeface="Courier"/>
              </a:rPr>
              <a:t>multiban</a:t>
            </a:r>
            <a:r>
              <a:rPr lang="en-US" sz="1400" dirty="0">
                <a:latin typeface="Courier"/>
                <a:cs typeface="Courier"/>
              </a:rPr>
              <a:t>[</a:t>
            </a:r>
            <a:r>
              <a:rPr lang="en-US" sz="1400" dirty="0" err="1">
                <a:latin typeface="Courier"/>
                <a:cs typeface="Courier"/>
              </a:rPr>
              <a:t>rowRanges</a:t>
            </a:r>
            <a:r>
              <a:rPr lang="en-US" sz="1400" dirty="0">
                <a:latin typeface="Courier"/>
                <a:cs typeface="Courier"/>
              </a:rPr>
              <a:t>(</a:t>
            </a:r>
            <a:r>
              <a:rPr lang="en-US" sz="1400" dirty="0" err="1">
                <a:latin typeface="Courier"/>
                <a:cs typeface="Courier"/>
              </a:rPr>
              <a:t>banovichSE</a:t>
            </a:r>
            <a:r>
              <a:rPr lang="en-US" sz="1400" dirty="0">
                <a:latin typeface="Courier"/>
                <a:cs typeface="Courier"/>
              </a:rPr>
              <a:t>)[“cg04793911”], ]</a:t>
            </a:r>
          </a:p>
          <a:p>
            <a:r>
              <a:rPr lang="en-US" sz="1400" dirty="0" smtClean="0">
                <a:latin typeface="Courier"/>
                <a:cs typeface="Courier"/>
              </a:rPr>
              <a:t>&gt; </a:t>
            </a:r>
            <a:r>
              <a:rPr lang="en-US" sz="1400" dirty="0" err="1" smtClean="0">
                <a:latin typeface="Courier"/>
                <a:cs typeface="Courier"/>
              </a:rPr>
              <a:t>assoc</a:t>
            </a:r>
            <a:r>
              <a:rPr lang="en-US" sz="1400" dirty="0" smtClean="0">
                <a:latin typeface="Courier"/>
                <a:cs typeface="Courier"/>
              </a:rPr>
              <a:t> </a:t>
            </a:r>
            <a:r>
              <a:rPr lang="en-US" sz="1400" dirty="0">
                <a:latin typeface="Courier"/>
                <a:cs typeface="Courier"/>
              </a:rPr>
              <a:t>&lt;- </a:t>
            </a:r>
            <a:r>
              <a:rPr lang="en-US" sz="1400" dirty="0" err="1">
                <a:latin typeface="Courier"/>
                <a:cs typeface="Courier"/>
              </a:rPr>
              <a:t>cisAssoc</a:t>
            </a:r>
            <a:r>
              <a:rPr lang="en-US" sz="1400" dirty="0">
                <a:latin typeface="Courier"/>
                <a:cs typeface="Courier"/>
              </a:rPr>
              <a:t>(</a:t>
            </a:r>
            <a:r>
              <a:rPr lang="en-US" sz="1400" dirty="0" err="1">
                <a:latin typeface="Courier"/>
                <a:cs typeface="Courier"/>
              </a:rPr>
              <a:t>multibanfocus</a:t>
            </a:r>
            <a:r>
              <a:rPr lang="en-US" sz="1400" dirty="0">
                <a:latin typeface="Courier"/>
                <a:cs typeface="Courier"/>
              </a:rPr>
              <a:t>[[“meth”]]</a:t>
            </a:r>
            <a:r>
              <a:rPr lang="en-US" sz="1400" dirty="0" smtClean="0">
                <a:latin typeface="Courier"/>
                <a:cs typeface="Courier"/>
              </a:rPr>
              <a:t>,</a:t>
            </a:r>
          </a:p>
          <a:p>
            <a:r>
              <a:rPr lang="en-US" sz="1400" dirty="0" smtClean="0">
                <a:latin typeface="Courier"/>
                <a:cs typeface="Courier"/>
              </a:rPr>
              <a:t>			</a:t>
            </a:r>
            <a:r>
              <a:rPr lang="en-US" sz="1400" dirty="0" err="1" smtClean="0">
                <a:latin typeface="Courier"/>
                <a:cs typeface="Courier"/>
              </a:rPr>
              <a:t>TabixFile</a:t>
            </a:r>
            <a:r>
              <a:rPr lang="en-US" sz="1400" dirty="0">
                <a:latin typeface="Courier"/>
                <a:cs typeface="Courier"/>
              </a:rPr>
              <a:t>(files(</a:t>
            </a:r>
            <a:r>
              <a:rPr lang="en-US" sz="1400" dirty="0" err="1">
                <a:latin typeface="Courier"/>
                <a:cs typeface="Courier"/>
              </a:rPr>
              <a:t>multibanfocus</a:t>
            </a:r>
            <a:r>
              <a:rPr lang="en-US" sz="1400" dirty="0">
                <a:latin typeface="Courier"/>
                <a:cs typeface="Courier"/>
              </a:rPr>
              <a:t>[[“</a:t>
            </a:r>
            <a:r>
              <a:rPr lang="en-US" sz="1400" dirty="0" err="1">
                <a:latin typeface="Courier"/>
                <a:cs typeface="Courier"/>
              </a:rPr>
              <a:t>snp</a:t>
            </a:r>
            <a:r>
              <a:rPr lang="en-US" sz="1400" dirty="0">
                <a:latin typeface="Courier"/>
                <a:cs typeface="Courier"/>
              </a:rPr>
              <a:t>”]])))</a:t>
            </a:r>
          </a:p>
          <a:p>
            <a:endParaRPr lang="en-US" sz="1400" dirty="0">
              <a:latin typeface="Courier"/>
              <a:cs typeface="Courier"/>
            </a:endParaRPr>
          </a:p>
        </p:txBody>
      </p:sp>
      <p:sp>
        <p:nvSpPr>
          <p:cNvPr id="6" name="TextBox 5"/>
          <p:cNvSpPr txBox="1"/>
          <p:nvPr/>
        </p:nvSpPr>
        <p:spPr>
          <a:xfrm>
            <a:off x="5935205" y="2381144"/>
            <a:ext cx="3105066" cy="1477328"/>
          </a:xfrm>
          <a:prstGeom prst="rect">
            <a:avLst/>
          </a:prstGeom>
          <a:noFill/>
        </p:spPr>
        <p:txBody>
          <a:bodyPr wrap="square" rtlCol="0">
            <a:spAutoFit/>
          </a:bodyPr>
          <a:lstStyle/>
          <a:p>
            <a:r>
              <a:rPr lang="en-US" dirty="0" smtClean="0"/>
              <a:t>Using </a:t>
            </a:r>
            <a:r>
              <a:rPr lang="en-US" dirty="0" err="1" smtClean="0"/>
              <a:t>tabix</a:t>
            </a:r>
            <a:r>
              <a:rPr lang="en-US" dirty="0" smtClean="0"/>
              <a:t>-indexed SNP VCFs from 1000 genomes</a:t>
            </a:r>
            <a:endParaRPr lang="en-US" dirty="0"/>
          </a:p>
          <a:p>
            <a:r>
              <a:rPr lang="en-US" dirty="0" smtClean="0"/>
              <a:t>on Amazon S3</a:t>
            </a:r>
          </a:p>
          <a:p>
            <a:endParaRPr lang="en-US" dirty="0"/>
          </a:p>
          <a:p>
            <a:r>
              <a:rPr lang="en-US" dirty="0" smtClean="0"/>
              <a:t>credit: Vince Carey</a:t>
            </a:r>
            <a:endParaRPr lang="en-US" dirty="0"/>
          </a:p>
        </p:txBody>
      </p:sp>
    </p:spTree>
    <p:extLst>
      <p:ext uri="{BB962C8B-B14F-4D97-AF65-F5344CB8AC3E}">
        <p14:creationId xmlns:p14="http://schemas.microsoft.com/office/powerpoint/2010/main" val="31911250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video</a:t>
            </a:r>
            <a:endParaRPr lang="en-US" dirty="0"/>
          </a:p>
        </p:txBody>
      </p:sp>
      <p:sp>
        <p:nvSpPr>
          <p:cNvPr id="3" name="Content Placeholder 2"/>
          <p:cNvSpPr>
            <a:spLocks noGrp="1"/>
          </p:cNvSpPr>
          <p:nvPr>
            <p:ph idx="1"/>
          </p:nvPr>
        </p:nvSpPr>
        <p:spPr>
          <a:xfrm>
            <a:off x="457200" y="1600201"/>
            <a:ext cx="8229600" cy="1782246"/>
          </a:xfrm>
        </p:spPr>
        <p:txBody>
          <a:bodyPr/>
          <a:lstStyle/>
          <a:p>
            <a:pPr marL="0" indent="0" algn="ctr">
              <a:buNone/>
            </a:pPr>
            <a:endParaRPr lang="en-US" dirty="0" smtClean="0">
              <a:hlinkClick r:id="rId2"/>
            </a:endParaRPr>
          </a:p>
          <a:p>
            <a:pPr marL="0" indent="0" algn="ctr">
              <a:buNone/>
            </a:pPr>
            <a:r>
              <a:rPr lang="en-US" dirty="0">
                <a:hlinkClick r:id="rId3"/>
              </a:rPr>
              <a:t>https://youtu.be/</a:t>
            </a:r>
            <a:r>
              <a:rPr lang="en-US" dirty="0" smtClean="0">
                <a:hlinkClick r:id="rId3"/>
              </a:rPr>
              <a:t>XziAMLf_AYI</a:t>
            </a:r>
            <a:endParaRPr lang="en-US" dirty="0" smtClean="0"/>
          </a:p>
          <a:p>
            <a:pPr marL="0" indent="0">
              <a:buNone/>
            </a:pPr>
            <a:endParaRPr lang="en-US" dirty="0"/>
          </a:p>
        </p:txBody>
      </p:sp>
    </p:spTree>
    <p:extLst>
      <p:ext uri="{BB962C8B-B14F-4D97-AF65-F5344CB8AC3E}">
        <p14:creationId xmlns:p14="http://schemas.microsoft.com/office/powerpoint/2010/main" val="28124574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0" y="1600200"/>
            <a:ext cx="9143999" cy="4834565"/>
          </a:xfrm>
        </p:spPr>
        <p:txBody>
          <a:bodyPr>
            <a:normAutofit/>
          </a:bodyPr>
          <a:lstStyle/>
          <a:p>
            <a:r>
              <a:rPr lang="en-US" dirty="0"/>
              <a:t>Distribute </a:t>
            </a:r>
            <a:r>
              <a:rPr lang="en-US" dirty="0" smtClean="0"/>
              <a:t>TCGA, </a:t>
            </a:r>
            <a:r>
              <a:rPr lang="en-US" dirty="0" err="1" smtClean="0"/>
              <a:t>cBioPortal</a:t>
            </a:r>
            <a:r>
              <a:rPr lang="en-US" dirty="0" smtClean="0"/>
              <a:t> through </a:t>
            </a:r>
            <a:r>
              <a:rPr lang="en-US" i="1" dirty="0" smtClean="0"/>
              <a:t>ExperimentHub</a:t>
            </a:r>
          </a:p>
          <a:p>
            <a:pPr lvl="1"/>
            <a:r>
              <a:rPr lang="en-US" dirty="0" smtClean="0"/>
              <a:t>integrating clinical data and supplemental </a:t>
            </a:r>
            <a:r>
              <a:rPr lang="en-US" dirty="0" smtClean="0"/>
              <a:t>data in MAE</a:t>
            </a:r>
            <a:endParaRPr lang="en-US" dirty="0"/>
          </a:p>
          <a:p>
            <a:r>
              <a:rPr lang="en-US" dirty="0" smtClean="0"/>
              <a:t>Recognize relationships between:</a:t>
            </a:r>
          </a:p>
          <a:p>
            <a:pPr lvl="1"/>
            <a:r>
              <a:rPr lang="en-US" dirty="0" smtClean="0"/>
              <a:t>genomic ranges </a:t>
            </a:r>
            <a:r>
              <a:rPr lang="mr-IN" dirty="0" smtClean="0"/>
              <a:t>–</a:t>
            </a:r>
            <a:r>
              <a:rPr lang="en-US" dirty="0" smtClean="0"/>
              <a:t> gene IDs </a:t>
            </a:r>
            <a:r>
              <a:rPr lang="mr-IN" dirty="0" smtClean="0"/>
              <a:t>–</a:t>
            </a:r>
            <a:r>
              <a:rPr lang="en-US" dirty="0" smtClean="0"/>
              <a:t> microRNAs </a:t>
            </a:r>
            <a:r>
              <a:rPr lang="mr-IN" dirty="0" smtClean="0"/>
              <a:t>–</a:t>
            </a:r>
            <a:r>
              <a:rPr lang="en-US" dirty="0" smtClean="0"/>
              <a:t> proteins</a:t>
            </a:r>
          </a:p>
          <a:p>
            <a:pPr lvl="1"/>
            <a:r>
              <a:rPr lang="en-US" dirty="0" smtClean="0"/>
              <a:t>regulatory elements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5" name="Picture 4"/>
          <p:cNvPicPr>
            <a:picLocks noChangeAspect="1"/>
          </p:cNvPicPr>
          <p:nvPr/>
        </p:nvPicPr>
        <p:blipFill>
          <a:blip r:embed="rId4"/>
          <a:stretch>
            <a:fillRect/>
          </a:stretch>
        </p:blipFill>
        <p:spPr>
          <a:xfrm>
            <a:off x="7748070" y="6452690"/>
            <a:ext cx="1395926" cy="401910"/>
          </a:xfrm>
          <a:prstGeom prst="rect">
            <a:avLst/>
          </a:prstGeom>
        </p:spPr>
      </p:pic>
    </p:spTree>
    <p:extLst>
      <p:ext uri="{BB962C8B-B14F-4D97-AF65-F5344CB8AC3E}">
        <p14:creationId xmlns:p14="http://schemas.microsoft.com/office/powerpoint/2010/main" val="24672033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THANK </a:t>
            </a:r>
            <a:r>
              <a:rPr lang="en-US" b="1" dirty="0" smtClean="0"/>
              <a:t>YOU</a:t>
            </a:r>
            <a:endParaRPr lang="en-US" dirty="0"/>
          </a:p>
        </p:txBody>
      </p:sp>
      <p:sp>
        <p:nvSpPr>
          <p:cNvPr id="3" name="Content Placeholder 2"/>
          <p:cNvSpPr>
            <a:spLocks noGrp="1"/>
          </p:cNvSpPr>
          <p:nvPr>
            <p:ph idx="1"/>
          </p:nvPr>
        </p:nvSpPr>
        <p:spPr/>
        <p:txBody>
          <a:bodyPr/>
          <a:lstStyle/>
          <a:p>
            <a:r>
              <a:rPr lang="en-US" b="1" dirty="0" smtClean="0"/>
              <a:t>Lab </a:t>
            </a:r>
            <a:r>
              <a:rPr lang="en-US" dirty="0"/>
              <a:t>(</a:t>
            </a:r>
            <a:r>
              <a:rPr lang="en-US" dirty="0">
                <a:hlinkClick r:id="rId2"/>
              </a:rPr>
              <a:t>www.waldronlab.org</a:t>
            </a:r>
            <a:r>
              <a:rPr lang="en-US" dirty="0"/>
              <a:t>)</a:t>
            </a:r>
          </a:p>
          <a:p>
            <a:pPr lvl="1"/>
            <a:r>
              <a:rPr lang="en-US" dirty="0"/>
              <a:t>Marcel Ramos, Lucas </a:t>
            </a:r>
            <a:r>
              <a:rPr lang="en-US" dirty="0" err="1"/>
              <a:t>Schiffer</a:t>
            </a:r>
            <a:r>
              <a:rPr lang="en-US" dirty="0"/>
              <a:t>, </a:t>
            </a:r>
            <a:r>
              <a:rPr lang="en-US" dirty="0" smtClean="0"/>
              <a:t>Andy </a:t>
            </a:r>
            <a:r>
              <a:rPr lang="en-US" dirty="0" err="1" smtClean="0"/>
              <a:t>Samedy</a:t>
            </a:r>
            <a:r>
              <a:rPr lang="en-US" dirty="0" smtClean="0"/>
              <a:t>, </a:t>
            </a:r>
            <a:r>
              <a:rPr lang="en-US" dirty="0" err="1" smtClean="0"/>
              <a:t>Abzal</a:t>
            </a:r>
            <a:r>
              <a:rPr lang="en-US" dirty="0" smtClean="0"/>
              <a:t> </a:t>
            </a:r>
            <a:r>
              <a:rPr lang="en-US" dirty="0"/>
              <a:t>Bacchus, Carmen Rodriguez, Audrey </a:t>
            </a:r>
            <a:r>
              <a:rPr lang="en-US" dirty="0" err="1"/>
              <a:t>Renson</a:t>
            </a:r>
            <a:r>
              <a:rPr lang="en-US" dirty="0"/>
              <a:t>, Ludwig </a:t>
            </a:r>
            <a:r>
              <a:rPr lang="en-US" dirty="0" err="1"/>
              <a:t>Geistlinger</a:t>
            </a:r>
            <a:endParaRPr lang="en-US" dirty="0"/>
          </a:p>
          <a:p>
            <a:r>
              <a:rPr lang="en-US" b="1" dirty="0"/>
              <a:t>U24 CA180996 Collaborators</a:t>
            </a:r>
          </a:p>
          <a:p>
            <a:pPr lvl="1"/>
            <a:r>
              <a:rPr lang="en-US" dirty="0"/>
              <a:t>Martin Morgan, Vincent Carey, Kasper Hansen</a:t>
            </a:r>
          </a:p>
          <a:p>
            <a:r>
              <a:rPr lang="en-US" b="1" dirty="0"/>
              <a:t>CUNY high-performance computing center</a:t>
            </a:r>
          </a:p>
          <a:p>
            <a:endParaRPr lang="en-US" dirty="0"/>
          </a:p>
        </p:txBody>
      </p:sp>
    </p:spTree>
    <p:extLst>
      <p:ext uri="{BB962C8B-B14F-4D97-AF65-F5344CB8AC3E}">
        <p14:creationId xmlns:p14="http://schemas.microsoft.com/office/powerpoint/2010/main" val="23858907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4" name="Shape 54"/>
          <p:cNvSpPr/>
          <p:nvPr/>
        </p:nvSpPr>
        <p:spPr>
          <a:xfrm>
            <a:off x="4193652" y="447403"/>
            <a:ext cx="1698899" cy="1175199"/>
          </a:xfrm>
          <a:prstGeom prst="rect">
            <a:avLst/>
          </a:prstGeom>
          <a:solidFill>
            <a:schemeClr val="lt1"/>
          </a:solidFill>
          <a:ln w="19050" cap="flat">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 name="Shape 56"/>
          <p:cNvSpPr txBox="1"/>
          <p:nvPr/>
        </p:nvSpPr>
        <p:spPr>
          <a:xfrm>
            <a:off x="0" y="5705051"/>
            <a:ext cx="3502526" cy="585600"/>
          </a:xfrm>
          <a:prstGeom prst="rect">
            <a:avLst/>
          </a:prstGeom>
          <a:noFill/>
          <a:ln>
            <a:noFill/>
          </a:ln>
        </p:spPr>
        <p:txBody>
          <a:bodyPr lIns="91425" tIns="91425" rIns="91425" bIns="91425" anchor="t" anchorCtr="0">
            <a:noAutofit/>
          </a:bodyPr>
          <a:lstStyle/>
          <a:p>
            <a:pPr lvl="0" rtl="0">
              <a:spcBef>
                <a:spcPts val="0"/>
              </a:spcBef>
              <a:buNone/>
            </a:pPr>
            <a:r>
              <a:rPr lang="en-US" sz="2000" i="1" dirty="0" smtClean="0"/>
              <a:t>Credit: Marcel Ramos</a:t>
            </a:r>
            <a:endParaRPr lang="en" sz="2000" i="1" dirty="0"/>
          </a:p>
        </p:txBody>
      </p:sp>
      <p:sp>
        <p:nvSpPr>
          <p:cNvPr id="3" name="TextBox 2"/>
          <p:cNvSpPr txBox="1"/>
          <p:nvPr/>
        </p:nvSpPr>
        <p:spPr>
          <a:xfrm>
            <a:off x="488482" y="2186745"/>
            <a:ext cx="3749744" cy="646331"/>
          </a:xfrm>
          <a:prstGeom prst="rect">
            <a:avLst/>
          </a:prstGeom>
          <a:noFill/>
        </p:spPr>
        <p:txBody>
          <a:bodyPr wrap="none" rtlCol="0">
            <a:spAutoFit/>
          </a:bodyPr>
          <a:lstStyle/>
          <a:p>
            <a:pPr algn="ctr"/>
            <a:r>
              <a:rPr lang="en-US" dirty="0" smtClean="0"/>
              <a:t>Diseases, platforms, and data types of</a:t>
            </a:r>
          </a:p>
          <a:p>
            <a:pPr algn="ctr"/>
            <a:r>
              <a:rPr lang="en-US" dirty="0"/>
              <a:t>T</a:t>
            </a:r>
            <a:r>
              <a:rPr lang="en-US" dirty="0" smtClean="0"/>
              <a:t>he TCGA</a:t>
            </a:r>
            <a:endParaRPr lang="en-US" dirty="0"/>
          </a:p>
        </p:txBody>
      </p:sp>
      <p:grpSp>
        <p:nvGrpSpPr>
          <p:cNvPr id="6" name="Group 5"/>
          <p:cNvGrpSpPr/>
          <p:nvPr/>
        </p:nvGrpSpPr>
        <p:grpSpPr>
          <a:xfrm>
            <a:off x="4361829" y="0"/>
            <a:ext cx="4746790" cy="6850473"/>
            <a:chOff x="4361829" y="0"/>
            <a:chExt cx="4746790" cy="6850473"/>
          </a:xfrm>
        </p:grpSpPr>
        <p:grpSp>
          <p:nvGrpSpPr>
            <p:cNvPr id="4" name="Group 3"/>
            <p:cNvGrpSpPr/>
            <p:nvPr/>
          </p:nvGrpSpPr>
          <p:grpSpPr>
            <a:xfrm>
              <a:off x="4361829" y="0"/>
              <a:ext cx="4746790" cy="6850473"/>
              <a:chOff x="3626019" y="7525"/>
              <a:chExt cx="4746790" cy="6850473"/>
            </a:xfrm>
          </p:grpSpPr>
          <p:pic>
            <p:nvPicPr>
              <p:cNvPr id="53" name="Shape 53"/>
              <p:cNvPicPr preferRelativeResize="0"/>
              <p:nvPr/>
            </p:nvPicPr>
            <p:blipFill>
              <a:blip r:embed="rId3">
                <a:alphaModFix/>
              </a:blip>
              <a:stretch>
                <a:fillRect/>
              </a:stretch>
            </p:blipFill>
            <p:spPr>
              <a:xfrm>
                <a:off x="4143676" y="377699"/>
                <a:ext cx="4201223" cy="6480299"/>
              </a:xfrm>
              <a:prstGeom prst="rect">
                <a:avLst/>
              </a:prstGeom>
              <a:noFill/>
              <a:ln>
                <a:noFill/>
              </a:ln>
            </p:spPr>
          </p:pic>
          <p:sp>
            <p:nvSpPr>
              <p:cNvPr id="55" name="Shape 55"/>
              <p:cNvSpPr txBox="1"/>
              <p:nvPr/>
            </p:nvSpPr>
            <p:spPr>
              <a:xfrm>
                <a:off x="4821661" y="1803522"/>
                <a:ext cx="1515554" cy="585600"/>
              </a:xfrm>
              <a:prstGeom prst="rect">
                <a:avLst/>
              </a:prstGeom>
              <a:noFill/>
              <a:ln>
                <a:noFill/>
              </a:ln>
            </p:spPr>
            <p:txBody>
              <a:bodyPr lIns="91425" tIns="91425" rIns="91425" bIns="91425" anchor="t" anchorCtr="0">
                <a:noAutofit/>
              </a:bodyPr>
              <a:lstStyle/>
              <a:p>
                <a:pPr>
                  <a:spcBef>
                    <a:spcPts val="0"/>
                  </a:spcBef>
                  <a:buNone/>
                </a:pPr>
                <a:r>
                  <a:rPr lang="en" sz="1800" dirty="0" smtClean="0"/>
                  <a:t>3</a:t>
                </a:r>
                <a:r>
                  <a:rPr lang="en-US" sz="1800" dirty="0" smtClean="0"/>
                  <a:t>3</a:t>
                </a:r>
                <a:r>
                  <a:rPr lang="en" sz="1800" dirty="0" smtClean="0"/>
                  <a:t> </a:t>
                </a:r>
                <a:r>
                  <a:rPr lang="en" sz="1800" dirty="0"/>
                  <a:t>diseases</a:t>
                </a:r>
              </a:p>
            </p:txBody>
          </p:sp>
          <p:sp>
            <p:nvSpPr>
              <p:cNvPr id="56" name="Shape 56"/>
              <p:cNvSpPr txBox="1"/>
              <p:nvPr/>
            </p:nvSpPr>
            <p:spPr>
              <a:xfrm>
                <a:off x="6735224" y="7525"/>
                <a:ext cx="1637585" cy="585600"/>
              </a:xfrm>
              <a:prstGeom prst="rect">
                <a:avLst/>
              </a:prstGeom>
              <a:noFill/>
              <a:ln>
                <a:noFill/>
              </a:ln>
            </p:spPr>
            <p:txBody>
              <a:bodyPr lIns="91425" tIns="91425" rIns="91425" bIns="91425" anchor="t" anchorCtr="0">
                <a:noAutofit/>
              </a:bodyPr>
              <a:lstStyle/>
              <a:p>
                <a:pPr lvl="0" rtl="0">
                  <a:spcBef>
                    <a:spcPts val="0"/>
                  </a:spcBef>
                  <a:buNone/>
                </a:pPr>
                <a:r>
                  <a:rPr lang="en-US" sz="1800" dirty="0" smtClean="0"/>
                  <a:t>50 platforms</a:t>
                </a:r>
                <a:endParaRPr lang="en" sz="1800" dirty="0"/>
              </a:p>
            </p:txBody>
          </p:sp>
          <p:sp>
            <p:nvSpPr>
              <p:cNvPr id="7" name="Shape 56"/>
              <p:cNvSpPr txBox="1"/>
              <p:nvPr/>
            </p:nvSpPr>
            <p:spPr>
              <a:xfrm>
                <a:off x="3626019" y="3906337"/>
                <a:ext cx="1752048" cy="585600"/>
              </a:xfrm>
              <a:prstGeom prst="rect">
                <a:avLst/>
              </a:prstGeom>
              <a:noFill/>
              <a:ln>
                <a:noFill/>
              </a:ln>
            </p:spPr>
            <p:txBody>
              <a:bodyPr lIns="91425" tIns="91425" rIns="91425" bIns="91425" anchor="t" anchorCtr="0">
                <a:noAutofit/>
              </a:bodyPr>
              <a:lstStyle/>
              <a:p>
                <a:pPr lvl="0" rtl="0">
                  <a:spcBef>
                    <a:spcPts val="0"/>
                  </a:spcBef>
                  <a:buNone/>
                </a:pPr>
                <a:r>
                  <a:rPr lang="en-US" sz="1800" dirty="0" smtClean="0"/>
                  <a:t>19 data types</a:t>
                </a:r>
                <a:endParaRPr lang="en" sz="1800" dirty="0"/>
              </a:p>
            </p:txBody>
          </p:sp>
        </p:grpSp>
        <p:sp>
          <p:nvSpPr>
            <p:cNvPr id="5" name="Rectangle 4"/>
            <p:cNvSpPr/>
            <p:nvPr/>
          </p:nvSpPr>
          <p:spPr>
            <a:xfrm>
              <a:off x="4879486" y="263011"/>
              <a:ext cx="1591018" cy="11948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sp>
        <p:nvSpPr>
          <p:cNvPr id="2" name="Title 1"/>
          <p:cNvSpPr>
            <a:spLocks noGrp="1"/>
          </p:cNvSpPr>
          <p:nvPr>
            <p:ph type="title"/>
          </p:nvPr>
        </p:nvSpPr>
        <p:spPr>
          <a:xfrm>
            <a:off x="150302" y="87480"/>
            <a:ext cx="6320202" cy="739125"/>
          </a:xfrm>
        </p:spPr>
        <p:txBody>
          <a:bodyPr>
            <a:normAutofit fontScale="90000"/>
          </a:bodyPr>
          <a:lstStyle/>
          <a:p>
            <a:r>
              <a:rPr lang="en-US" sz="3200" dirty="0" smtClean="0"/>
              <a:t>Multi-assay experiments can be complex</a:t>
            </a:r>
            <a:endParaRPr lang="en-US" sz="3200" dirty="0"/>
          </a:p>
        </p:txBody>
      </p:sp>
    </p:spTree>
    <p:extLst>
      <p:ext uri="{BB962C8B-B14F-4D97-AF65-F5344CB8AC3E}">
        <p14:creationId xmlns:p14="http://schemas.microsoft.com/office/powerpoint/2010/main" val="34519460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Bioconductor?</a:t>
            </a:r>
            <a:endParaRPr lang="en-US" dirty="0"/>
          </a:p>
        </p:txBody>
      </p:sp>
      <p:sp>
        <p:nvSpPr>
          <p:cNvPr id="3" name="Content Placeholder 2"/>
          <p:cNvSpPr>
            <a:spLocks noGrp="1"/>
          </p:cNvSpPr>
          <p:nvPr>
            <p:ph idx="1"/>
          </p:nvPr>
        </p:nvSpPr>
        <p:spPr>
          <a:xfrm>
            <a:off x="457200" y="1600200"/>
            <a:ext cx="8229600" cy="609089"/>
          </a:xfrm>
        </p:spPr>
        <p:txBody>
          <a:bodyPr>
            <a:normAutofit fontScale="92500"/>
          </a:bodyPr>
          <a:lstStyle/>
          <a:p>
            <a:pPr marL="0" indent="0">
              <a:buNone/>
            </a:pPr>
            <a:r>
              <a:rPr lang="en-US" dirty="0" smtClean="0"/>
              <a:t>1,400 packages on a backbone of data structures</a:t>
            </a:r>
          </a:p>
        </p:txBody>
      </p:sp>
      <p:grpSp>
        <p:nvGrpSpPr>
          <p:cNvPr id="11" name="Group 10"/>
          <p:cNvGrpSpPr/>
          <p:nvPr/>
        </p:nvGrpSpPr>
        <p:grpSpPr>
          <a:xfrm>
            <a:off x="457200" y="2404666"/>
            <a:ext cx="3907853" cy="4023638"/>
            <a:chOff x="457200" y="2404666"/>
            <a:chExt cx="3907853" cy="4023638"/>
          </a:xfrm>
        </p:grpSpPr>
        <p:pic>
          <p:nvPicPr>
            <p:cNvPr id="4" name="Picture 3"/>
            <p:cNvPicPr>
              <a:picLocks noChangeAspect="1"/>
            </p:cNvPicPr>
            <p:nvPr/>
          </p:nvPicPr>
          <p:blipFill>
            <a:blip r:embed="rId3"/>
            <a:stretch>
              <a:fillRect/>
            </a:stretch>
          </p:blipFill>
          <p:spPr>
            <a:xfrm>
              <a:off x="548319" y="2404666"/>
              <a:ext cx="3142714" cy="3438863"/>
            </a:xfrm>
            <a:prstGeom prst="rect">
              <a:avLst/>
            </a:prstGeom>
          </p:spPr>
        </p:pic>
        <p:sp>
          <p:nvSpPr>
            <p:cNvPr id="5" name="TextBox 4"/>
            <p:cNvSpPr txBox="1"/>
            <p:nvPr/>
          </p:nvSpPr>
          <p:spPr>
            <a:xfrm>
              <a:off x="457200" y="5843528"/>
              <a:ext cx="3907853" cy="584776"/>
            </a:xfrm>
            <a:prstGeom prst="rect">
              <a:avLst/>
            </a:prstGeom>
            <a:noFill/>
          </p:spPr>
          <p:txBody>
            <a:bodyPr wrap="square" rtlCol="0">
              <a:spAutoFit/>
            </a:bodyPr>
            <a:lstStyle/>
            <a:p>
              <a:pPr algn="ctr"/>
              <a:r>
                <a:rPr lang="en-US" sz="1400" dirty="0" smtClean="0"/>
                <a:t>The Genomic Ranges algebra</a:t>
              </a:r>
            </a:p>
            <a:p>
              <a:pPr algn="ctr"/>
              <a:endParaRPr lang="en-US" dirty="0"/>
            </a:p>
          </p:txBody>
        </p:sp>
      </p:grpSp>
      <p:sp>
        <p:nvSpPr>
          <p:cNvPr id="7" name="TextBox 6"/>
          <p:cNvSpPr txBox="1"/>
          <p:nvPr/>
        </p:nvSpPr>
        <p:spPr>
          <a:xfrm>
            <a:off x="2848224" y="6419446"/>
            <a:ext cx="4110756" cy="400110"/>
          </a:xfrm>
          <a:prstGeom prst="rect">
            <a:avLst/>
          </a:prstGeom>
          <a:noFill/>
        </p:spPr>
        <p:txBody>
          <a:bodyPr wrap="square" rtlCol="0">
            <a:spAutoFit/>
          </a:bodyPr>
          <a:lstStyle/>
          <a:p>
            <a:r>
              <a:rPr lang="en-US" sz="1000" dirty="0"/>
              <a:t>Huber, W. </a:t>
            </a:r>
            <a:r>
              <a:rPr lang="en-US" sz="1000" i="1" dirty="0"/>
              <a:t>et al.</a:t>
            </a:r>
            <a:r>
              <a:rPr lang="en-US" sz="1000" dirty="0"/>
              <a:t> Orchestrating high-throughput genomic analysis with Bioconductor. </a:t>
            </a:r>
            <a:r>
              <a:rPr lang="en-US" sz="1000" i="1" dirty="0"/>
              <a:t>Nat. Methods</a:t>
            </a:r>
            <a:r>
              <a:rPr lang="en-US" sz="1000" dirty="0"/>
              <a:t> </a:t>
            </a:r>
            <a:r>
              <a:rPr lang="en-US" sz="1000" b="1" dirty="0"/>
              <a:t>12,</a:t>
            </a:r>
            <a:r>
              <a:rPr lang="en-US" sz="1000" dirty="0"/>
              <a:t> 115–121 (2015).</a:t>
            </a:r>
          </a:p>
        </p:txBody>
      </p:sp>
      <p:grpSp>
        <p:nvGrpSpPr>
          <p:cNvPr id="14" name="Group 13"/>
          <p:cNvGrpSpPr/>
          <p:nvPr/>
        </p:nvGrpSpPr>
        <p:grpSpPr>
          <a:xfrm>
            <a:off x="4528090" y="2404666"/>
            <a:ext cx="4170004" cy="3746640"/>
            <a:chOff x="4528090" y="2404666"/>
            <a:chExt cx="4170004" cy="3746640"/>
          </a:xfrm>
        </p:grpSpPr>
        <p:sp>
          <p:nvSpPr>
            <p:cNvPr id="9" name="TextBox 8"/>
            <p:cNvSpPr txBox="1"/>
            <p:nvPr/>
          </p:nvSpPr>
          <p:spPr>
            <a:xfrm>
              <a:off x="4528090" y="5843529"/>
              <a:ext cx="4170004" cy="307777"/>
            </a:xfrm>
            <a:prstGeom prst="rect">
              <a:avLst/>
            </a:prstGeom>
            <a:noFill/>
          </p:spPr>
          <p:txBody>
            <a:bodyPr wrap="square" rtlCol="0">
              <a:spAutoFit/>
            </a:bodyPr>
            <a:lstStyle/>
            <a:p>
              <a:pPr algn="ctr"/>
              <a:r>
                <a:rPr lang="en-US" sz="1400" dirty="0" smtClean="0"/>
                <a:t>The integrative data container </a:t>
              </a:r>
              <a:r>
                <a:rPr lang="en-US" sz="1400" i="1" dirty="0" smtClean="0"/>
                <a:t>SummarizedExperiment</a:t>
              </a:r>
              <a:endParaRPr lang="en-US" dirty="0"/>
            </a:p>
          </p:txBody>
        </p:sp>
        <p:pic>
          <p:nvPicPr>
            <p:cNvPr id="13" name="Picture 12"/>
            <p:cNvPicPr>
              <a:picLocks noChangeAspect="1"/>
            </p:cNvPicPr>
            <p:nvPr/>
          </p:nvPicPr>
          <p:blipFill>
            <a:blip r:embed="rId4"/>
            <a:stretch>
              <a:fillRect/>
            </a:stretch>
          </p:blipFill>
          <p:spPr>
            <a:xfrm>
              <a:off x="4528090" y="2404666"/>
              <a:ext cx="4158710" cy="3300651"/>
            </a:xfrm>
            <a:prstGeom prst="rect">
              <a:avLst/>
            </a:prstGeom>
          </p:spPr>
        </p:pic>
      </p:gr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18" name="Picture 17"/>
          <p:cNvPicPr>
            <a:picLocks noChangeAspect="1"/>
          </p:cNvPicPr>
          <p:nvPr/>
        </p:nvPicPr>
        <p:blipFill>
          <a:blip r:embed="rId6"/>
          <a:stretch>
            <a:fillRect/>
          </a:stretch>
        </p:blipFill>
        <p:spPr>
          <a:xfrm>
            <a:off x="7748070" y="6452690"/>
            <a:ext cx="1395926" cy="401910"/>
          </a:xfrm>
          <a:prstGeom prst="rect">
            <a:avLst/>
          </a:prstGeom>
        </p:spPr>
      </p:pic>
    </p:spTree>
    <p:extLst>
      <p:ext uri="{BB962C8B-B14F-4D97-AF65-F5344CB8AC3E}">
        <p14:creationId xmlns:p14="http://schemas.microsoft.com/office/powerpoint/2010/main" val="32394311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need for MultiAssayExperiment</a:t>
            </a:r>
            <a:endParaRPr lang="en-US" dirty="0"/>
          </a:p>
        </p:txBody>
      </p:sp>
      <p:sp>
        <p:nvSpPr>
          <p:cNvPr id="3" name="Content Placeholder 2"/>
          <p:cNvSpPr>
            <a:spLocks noGrp="1"/>
          </p:cNvSpPr>
          <p:nvPr>
            <p:ph idx="1"/>
          </p:nvPr>
        </p:nvSpPr>
        <p:spPr/>
        <p:txBody>
          <a:bodyPr/>
          <a:lstStyle/>
          <a:p>
            <a:pPr marL="0" indent="0">
              <a:buNone/>
            </a:pPr>
            <a:r>
              <a:rPr lang="en-US" dirty="0" smtClean="0"/>
              <a:t>Need a core data structure to:</a:t>
            </a:r>
          </a:p>
          <a:p>
            <a:pPr lvl="1"/>
            <a:r>
              <a:rPr lang="en-US" dirty="0"/>
              <a:t>h</a:t>
            </a:r>
            <a:r>
              <a:rPr lang="en-US" dirty="0" smtClean="0"/>
              <a:t>armonize single-assay data structures</a:t>
            </a:r>
          </a:p>
          <a:p>
            <a:pPr lvl="1"/>
            <a:r>
              <a:rPr lang="en-US" dirty="0"/>
              <a:t>r</a:t>
            </a:r>
            <a:r>
              <a:rPr lang="en-US" dirty="0" smtClean="0"/>
              <a:t>elate multiple assays &amp; clinical data</a:t>
            </a:r>
          </a:p>
          <a:p>
            <a:pPr lvl="1"/>
            <a:r>
              <a:rPr lang="en-US" dirty="0"/>
              <a:t>h</a:t>
            </a:r>
            <a:r>
              <a:rPr lang="en-US" dirty="0" smtClean="0"/>
              <a:t>andle missing and replicate observations</a:t>
            </a:r>
          </a:p>
          <a:p>
            <a:pPr lvl="1"/>
            <a:r>
              <a:rPr lang="en-US" dirty="0"/>
              <a:t>a</a:t>
            </a:r>
            <a:r>
              <a:rPr lang="en-US" dirty="0" smtClean="0"/>
              <a:t>ccommodate ID-based and range-based data</a:t>
            </a:r>
          </a:p>
          <a:p>
            <a:pPr lvl="1"/>
            <a:r>
              <a:rPr lang="en-US" dirty="0"/>
              <a:t>s</a:t>
            </a:r>
            <a:r>
              <a:rPr lang="en-US" dirty="0" smtClean="0"/>
              <a:t>upport on-disk representations of big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7" name="Picture 6"/>
          <p:cNvPicPr>
            <a:picLocks noChangeAspect="1"/>
          </p:cNvPicPr>
          <p:nvPr/>
        </p:nvPicPr>
        <p:blipFill>
          <a:blip r:embed="rId4"/>
          <a:stretch>
            <a:fillRect/>
          </a:stretch>
        </p:blipFill>
        <p:spPr>
          <a:xfrm>
            <a:off x="7748070" y="6452690"/>
            <a:ext cx="1395926" cy="401910"/>
          </a:xfrm>
          <a:prstGeom prst="rect">
            <a:avLst/>
          </a:prstGeom>
        </p:spPr>
      </p:pic>
    </p:spTree>
    <p:extLst>
      <p:ext uri="{BB962C8B-B14F-4D97-AF65-F5344CB8AC3E}">
        <p14:creationId xmlns:p14="http://schemas.microsoft.com/office/powerpoint/2010/main" val="3229270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35" name="Picture 34"/>
          <p:cNvPicPr>
            <a:picLocks noChangeAspect="1"/>
          </p:cNvPicPr>
          <p:nvPr/>
        </p:nvPicPr>
        <p:blipFill>
          <a:blip r:embed="rId4"/>
          <a:stretch>
            <a:fillRect/>
          </a:stretch>
        </p:blipFill>
        <p:spPr>
          <a:xfrm>
            <a:off x="7748070" y="6452690"/>
            <a:ext cx="1395926" cy="40191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423" y="1570548"/>
            <a:ext cx="4708828" cy="4708828"/>
          </a:xfrm>
          <a:prstGeom prst="rect">
            <a:avLst/>
          </a:prstGeom>
        </p:spPr>
      </p:pic>
      <p:sp>
        <p:nvSpPr>
          <p:cNvPr id="17" name="Title 16"/>
          <p:cNvSpPr>
            <a:spLocks noGrp="1"/>
          </p:cNvSpPr>
          <p:nvPr>
            <p:ph type="title"/>
          </p:nvPr>
        </p:nvSpPr>
        <p:spPr/>
        <p:txBody>
          <a:bodyPr/>
          <a:lstStyle/>
          <a:p>
            <a:r>
              <a:rPr lang="en-US" dirty="0" smtClean="0"/>
              <a:t>MultiAssayExperiment design</a:t>
            </a:r>
            <a:endParaRPr lang="en-US" dirty="0"/>
          </a:p>
        </p:txBody>
      </p:sp>
      <p:sp>
        <p:nvSpPr>
          <p:cNvPr id="50" name="Shape 56"/>
          <p:cNvSpPr txBox="1"/>
          <p:nvPr/>
        </p:nvSpPr>
        <p:spPr>
          <a:xfrm>
            <a:off x="6633251" y="4457628"/>
            <a:ext cx="2510749" cy="892757"/>
          </a:xfrm>
          <a:prstGeom prst="rect">
            <a:avLst/>
          </a:prstGeom>
          <a:noFill/>
          <a:ln>
            <a:noFill/>
          </a:ln>
        </p:spPr>
        <p:txBody>
          <a:bodyPr lIns="91425" tIns="91425" rIns="91425" bIns="91425" anchor="t" anchorCtr="0">
            <a:noAutofit/>
          </a:bodyPr>
          <a:lstStyle/>
          <a:p>
            <a:pPr lvl="0" rtl="0">
              <a:spcBef>
                <a:spcPts val="0"/>
              </a:spcBef>
              <a:buNone/>
            </a:pPr>
            <a:r>
              <a:rPr lang="en-US" sz="2000" i="1" dirty="0" smtClean="0"/>
              <a:t>Credit:</a:t>
            </a:r>
            <a:r>
              <a:rPr lang="en-US" sz="2000" i="1" dirty="0"/>
              <a:t> </a:t>
            </a:r>
            <a:r>
              <a:rPr lang="en-US" sz="2000" i="1" dirty="0" smtClean="0"/>
              <a:t>Marcel Ramos</a:t>
            </a:r>
            <a:endParaRPr lang="en" sz="2000" i="1" dirty="0"/>
          </a:p>
        </p:txBody>
      </p:sp>
    </p:spTree>
    <p:extLst>
      <p:ext uri="{BB962C8B-B14F-4D97-AF65-F5344CB8AC3E}">
        <p14:creationId xmlns:p14="http://schemas.microsoft.com/office/powerpoint/2010/main" val="23806496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MultiAssayExperiment API</a:t>
            </a:r>
            <a:endParaRPr lang="en-US" dirty="0"/>
          </a:p>
        </p:txBody>
      </p:sp>
      <p:pic>
        <p:nvPicPr>
          <p:cNvPr id="5" name="Picture 4"/>
          <p:cNvPicPr>
            <a:picLocks noChangeAspect="1"/>
          </p:cNvPicPr>
          <p:nvPr/>
        </p:nvPicPr>
        <p:blipFill>
          <a:blip r:embed="rId3"/>
          <a:stretch>
            <a:fillRect/>
          </a:stretch>
        </p:blipFill>
        <p:spPr>
          <a:xfrm>
            <a:off x="1153773" y="1417638"/>
            <a:ext cx="6053458" cy="50760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8" name="Picture 7"/>
          <p:cNvPicPr>
            <a:picLocks noChangeAspect="1"/>
          </p:cNvPicPr>
          <p:nvPr/>
        </p:nvPicPr>
        <p:blipFill>
          <a:blip r:embed="rId5"/>
          <a:stretch>
            <a:fillRect/>
          </a:stretch>
        </p:blipFill>
        <p:spPr>
          <a:xfrm>
            <a:off x="7748070" y="6452690"/>
            <a:ext cx="1395926" cy="401910"/>
          </a:xfrm>
          <a:prstGeom prst="rect">
            <a:avLst/>
          </a:prstGeom>
        </p:spPr>
      </p:pic>
      <p:sp>
        <p:nvSpPr>
          <p:cNvPr id="10" name="Shape 56"/>
          <p:cNvSpPr txBox="1"/>
          <p:nvPr/>
        </p:nvSpPr>
        <p:spPr>
          <a:xfrm>
            <a:off x="7362935" y="2625979"/>
            <a:ext cx="1781061" cy="892757"/>
          </a:xfrm>
          <a:prstGeom prst="rect">
            <a:avLst/>
          </a:prstGeom>
          <a:noFill/>
          <a:ln>
            <a:noFill/>
          </a:ln>
        </p:spPr>
        <p:txBody>
          <a:bodyPr lIns="91425" tIns="91425" rIns="91425" bIns="91425" anchor="t" anchorCtr="0">
            <a:noAutofit/>
          </a:bodyPr>
          <a:lstStyle/>
          <a:p>
            <a:pPr lvl="0" rtl="0">
              <a:spcBef>
                <a:spcPts val="0"/>
              </a:spcBef>
              <a:buNone/>
            </a:pPr>
            <a:r>
              <a:rPr lang="en-US" sz="2000" i="1" dirty="0" smtClean="0"/>
              <a:t>Credit:</a:t>
            </a:r>
            <a:r>
              <a:rPr lang="en-US" sz="2000" i="1" dirty="0"/>
              <a:t> </a:t>
            </a:r>
            <a:endParaRPr lang="en-US" sz="2000" i="1" dirty="0" smtClean="0"/>
          </a:p>
          <a:p>
            <a:pPr lvl="0" rtl="0">
              <a:spcBef>
                <a:spcPts val="0"/>
              </a:spcBef>
              <a:buNone/>
            </a:pPr>
            <a:r>
              <a:rPr lang="en-US" sz="2000" i="1" dirty="0" smtClean="0"/>
              <a:t>Marcel Ramos</a:t>
            </a:r>
            <a:endParaRPr lang="en" sz="2000" i="1" dirty="0"/>
          </a:p>
        </p:txBody>
      </p:sp>
    </p:spTree>
    <p:extLst>
      <p:ext uri="{BB962C8B-B14F-4D97-AF65-F5344CB8AC3E}">
        <p14:creationId xmlns:p14="http://schemas.microsoft.com/office/powerpoint/2010/main" val="3798325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TCGA as </a:t>
            </a:r>
            <a:r>
              <a:rPr lang="en-US" dirty="0" err="1" smtClean="0"/>
              <a:t>MultiAssayExperiments</a:t>
            </a:r>
            <a:endParaRPr lang="en-US" dirty="0"/>
          </a:p>
        </p:txBody>
      </p:sp>
      <p:pic>
        <p:nvPicPr>
          <p:cNvPr id="4" name="Picture 3"/>
          <p:cNvPicPr>
            <a:picLocks noChangeAspect="1"/>
          </p:cNvPicPr>
          <p:nvPr/>
        </p:nvPicPr>
        <p:blipFill rotWithShape="1">
          <a:blip r:embed="rId3"/>
          <a:srcRect b="15454"/>
          <a:stretch/>
        </p:blipFill>
        <p:spPr>
          <a:xfrm>
            <a:off x="1217445" y="1612822"/>
            <a:ext cx="7062317" cy="3519641"/>
          </a:xfrm>
          <a:prstGeom prst="rect">
            <a:avLst/>
          </a:prstGeom>
        </p:spPr>
      </p:pic>
      <p:sp>
        <p:nvSpPr>
          <p:cNvPr id="5" name="TextBox 4"/>
          <p:cNvSpPr txBox="1"/>
          <p:nvPr/>
        </p:nvSpPr>
        <p:spPr>
          <a:xfrm>
            <a:off x="1908836" y="5742262"/>
            <a:ext cx="6282113" cy="369332"/>
          </a:xfrm>
          <a:prstGeom prst="rect">
            <a:avLst/>
          </a:prstGeom>
          <a:noFill/>
        </p:spPr>
        <p:txBody>
          <a:bodyPr wrap="none" rtlCol="0">
            <a:spAutoFit/>
          </a:bodyPr>
          <a:lstStyle/>
          <a:p>
            <a:r>
              <a:rPr lang="en-US" dirty="0" smtClean="0"/>
              <a:t>Access from </a:t>
            </a:r>
            <a:r>
              <a:rPr lang="en-US" dirty="0" err="1" smtClean="0"/>
              <a:t>www.github.com</a:t>
            </a:r>
            <a:r>
              <a:rPr lang="en-US" dirty="0" smtClean="0"/>
              <a:t>/</a:t>
            </a:r>
            <a:r>
              <a:rPr lang="en-US" dirty="0" err="1" smtClean="0"/>
              <a:t>waldronlab</a:t>
            </a:r>
            <a:r>
              <a:rPr lang="en-US" dirty="0" smtClean="0"/>
              <a:t>/MultiAssayExperiment</a:t>
            </a:r>
            <a:endParaRPr lang="en-US" dirty="0"/>
          </a:p>
        </p:txBody>
      </p:sp>
      <p:sp>
        <p:nvSpPr>
          <p:cNvPr id="6" name="TextBox 5"/>
          <p:cNvSpPr txBox="1"/>
          <p:nvPr/>
        </p:nvSpPr>
        <p:spPr>
          <a:xfrm>
            <a:off x="3644826" y="5252697"/>
            <a:ext cx="2044149" cy="369332"/>
          </a:xfrm>
          <a:prstGeom prst="rect">
            <a:avLst/>
          </a:prstGeom>
          <a:noFill/>
        </p:spPr>
        <p:txBody>
          <a:bodyPr wrap="none" rtlCol="0">
            <a:spAutoFit/>
          </a:bodyPr>
          <a:lstStyle/>
          <a:p>
            <a:r>
              <a:rPr lang="is-IS" dirty="0" smtClean="0"/>
              <a:t>…... 33 cancer types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8" name="Picture 7"/>
          <p:cNvPicPr>
            <a:picLocks noChangeAspect="1"/>
          </p:cNvPicPr>
          <p:nvPr/>
        </p:nvPicPr>
        <p:blipFill>
          <a:blip r:embed="rId5"/>
          <a:stretch>
            <a:fillRect/>
          </a:stretch>
        </p:blipFill>
        <p:spPr>
          <a:xfrm>
            <a:off x="7748070" y="6452690"/>
            <a:ext cx="1395926" cy="401910"/>
          </a:xfrm>
          <a:prstGeom prst="rect">
            <a:avLst/>
          </a:prstGeom>
        </p:spPr>
      </p:pic>
    </p:spTree>
    <p:extLst>
      <p:ext uri="{BB962C8B-B14F-4D97-AF65-F5344CB8AC3E}">
        <p14:creationId xmlns:p14="http://schemas.microsoft.com/office/powerpoint/2010/main" val="1341584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13" name="Picture 12"/>
          <p:cNvPicPr>
            <a:picLocks noChangeAspect="1"/>
          </p:cNvPicPr>
          <p:nvPr/>
        </p:nvPicPr>
        <p:blipFill>
          <a:blip r:embed="rId4"/>
          <a:stretch>
            <a:fillRect/>
          </a:stretch>
        </p:blipFill>
        <p:spPr>
          <a:xfrm>
            <a:off x="7748070" y="6452690"/>
            <a:ext cx="1395926" cy="401910"/>
          </a:xfrm>
          <a:prstGeom prst="rect">
            <a:avLst/>
          </a:prstGeom>
        </p:spPr>
      </p:pic>
      <p:sp>
        <p:nvSpPr>
          <p:cNvPr id="14" name="TextBox 13"/>
          <p:cNvSpPr txBox="1"/>
          <p:nvPr/>
        </p:nvSpPr>
        <p:spPr>
          <a:xfrm>
            <a:off x="1457930" y="6408797"/>
            <a:ext cx="6353798" cy="276999"/>
          </a:xfrm>
          <a:prstGeom prst="rect">
            <a:avLst/>
          </a:prstGeom>
          <a:noFill/>
        </p:spPr>
        <p:txBody>
          <a:bodyPr wrap="none" rtlCol="0">
            <a:spAutoFit/>
          </a:bodyPr>
          <a:lstStyle/>
          <a:p>
            <a:r>
              <a:rPr lang="en-US" sz="1200" dirty="0" smtClean="0"/>
              <a:t>Ramos </a:t>
            </a:r>
            <a:r>
              <a:rPr lang="en-US" sz="1200" i="1" dirty="0" smtClean="0"/>
              <a:t>et al.</a:t>
            </a:r>
            <a:r>
              <a:rPr lang="en-US" sz="1200" dirty="0" smtClean="0"/>
              <a:t>, </a:t>
            </a:r>
            <a:r>
              <a:rPr lang="en-US" sz="1200" dirty="0"/>
              <a:t>Software for the integration of multi-omics experiments in </a:t>
            </a:r>
            <a:r>
              <a:rPr lang="en-US" sz="1200" dirty="0" smtClean="0"/>
              <a:t>Bioconductor (submitted).  </a:t>
            </a:r>
            <a:endParaRPr lang="en-US" sz="1200" dirty="0"/>
          </a:p>
        </p:txBody>
      </p:sp>
      <p:sp>
        <p:nvSpPr>
          <p:cNvPr id="2" name="Title 1"/>
          <p:cNvSpPr>
            <a:spLocks noGrp="1"/>
          </p:cNvSpPr>
          <p:nvPr>
            <p:ph type="title"/>
          </p:nvPr>
        </p:nvSpPr>
        <p:spPr/>
        <p:txBody>
          <a:bodyPr>
            <a:normAutofit/>
          </a:bodyPr>
          <a:lstStyle/>
          <a:p>
            <a:r>
              <a:rPr lang="en-US" dirty="0" smtClean="0"/>
              <a:t>For building visualizations</a:t>
            </a:r>
            <a:endParaRPr lang="en-US" dirty="0"/>
          </a:p>
        </p:txBody>
      </p:sp>
      <p:grpSp>
        <p:nvGrpSpPr>
          <p:cNvPr id="20" name="Group 19"/>
          <p:cNvGrpSpPr/>
          <p:nvPr/>
        </p:nvGrpSpPr>
        <p:grpSpPr>
          <a:xfrm>
            <a:off x="1689847" y="1417638"/>
            <a:ext cx="5188900" cy="4657939"/>
            <a:chOff x="1" y="1744564"/>
            <a:chExt cx="5188900" cy="4657939"/>
          </a:xfrm>
        </p:grpSpPr>
        <p:pic>
          <p:nvPicPr>
            <p:cNvPr id="18" name="Picture 17" descr="upsetAC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744564"/>
              <a:ext cx="5188900" cy="3688443"/>
            </a:xfrm>
            <a:prstGeom prst="rect">
              <a:avLst/>
            </a:prstGeom>
          </p:spPr>
        </p:pic>
        <p:sp>
          <p:nvSpPr>
            <p:cNvPr id="19" name="TextBox 18"/>
            <p:cNvSpPr txBox="1"/>
            <p:nvPr/>
          </p:nvSpPr>
          <p:spPr>
            <a:xfrm>
              <a:off x="1051613" y="5571506"/>
              <a:ext cx="3684986" cy="830997"/>
            </a:xfrm>
            <a:prstGeom prst="rect">
              <a:avLst/>
            </a:prstGeom>
            <a:noFill/>
          </p:spPr>
          <p:txBody>
            <a:bodyPr wrap="none" rtlCol="0">
              <a:spAutoFit/>
            </a:bodyPr>
            <a:lstStyle/>
            <a:p>
              <a:r>
                <a:rPr lang="en-US" sz="1200" i="1" dirty="0" smtClean="0"/>
                <a:t>Upset</a:t>
              </a:r>
              <a:r>
                <a:rPr lang="en-US" sz="1200" dirty="0" smtClean="0"/>
                <a:t> Venn diagram for adrenocortical carcinoma TCGA</a:t>
              </a:r>
            </a:p>
            <a:p>
              <a:endParaRPr lang="en-US" sz="1200" dirty="0" smtClean="0"/>
            </a:p>
            <a:p>
              <a:r>
                <a:rPr lang="en-US" sz="1200" dirty="0" smtClean="0">
                  <a:latin typeface="Courier"/>
                  <a:cs typeface="Courier"/>
                </a:rPr>
                <a:t>&gt; data(</a:t>
              </a:r>
              <a:r>
                <a:rPr lang="en-US" sz="1200" dirty="0" err="1" smtClean="0">
                  <a:latin typeface="Courier"/>
                  <a:cs typeface="Courier"/>
                </a:rPr>
                <a:t>miniACC</a:t>
              </a:r>
              <a:r>
                <a:rPr lang="en-US" sz="1200" dirty="0" smtClean="0">
                  <a:latin typeface="Courier"/>
                  <a:cs typeface="Courier"/>
                </a:rPr>
                <a:t>)</a:t>
              </a:r>
            </a:p>
            <a:p>
              <a:r>
                <a:rPr lang="en-US" sz="1200" dirty="0" smtClean="0">
                  <a:latin typeface="Courier"/>
                  <a:cs typeface="Courier"/>
                </a:rPr>
                <a:t>&gt; </a:t>
              </a:r>
              <a:r>
                <a:rPr lang="en-US" sz="1200" dirty="0" err="1" smtClean="0">
                  <a:latin typeface="Courier"/>
                  <a:cs typeface="Courier"/>
                </a:rPr>
                <a:t>upsetSamples</a:t>
              </a:r>
              <a:r>
                <a:rPr lang="en-US" sz="1200" dirty="0" smtClean="0">
                  <a:latin typeface="Courier"/>
                  <a:cs typeface="Courier"/>
                </a:rPr>
                <a:t>(</a:t>
              </a:r>
              <a:r>
                <a:rPr lang="en-US" sz="1200" dirty="0" err="1" smtClean="0">
                  <a:latin typeface="Courier"/>
                  <a:cs typeface="Courier"/>
                </a:rPr>
                <a:t>miniACC</a:t>
              </a:r>
              <a:r>
                <a:rPr lang="en-US" sz="1200" dirty="0" smtClean="0">
                  <a:latin typeface="Courier"/>
                  <a:cs typeface="Courier"/>
                </a:rPr>
                <a:t>)</a:t>
              </a:r>
              <a:endParaRPr lang="en-US" sz="1200" dirty="0">
                <a:latin typeface="Courier"/>
                <a:cs typeface="Courier"/>
              </a:endParaRPr>
            </a:p>
          </p:txBody>
        </p:sp>
      </p:grpSp>
    </p:spTree>
    <p:extLst>
      <p:ext uri="{BB962C8B-B14F-4D97-AF65-F5344CB8AC3E}">
        <p14:creationId xmlns:p14="http://schemas.microsoft.com/office/powerpoint/2010/main" val="36753986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13" name="Picture 12"/>
          <p:cNvPicPr>
            <a:picLocks noChangeAspect="1"/>
          </p:cNvPicPr>
          <p:nvPr/>
        </p:nvPicPr>
        <p:blipFill>
          <a:blip r:embed="rId4"/>
          <a:stretch>
            <a:fillRect/>
          </a:stretch>
        </p:blipFill>
        <p:spPr>
          <a:xfrm>
            <a:off x="7748070" y="6452690"/>
            <a:ext cx="1395926" cy="401910"/>
          </a:xfrm>
          <a:prstGeom prst="rect">
            <a:avLst/>
          </a:prstGeom>
        </p:spPr>
      </p:pic>
      <p:sp>
        <p:nvSpPr>
          <p:cNvPr id="14" name="TextBox 13"/>
          <p:cNvSpPr txBox="1"/>
          <p:nvPr/>
        </p:nvSpPr>
        <p:spPr>
          <a:xfrm>
            <a:off x="1457930" y="6408797"/>
            <a:ext cx="6353798" cy="276999"/>
          </a:xfrm>
          <a:prstGeom prst="rect">
            <a:avLst/>
          </a:prstGeom>
          <a:noFill/>
        </p:spPr>
        <p:txBody>
          <a:bodyPr wrap="none" rtlCol="0">
            <a:spAutoFit/>
          </a:bodyPr>
          <a:lstStyle/>
          <a:p>
            <a:r>
              <a:rPr lang="en-US" sz="1200" dirty="0" smtClean="0"/>
              <a:t>Ramos </a:t>
            </a:r>
            <a:r>
              <a:rPr lang="en-US" sz="1200" i="1" dirty="0" smtClean="0"/>
              <a:t>et al.</a:t>
            </a:r>
            <a:r>
              <a:rPr lang="en-US" sz="1200" dirty="0" smtClean="0"/>
              <a:t>, </a:t>
            </a:r>
            <a:r>
              <a:rPr lang="en-US" sz="1200" dirty="0"/>
              <a:t>Software for the integration of multi-omics experiments in </a:t>
            </a:r>
            <a:r>
              <a:rPr lang="en-US" sz="1200" dirty="0" smtClean="0"/>
              <a:t>Bioconductor (submitted).  </a:t>
            </a:r>
            <a:endParaRPr lang="en-US" sz="1200" dirty="0"/>
          </a:p>
        </p:txBody>
      </p:sp>
      <p:sp>
        <p:nvSpPr>
          <p:cNvPr id="2" name="Title 1"/>
          <p:cNvSpPr>
            <a:spLocks noGrp="1"/>
          </p:cNvSpPr>
          <p:nvPr>
            <p:ph type="title"/>
          </p:nvPr>
        </p:nvSpPr>
        <p:spPr/>
        <p:txBody>
          <a:bodyPr>
            <a:normAutofit/>
          </a:bodyPr>
          <a:lstStyle/>
          <a:p>
            <a:r>
              <a:rPr lang="en-US" dirty="0" smtClean="0"/>
              <a:t>For multi-omics analysis</a:t>
            </a:r>
            <a:endParaRPr lang="en-US" dirty="0"/>
          </a:p>
        </p:txBody>
      </p:sp>
      <p:grpSp>
        <p:nvGrpSpPr>
          <p:cNvPr id="9" name="Group 8"/>
          <p:cNvGrpSpPr/>
          <p:nvPr/>
        </p:nvGrpSpPr>
        <p:grpSpPr>
          <a:xfrm>
            <a:off x="331476" y="1436863"/>
            <a:ext cx="6961042" cy="4900419"/>
            <a:chOff x="696104" y="1315338"/>
            <a:chExt cx="6961042" cy="4900419"/>
          </a:xfrm>
        </p:grpSpPr>
        <p:pic>
          <p:nvPicPr>
            <p:cNvPr id="4" name="Picture 3"/>
            <p:cNvPicPr>
              <a:picLocks/>
            </p:cNvPicPr>
            <p:nvPr/>
          </p:nvPicPr>
          <p:blipFill>
            <a:blip r:embed="rId5">
              <a:extLst>
                <a:ext uri="{28A0092B-C50C-407E-A947-70E740481C1C}">
                  <a14:useLocalDpi xmlns:a14="http://schemas.microsoft.com/office/drawing/2010/main" val="0"/>
                </a:ext>
              </a:extLst>
            </a:blip>
            <a:stretch>
              <a:fillRect/>
            </a:stretch>
          </p:blipFill>
          <p:spPr>
            <a:xfrm>
              <a:off x="2398257" y="1315338"/>
              <a:ext cx="3959479" cy="4051901"/>
            </a:xfrm>
            <a:prstGeom prst="rect">
              <a:avLst/>
            </a:prstGeom>
          </p:spPr>
        </p:pic>
        <p:sp>
          <p:nvSpPr>
            <p:cNvPr id="7" name="Rectangle 6"/>
            <p:cNvSpPr/>
            <p:nvPr/>
          </p:nvSpPr>
          <p:spPr>
            <a:xfrm>
              <a:off x="696104" y="5200094"/>
              <a:ext cx="6961042" cy="1015663"/>
            </a:xfrm>
            <a:prstGeom prst="rect">
              <a:avLst/>
            </a:prstGeom>
          </p:spPr>
          <p:txBody>
            <a:bodyPr wrap="square">
              <a:spAutoFit/>
            </a:bodyPr>
            <a:lstStyle/>
            <a:p>
              <a:endParaRPr lang="en-US" sz="1200" dirty="0" smtClean="0"/>
            </a:p>
            <a:p>
              <a:r>
                <a:rPr lang="en-US" sz="1200" dirty="0" smtClean="0">
                  <a:latin typeface="Courier"/>
                  <a:cs typeface="Courier"/>
                </a:rPr>
                <a:t>			&gt; </a:t>
              </a:r>
              <a:r>
                <a:rPr lang="en-US" sz="1200" dirty="0" err="1" smtClean="0">
                  <a:latin typeface="Courier"/>
                  <a:cs typeface="Courier"/>
                </a:rPr>
                <a:t>mae</a:t>
              </a:r>
              <a:r>
                <a:rPr lang="en-US" sz="1200" dirty="0" smtClean="0">
                  <a:latin typeface="Courier"/>
                  <a:cs typeface="Courier"/>
                </a:rPr>
                <a:t> </a:t>
              </a:r>
              <a:r>
                <a:rPr lang="en-US" sz="1200" dirty="0">
                  <a:latin typeface="Courier"/>
                  <a:cs typeface="Courier"/>
                </a:rPr>
                <a:t>&lt;- </a:t>
              </a:r>
              <a:r>
                <a:rPr lang="en-US" sz="1200" dirty="0" err="1">
                  <a:latin typeface="Courier"/>
                  <a:cs typeface="Courier"/>
                </a:rPr>
                <a:t>mae</a:t>
              </a:r>
              <a:r>
                <a:rPr lang="en-US" sz="1200" dirty="0">
                  <a:latin typeface="Courier"/>
                  <a:cs typeface="Courier"/>
                </a:rPr>
                <a:t>[, , c("Mutations", "</a:t>
              </a:r>
              <a:r>
                <a:rPr lang="en-US" sz="1200" dirty="0" err="1">
                  <a:latin typeface="Courier"/>
                  <a:cs typeface="Courier"/>
                </a:rPr>
                <a:t>gistict</a:t>
              </a:r>
              <a:r>
                <a:rPr lang="en-US" sz="1200" dirty="0">
                  <a:latin typeface="Courier"/>
                  <a:cs typeface="Courier"/>
                </a:rPr>
                <a:t>")]</a:t>
              </a:r>
            </a:p>
            <a:p>
              <a:r>
                <a:rPr lang="en-US" sz="1200" dirty="0" smtClean="0">
                  <a:latin typeface="Courier"/>
                  <a:cs typeface="Courier"/>
                </a:rPr>
                <a:t>			&gt; </a:t>
              </a:r>
              <a:r>
                <a:rPr lang="en-US" sz="1200" dirty="0" err="1" smtClean="0">
                  <a:latin typeface="Courier"/>
                  <a:cs typeface="Courier"/>
                </a:rPr>
                <a:t>mae</a:t>
              </a:r>
              <a:r>
                <a:rPr lang="en-US" sz="1200" dirty="0" smtClean="0">
                  <a:latin typeface="Courier"/>
                  <a:cs typeface="Courier"/>
                </a:rPr>
                <a:t> </a:t>
              </a:r>
              <a:r>
                <a:rPr lang="en-US" sz="1200" dirty="0">
                  <a:latin typeface="Courier"/>
                  <a:cs typeface="Courier"/>
                </a:rPr>
                <a:t>&lt;- </a:t>
              </a:r>
              <a:r>
                <a:rPr lang="en-US" sz="1200" dirty="0" err="1">
                  <a:latin typeface="Courier"/>
                  <a:cs typeface="Courier"/>
                </a:rPr>
                <a:t>intersectColumns</a:t>
              </a:r>
              <a:r>
                <a:rPr lang="en-US" sz="1200" dirty="0">
                  <a:latin typeface="Courier"/>
                  <a:cs typeface="Courier"/>
                </a:rPr>
                <a:t>(</a:t>
              </a:r>
              <a:r>
                <a:rPr lang="en-US" sz="1200" dirty="0" err="1">
                  <a:latin typeface="Courier"/>
                  <a:cs typeface="Courier"/>
                </a:rPr>
                <a:t>mae</a:t>
              </a:r>
              <a:r>
                <a:rPr lang="en-US" sz="1200" dirty="0">
                  <a:latin typeface="Courier"/>
                  <a:cs typeface="Courier"/>
                </a:rPr>
                <a:t>)</a:t>
              </a:r>
            </a:p>
            <a:p>
              <a:r>
                <a:rPr lang="en-US" sz="1200" dirty="0" smtClean="0">
                  <a:latin typeface="Courier"/>
                  <a:cs typeface="Courier"/>
                </a:rPr>
                <a:t>			&gt; </a:t>
              </a:r>
              <a:r>
                <a:rPr lang="en-US" sz="1200" dirty="0" err="1" smtClean="0">
                  <a:latin typeface="Courier"/>
                  <a:cs typeface="Courier"/>
                </a:rPr>
                <a:t>mae</a:t>
              </a:r>
              <a:r>
                <a:rPr lang="en-US" sz="1200" dirty="0" err="1">
                  <a:latin typeface="Courier"/>
                  <a:cs typeface="Courier"/>
                </a:rPr>
                <a:t>$cnload</a:t>
              </a:r>
              <a:r>
                <a:rPr lang="en-US" sz="1200" dirty="0">
                  <a:latin typeface="Courier"/>
                  <a:cs typeface="Courier"/>
                </a:rPr>
                <a:t> &lt;- </a:t>
              </a:r>
              <a:r>
                <a:rPr lang="en-US" sz="1200" dirty="0" err="1">
                  <a:latin typeface="Courier"/>
                  <a:cs typeface="Courier"/>
                </a:rPr>
                <a:t>colMeans</a:t>
              </a:r>
              <a:r>
                <a:rPr lang="en-US" sz="1200" dirty="0">
                  <a:latin typeface="Courier"/>
                  <a:cs typeface="Courier"/>
                </a:rPr>
                <a:t>(abs(assay(</a:t>
              </a:r>
              <a:r>
                <a:rPr lang="en-US" sz="1200" dirty="0" err="1">
                  <a:latin typeface="Courier"/>
                  <a:cs typeface="Courier"/>
                </a:rPr>
                <a:t>mae</a:t>
              </a:r>
              <a:r>
                <a:rPr lang="en-US" sz="1200" dirty="0">
                  <a:latin typeface="Courier"/>
                  <a:cs typeface="Courier"/>
                </a:rPr>
                <a:t>[["</a:t>
              </a:r>
              <a:r>
                <a:rPr lang="en-US" sz="1200" dirty="0" err="1">
                  <a:latin typeface="Courier"/>
                  <a:cs typeface="Courier"/>
                </a:rPr>
                <a:t>gistict</a:t>
              </a:r>
              <a:r>
                <a:rPr lang="en-US" sz="1200" dirty="0">
                  <a:latin typeface="Courier"/>
                  <a:cs typeface="Courier"/>
                </a:rPr>
                <a:t>"]])))</a:t>
              </a:r>
            </a:p>
            <a:p>
              <a:endParaRPr lang="en-US" sz="1200" dirty="0"/>
            </a:p>
          </p:txBody>
        </p:sp>
      </p:grpSp>
      <p:sp>
        <p:nvSpPr>
          <p:cNvPr id="3" name="TextBox 2"/>
          <p:cNvSpPr txBox="1"/>
          <p:nvPr/>
        </p:nvSpPr>
        <p:spPr>
          <a:xfrm>
            <a:off x="6198683" y="2118164"/>
            <a:ext cx="2945314" cy="830997"/>
          </a:xfrm>
          <a:prstGeom prst="rect">
            <a:avLst/>
          </a:prstGeom>
          <a:noFill/>
        </p:spPr>
        <p:txBody>
          <a:bodyPr wrap="square" rtlCol="0">
            <a:spAutoFit/>
          </a:bodyPr>
          <a:lstStyle/>
          <a:p>
            <a:r>
              <a:rPr lang="en-US" sz="1200" dirty="0" err="1"/>
              <a:t>Davoli</a:t>
            </a:r>
            <a:r>
              <a:rPr lang="en-US" sz="1200" dirty="0"/>
              <a:t> </a:t>
            </a:r>
            <a:r>
              <a:rPr lang="en-US" sz="1200" i="1" dirty="0"/>
              <a:t>et al</a:t>
            </a:r>
            <a:r>
              <a:rPr lang="en-US" sz="1200" dirty="0"/>
              <a:t>. Tumor aneuploidy correlates with markers of immune evasion and </a:t>
            </a:r>
          </a:p>
          <a:p>
            <a:r>
              <a:rPr lang="en-US" sz="1200" dirty="0"/>
              <a:t>with reduced response to immunotherapy. Science 355, (2017)</a:t>
            </a:r>
            <a:r>
              <a:rPr lang="en-US" sz="1200" dirty="0" smtClean="0"/>
              <a:t>.</a:t>
            </a:r>
            <a:endParaRPr lang="en-US" sz="1200" dirty="0"/>
          </a:p>
        </p:txBody>
      </p:sp>
    </p:spTree>
    <p:extLst>
      <p:ext uri="{BB962C8B-B14F-4D97-AF65-F5344CB8AC3E}">
        <p14:creationId xmlns:p14="http://schemas.microsoft.com/office/powerpoint/2010/main" val="2649627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7227</TotalTime>
  <Words>1209</Words>
  <Application>Microsoft Macintosh PowerPoint</Application>
  <PresentationFormat>On-screen Show (4:3)</PresentationFormat>
  <Paragraphs>101</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MultiAssayExperiment  Software for the integration of multi-omics experiments in Bioconductor</vt:lpstr>
      <vt:lpstr>Multi-assay experiments can be complex</vt:lpstr>
      <vt:lpstr>Why Bioconductor?</vt:lpstr>
      <vt:lpstr>The need for MultiAssayExperiment</vt:lpstr>
      <vt:lpstr>MultiAssayExperiment design</vt:lpstr>
      <vt:lpstr>The MultiAssayExperiment API</vt:lpstr>
      <vt:lpstr>TCGA as MultiAssayExperiments</vt:lpstr>
      <vt:lpstr>For building visualizations</vt:lpstr>
      <vt:lpstr>For multi-omics analysis</vt:lpstr>
      <vt:lpstr>For integrating remotely stored data</vt:lpstr>
      <vt:lpstr>Demo video</vt:lpstr>
      <vt:lpstr>Future work</vt:lpstr>
      <vt:lpstr>THANK YOU</vt:lpstr>
    </vt:vector>
  </TitlesOfParts>
  <Company>CUNY SPH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 Waldron</dc:creator>
  <cp:lastModifiedBy>Levi Waldron</cp:lastModifiedBy>
  <cp:revision>154</cp:revision>
  <dcterms:created xsi:type="dcterms:W3CDTF">2016-11-25T02:44:43Z</dcterms:created>
  <dcterms:modified xsi:type="dcterms:W3CDTF">2017-05-31T16:12:01Z</dcterms:modified>
</cp:coreProperties>
</file>