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2" r:id="rId9"/>
    <p:sldId id="284" r:id="rId10"/>
    <p:sldId id="285" r:id="rId11"/>
    <p:sldId id="286" r:id="rId12"/>
    <p:sldId id="287" r:id="rId13"/>
    <p:sldId id="281" r:id="rId14"/>
    <p:sldId id="267" r:id="rId15"/>
    <p:sldId id="291" r:id="rId16"/>
    <p:sldId id="268" r:id="rId17"/>
    <p:sldId id="292" r:id="rId18"/>
    <p:sldId id="293" r:id="rId19"/>
    <p:sldId id="300" r:id="rId20"/>
    <p:sldId id="269" r:id="rId21"/>
    <p:sldId id="295" r:id="rId22"/>
    <p:sldId id="294" r:id="rId23"/>
    <p:sldId id="296" r:id="rId24"/>
    <p:sldId id="297" r:id="rId25"/>
    <p:sldId id="272" r:id="rId26"/>
    <p:sldId id="299" r:id="rId27"/>
    <p:sldId id="307" r:id="rId28"/>
    <p:sldId id="261" r:id="rId29"/>
    <p:sldId id="301" r:id="rId30"/>
    <p:sldId id="304" r:id="rId31"/>
    <p:sldId id="305" r:id="rId32"/>
    <p:sldId id="30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6" d="100"/>
          <a:sy n="126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TCGA Prostate Cancer by Race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338 NAs (missing data)</c:v>
                </c:pt>
                <c:pt idx="1">
                  <c:v>147 whites</c:v>
                </c:pt>
                <c:pt idx="2">
                  <c:v>7 blacks/ African Americans</c:v>
                </c:pt>
                <c:pt idx="3">
                  <c:v>2 Asian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68.4</c:v>
                </c:pt>
                <c:pt idx="1">
                  <c:v>29.8</c:v>
                </c:pt>
                <c:pt idx="2">
                  <c:v>1.4</c:v>
                </c:pt>
                <c:pt idx="3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2571926105391"/>
          <c:y val="0.113129302233447"/>
          <c:w val="0.30742807389461"/>
          <c:h val="0.88687069776655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TCGA Prostate Cancer by Race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13 NAs (missing data)</c:v>
                </c:pt>
                <c:pt idx="1">
                  <c:v>411 whites</c:v>
                </c:pt>
                <c:pt idx="2">
                  <c:v>58 blacks/African Americans</c:v>
                </c:pt>
                <c:pt idx="3">
                  <c:v>12 Asians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83.0</c:v>
                </c:pt>
                <c:pt idx="2">
                  <c:v>11.7</c:v>
                </c:pt>
                <c:pt idx="3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73DA5-4B0B-354C-8748-523EB25A800A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4DDE0-E4ED-6A42-AF7E-86262FB4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4DDE0-E4ED-6A42-AF7E-86262FB4A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4DDE0-E4ED-6A42-AF7E-86262FB4A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2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4DDE0-E4ED-6A42-AF7E-86262FB4A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2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51D-5D7B-4E48-AAA8-8FB2DC418216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350A-C88F-4C54-9B94-574F928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2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51D-5D7B-4E48-AAA8-8FB2DC418216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350A-C88F-4C54-9B94-574F928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51D-5D7B-4E48-AAA8-8FB2DC418216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350A-C88F-4C54-9B94-574F928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9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51D-5D7B-4E48-AAA8-8FB2DC418216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350A-C88F-4C54-9B94-574F928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51D-5D7B-4E48-AAA8-8FB2DC418216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350A-C88F-4C54-9B94-574F928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51D-5D7B-4E48-AAA8-8FB2DC418216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350A-C88F-4C54-9B94-574F928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51D-5D7B-4E48-AAA8-8FB2DC418216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350A-C88F-4C54-9B94-574F928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51D-5D7B-4E48-AAA8-8FB2DC418216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350A-C88F-4C54-9B94-574F928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9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51D-5D7B-4E48-AAA8-8FB2DC418216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350A-C88F-4C54-9B94-574F928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51D-5D7B-4E48-AAA8-8FB2DC418216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350A-C88F-4C54-9B94-574F928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0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51D-5D7B-4E48-AAA8-8FB2DC418216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350A-C88F-4C54-9B94-574F928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7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A51D-5D7B-4E48-AAA8-8FB2DC418216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D350A-C88F-4C54-9B94-574F928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cer.gov/PublishedContent/Files/aboutnci/organization/crchd/I-24.pdf" TargetMode="External"/><Relationship Id="rId4" Type="http://schemas.openxmlformats.org/officeDocument/2006/relationships/hyperlink" Target="http://www.cancer.gov/PublishedContent/Files/aboutnci/organization/crchd/I-27.pdf" TargetMode="External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ramos.shinyapps.io/obVie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ramos.shinyapps.io/obView" TargetMode="Externa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ged.org/Workgroups/MIAME/miam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 and Bioinformatics:</a:t>
            </a:r>
            <a:br>
              <a:rPr lang="en-US" dirty="0" smtClean="0"/>
            </a:br>
            <a:r>
              <a:rPr lang="en-US" dirty="0"/>
              <a:t>E</a:t>
            </a:r>
            <a:r>
              <a:rPr lang="en-US" dirty="0" smtClean="0"/>
              <a:t>xploiting Publicly Available Public Health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8367712" cy="2590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Levi Waldron, PhD.</a:t>
            </a:r>
          </a:p>
          <a:p>
            <a:endParaRPr lang="en-US" dirty="0" smtClean="0"/>
          </a:p>
          <a:p>
            <a:r>
              <a:rPr lang="en-US" dirty="0" smtClean="0"/>
              <a:t>CUNY </a:t>
            </a:r>
            <a:r>
              <a:rPr lang="en-US" dirty="0" smtClean="0"/>
              <a:t>School of Public Health</a:t>
            </a:r>
          </a:p>
          <a:p>
            <a:r>
              <a:rPr lang="en-US" dirty="0" smtClean="0"/>
              <a:t>and Hunter College</a:t>
            </a:r>
          </a:p>
          <a:p>
            <a:endParaRPr lang="en-US" dirty="0" smtClean="0"/>
          </a:p>
          <a:p>
            <a:r>
              <a:rPr lang="en-US" dirty="0" smtClean="0"/>
              <a:t>December </a:t>
            </a:r>
            <a:r>
              <a:rPr lang="en-US" dirty="0" smtClean="0"/>
              <a:t>16, 2015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8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GEO for meta-analysis</a:t>
            </a:r>
            <a:endParaRPr lang="en-US" dirty="0"/>
          </a:p>
        </p:txBody>
      </p:sp>
      <p:pic>
        <p:nvPicPr>
          <p:cNvPr id="5" name="Picture 4" descr="datase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5981700" cy="398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5486400"/>
            <a:ext cx="5532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25 curated ovarian cancer gene expression datasets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3,500 patients</a:t>
            </a:r>
          </a:p>
          <a:p>
            <a:pPr algn="ctr"/>
            <a:r>
              <a:rPr lang="en-US" b="1" dirty="0" smtClean="0"/>
              <a:t>Original cost ~ $500 / microarray</a:t>
            </a:r>
          </a:p>
          <a:p>
            <a:pPr algn="ctr"/>
            <a:r>
              <a:rPr lang="en-US" b="1" dirty="0" smtClean="0"/>
              <a:t>New cost: ~1 year of curation and “data wrangling”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863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subtypes have a lot in common!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4056059" cy="518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415" y="2133600"/>
            <a:ext cx="5199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 left: </a:t>
            </a:r>
            <a:r>
              <a:rPr lang="en-US" dirty="0" smtClean="0"/>
              <a:t>contingency table of two 4-subtype schemes</a:t>
            </a:r>
          </a:p>
          <a:p>
            <a:r>
              <a:rPr lang="en-US" b="1" dirty="0" smtClean="0"/>
              <a:t>Other panels: </a:t>
            </a:r>
            <a:r>
              <a:rPr lang="en-US" dirty="0" smtClean="0"/>
              <a:t>removal of “marginal” calls</a:t>
            </a:r>
          </a:p>
          <a:p>
            <a:r>
              <a:rPr lang="en-US" b="1" dirty="0" smtClean="0"/>
              <a:t>Bottom: </a:t>
            </a:r>
            <a:r>
              <a:rPr lang="en-US" dirty="0" smtClean="0"/>
              <a:t>Concordance vs. # marginal calls removed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011734"/>
            <a:ext cx="480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Summary: except for “marginal cases”, different subtyping algorithms are highly similar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161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GEO to understand the biology of health disparities in prostate cancer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947364"/>
              </p:ext>
            </p:extLst>
          </p:nvPr>
        </p:nvGraphicFramePr>
        <p:xfrm>
          <a:off x="457200" y="1752600"/>
          <a:ext cx="8229600" cy="278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Racial/Ethnic Group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  <a:hlinkClick r:id="rId3"/>
                        </a:rPr>
                        <a:t>Incidence</a:t>
                      </a:r>
                      <a:endParaRPr lang="en-US" sz="1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  <a:hlinkClick r:id="rId4"/>
                        </a:rPr>
                        <a:t>Death</a:t>
                      </a:r>
                      <a:endParaRPr lang="en-US" sz="1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All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168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27.9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African American/Black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1" i="0" u="none" strike="noStrike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255.5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1" i="0" u="none" strike="noStrike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62.3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Asian/Pacific Islander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 dirty="0" smtClean="0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96.5</a:t>
                      </a:r>
                      <a:endParaRPr lang="pl-PL" sz="1800" b="0" i="0" u="none" strike="noStrike" dirty="0">
                        <a:solidFill>
                          <a:srgbClr val="2E2E2E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11.3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Hispanic/Latino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 dirty="0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140.8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21.2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American Indian/Alaska Native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 dirty="0" smtClean="0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68.2</a:t>
                      </a:r>
                      <a:endParaRPr lang="pl-PL" sz="1800" b="0" i="0" u="none" strike="noStrike" dirty="0">
                        <a:solidFill>
                          <a:srgbClr val="2E2E2E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21.5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White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 dirty="0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161.4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 dirty="0">
                          <a:solidFill>
                            <a:srgbClr val="2E2E2E"/>
                          </a:solidFill>
                          <a:effectLst/>
                          <a:latin typeface="Calibri"/>
                          <a:cs typeface="Calibri"/>
                        </a:rPr>
                        <a:t>25.6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45720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Prostate Cancer Incidence and Death Rates. </a:t>
            </a:r>
            <a:r>
              <a:rPr lang="en-US" dirty="0"/>
              <a:t>Statistics are for 2000-2004, age-adjusted to the 2000 U.S. standard million population, and represent the number of new cases of invasive cancer (1) and deaths (2) per year per 100,000 men</a:t>
            </a:r>
            <a:r>
              <a:rPr lang="en-US" dirty="0" smtClean="0"/>
              <a:t>. </a:t>
            </a:r>
          </a:p>
        </p:txBody>
      </p:sp>
      <p:pic>
        <p:nvPicPr>
          <p:cNvPr id="6" name="Picture 5" descr="PeterChernek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669542"/>
            <a:ext cx="1434022" cy="2045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7400" y="62116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 </a:t>
            </a:r>
            <a:r>
              <a:rPr lang="en-US" dirty="0" err="1" smtClean="0"/>
              <a:t>Chernek</a:t>
            </a:r>
            <a:r>
              <a:rPr lang="en-US" dirty="0" smtClean="0"/>
              <a:t>,</a:t>
            </a:r>
          </a:p>
          <a:p>
            <a:r>
              <a:rPr lang="en-US" dirty="0" smtClean="0"/>
              <a:t>MPH candidate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93467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Source: Surveillance, Epidemiology, and End Results (SEER) Program (http://</a:t>
            </a:r>
            <a:r>
              <a:rPr lang="en-US" dirty="0" err="1" smtClean="0">
                <a:latin typeface="Calibri"/>
                <a:cs typeface="Calibri"/>
              </a:rPr>
              <a:t>www.seer.cancer.gov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153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GEO to understand the biology of health disparities in prostate cancer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1447800"/>
            <a:ext cx="6634691" cy="4267200"/>
            <a:chOff x="228600" y="1447800"/>
            <a:chExt cx="6634691" cy="42672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8600" y="1447800"/>
              <a:ext cx="6634691" cy="4267200"/>
              <a:chOff x="1371600" y="1371601"/>
              <a:chExt cx="6634691" cy="4267200"/>
            </a:xfrm>
          </p:grpSpPr>
          <p:pic>
            <p:nvPicPr>
              <p:cNvPr id="6" name="Shape 2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47800" y="1371601"/>
                <a:ext cx="6558491" cy="4267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" name="TextBox 6"/>
              <p:cNvSpPr txBox="1"/>
              <p:nvPr/>
            </p:nvSpPr>
            <p:spPr>
              <a:xfrm rot="16200000">
                <a:off x="56565" y="3677234"/>
                <a:ext cx="29994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Mean expression of all </a:t>
                </a:r>
                <a:r>
                  <a:rPr lang="en-US" dirty="0" err="1" smtClean="0"/>
                  <a:t>miRNA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72000" y="5181601"/>
                <a:ext cx="6467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Rank</a:t>
                </a:r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437275" y="3886200"/>
              <a:ext cx="16775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miRNA-1207-3p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6461831"/>
            <a:ext cx="61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Collaborator: </a:t>
            </a:r>
            <a:r>
              <a:rPr lang="en-US" dirty="0" err="1" smtClean="0"/>
              <a:t>Olorunseun</a:t>
            </a:r>
            <a:r>
              <a:rPr lang="en-US" dirty="0" smtClean="0"/>
              <a:t> </a:t>
            </a:r>
            <a:r>
              <a:rPr lang="en-US" dirty="0" err="1" smtClean="0"/>
              <a:t>Ogunwobi</a:t>
            </a:r>
            <a:r>
              <a:rPr lang="en-US" dirty="0" smtClean="0"/>
              <a:t>, MD, PhD	Hunter College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9401" y="2267940"/>
            <a:ext cx="2514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ct val="25000"/>
            </a:pPr>
            <a:r>
              <a:rPr lang="en-US" dirty="0" smtClean="0">
                <a:sym typeface="Ubuntu"/>
              </a:rPr>
              <a:t>Dataset GSE40026: Expression </a:t>
            </a:r>
            <a:r>
              <a:rPr lang="en-US" dirty="0">
                <a:sym typeface="Ubuntu"/>
              </a:rPr>
              <a:t>profiling of prostate cell lines by </a:t>
            </a:r>
            <a:r>
              <a:rPr lang="en-US" dirty="0" err="1">
                <a:sym typeface="Ubuntu"/>
              </a:rPr>
              <a:t>miRNA</a:t>
            </a:r>
            <a:r>
              <a:rPr lang="en-US" dirty="0">
                <a:sym typeface="Ubuntu"/>
              </a:rPr>
              <a:t> </a:t>
            </a:r>
            <a:r>
              <a:rPr lang="en-US" dirty="0" smtClean="0">
                <a:sym typeface="Ubuntu"/>
              </a:rPr>
              <a:t>array</a:t>
            </a:r>
          </a:p>
          <a:p>
            <a:pPr lvl="0">
              <a:buSzPct val="25000"/>
            </a:pPr>
            <a:endParaRPr lang="en-US" dirty="0">
              <a:sym typeface="Ubuntu"/>
            </a:endParaRPr>
          </a:p>
          <a:p>
            <a:pPr lvl="0">
              <a:buSzPct val="25000"/>
            </a:pPr>
            <a:r>
              <a:rPr lang="en-US" dirty="0" smtClean="0">
                <a:sym typeface="Ubuntu"/>
              </a:rPr>
              <a:t>(934 </a:t>
            </a:r>
            <a:r>
              <a:rPr lang="en-US" dirty="0" err="1" smtClean="0">
                <a:sym typeface="Ubuntu"/>
              </a:rPr>
              <a:t>miRNA</a:t>
            </a:r>
            <a:r>
              <a:rPr lang="en-US" dirty="0" smtClean="0">
                <a:sym typeface="Ubuntu"/>
              </a:rPr>
              <a:t> profiled)</a:t>
            </a:r>
            <a:endParaRPr lang="en-US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8040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 based on all-cause mortality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15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Develop a quantitative indicator of </a:t>
            </a:r>
            <a:r>
              <a:rPr lang="en-US" dirty="0" smtClean="0"/>
              <a:t>Socioeconomic </a:t>
            </a:r>
            <a:r>
              <a:rPr lang="en-US" dirty="0" smtClean="0"/>
              <a:t>Status </a:t>
            </a:r>
            <a:r>
              <a:rPr lang="en-US" dirty="0" smtClean="0"/>
              <a:t>(SES) based on </a:t>
            </a:r>
            <a:r>
              <a:rPr lang="en-US" i="1" dirty="0" smtClean="0"/>
              <a:t>non-causal</a:t>
            </a:r>
            <a:r>
              <a:rPr lang="en-US" dirty="0" smtClean="0"/>
              <a:t> risk factors that is optimally predictive of all</a:t>
            </a:r>
            <a:r>
              <a:rPr lang="en-US" dirty="0" smtClean="0"/>
              <a:t>-cause </a:t>
            </a:r>
            <a:r>
              <a:rPr lang="en-US" dirty="0" smtClean="0"/>
              <a:t>mortality</a:t>
            </a:r>
            <a:endParaRPr lang="en-US" dirty="0" smtClean="0"/>
          </a:p>
          <a:p>
            <a:r>
              <a:rPr lang="en-US" dirty="0" smtClean="0"/>
              <a:t>Methods: </a:t>
            </a:r>
          </a:p>
          <a:p>
            <a:pPr lvl="1"/>
            <a:r>
              <a:rPr lang="en-US" dirty="0"/>
              <a:t>Merge National Health Interview </a:t>
            </a:r>
            <a:r>
              <a:rPr lang="en-US" dirty="0" smtClean="0"/>
              <a:t>Survey (</a:t>
            </a:r>
            <a:r>
              <a:rPr lang="en-US" dirty="0" smtClean="0"/>
              <a:t>NHIS) </a:t>
            </a:r>
            <a:r>
              <a:rPr lang="en-US" dirty="0" smtClean="0"/>
              <a:t>data with National Death Index (NDI)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Predictors: insurance type, education, </a:t>
            </a:r>
            <a:r>
              <a:rPr lang="is-IS" dirty="0" smtClean="0"/>
              <a:t>poverty indicators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334000"/>
            <a:ext cx="144780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6172200"/>
            <a:ext cx="1542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Marcel Ramos</a:t>
            </a:r>
          </a:p>
          <a:p>
            <a:r>
              <a:rPr lang="en-US" dirty="0" smtClean="0"/>
              <a:t>MPH graduate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0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SES </a:t>
            </a:r>
            <a:r>
              <a:rPr lang="en-US" dirty="0"/>
              <a:t>based on all-cause mortality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predictive indicator based on non-causal social indicators</a:t>
            </a:r>
          </a:p>
          <a:p>
            <a:r>
              <a:rPr lang="en-US" dirty="0" smtClean="0"/>
              <a:t>Need to compare to existing measures of 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454400"/>
            <a:ext cx="4502993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6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obesity in the U.S.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6800" y="1828800"/>
            <a:ext cx="64008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 smtClean="0"/>
              <a:t>Marcel Ramos, Henry Wang, Jasmine </a:t>
            </a:r>
            <a:r>
              <a:rPr lang="en-US" dirty="0" err="1" smtClean="0"/>
              <a:t>Abdelnabi</a:t>
            </a:r>
            <a:r>
              <a:rPr lang="en-US" dirty="0" smtClean="0"/>
              <a:t>, Marcel Ramos</a:t>
            </a:r>
          </a:p>
          <a:p>
            <a:pPr marL="914400" lvl="1" indent="-457200">
              <a:buFont typeface="Lucida Grande"/>
              <a:buChar char="-"/>
            </a:pPr>
            <a:r>
              <a:rPr lang="en-US" dirty="0" smtClean="0"/>
              <a:t>MPH graduates</a:t>
            </a:r>
          </a:p>
          <a:p>
            <a:r>
              <a:rPr lang="en-US" dirty="0" err="1" smtClean="0"/>
              <a:t>Kezhen</a:t>
            </a:r>
            <a:r>
              <a:rPr lang="en-US" dirty="0" smtClean="0"/>
              <a:t> </a:t>
            </a:r>
            <a:r>
              <a:rPr lang="en-US" dirty="0" err="1" smtClean="0"/>
              <a:t>Fei</a:t>
            </a:r>
            <a:endParaRPr lang="en-US" dirty="0" smtClean="0"/>
          </a:p>
          <a:p>
            <a:pPr lvl="1"/>
            <a:r>
              <a:rPr lang="en-US" dirty="0" smtClean="0"/>
              <a:t>DPH candidate</a:t>
            </a:r>
          </a:p>
          <a:p>
            <a:r>
              <a:rPr lang="en-US" dirty="0" err="1" smtClean="0"/>
              <a:t>Ashish</a:t>
            </a:r>
            <a:r>
              <a:rPr lang="en-US" dirty="0" smtClean="0"/>
              <a:t> Joshi</a:t>
            </a:r>
          </a:p>
          <a:p>
            <a:pPr lvl="1"/>
            <a:r>
              <a:rPr lang="en-US" dirty="0" smtClean="0"/>
              <a:t>faculty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4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obesity in the U.S.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represent obesity prevalence proportions by state in an interactive format</a:t>
            </a:r>
          </a:p>
          <a:p>
            <a:pPr lvl="1"/>
            <a:r>
              <a:rPr lang="en-US" dirty="0" smtClean="0"/>
              <a:t>Combine </a:t>
            </a:r>
            <a:r>
              <a:rPr lang="en-US" dirty="0" smtClean="0"/>
              <a:t>BRFSS datasets with Census data for age-standardization</a:t>
            </a:r>
          </a:p>
          <a:p>
            <a:pPr lvl="1"/>
            <a:r>
              <a:rPr lang="en-US" dirty="0" smtClean="0"/>
              <a:t>Subset datasets “on-the-fly” for visualization while accounting for </a:t>
            </a:r>
            <a:r>
              <a:rPr lang="en-US" dirty="0" smtClean="0"/>
              <a:t>complex survey design and age standardization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2"/>
              </a:rPr>
              <a:t>https://mramos.shinyapps.io/obView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035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obesity in the U.S.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2"/>
              </a:rPr>
              <a:t>https://mramos.shinyapps.io/obView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2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Drug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Predict adverse drug events before they happen</a:t>
            </a:r>
          </a:p>
          <a:p>
            <a:r>
              <a:rPr lang="en-US" dirty="0" smtClean="0"/>
              <a:t>Data sources:</a:t>
            </a:r>
          </a:p>
          <a:p>
            <a:pPr lvl="1"/>
            <a:r>
              <a:rPr lang="en-US" dirty="0"/>
              <a:t>FDA Adverse Event Reporting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200,000+ records per quarter</a:t>
            </a:r>
          </a:p>
          <a:p>
            <a:pPr lvl="2"/>
            <a:r>
              <a:rPr lang="en-US" dirty="0" smtClean="0"/>
              <a:t>provides information on all drugs taken by case</a:t>
            </a:r>
          </a:p>
          <a:p>
            <a:pPr lvl="2"/>
            <a:r>
              <a:rPr lang="en-US" dirty="0" smtClean="0"/>
              <a:t>requires complex merging</a:t>
            </a:r>
          </a:p>
          <a:p>
            <a:pPr lvl="1"/>
            <a:r>
              <a:rPr lang="en-US" dirty="0" smtClean="0"/>
              <a:t>CDC Wonder Vaccine Adverse Event Reporting System</a:t>
            </a:r>
          </a:p>
          <a:p>
            <a:pPr lvl="1"/>
            <a:r>
              <a:rPr lang="en-US" dirty="0" smtClean="0"/>
              <a:t>CMS Medicare Claims</a:t>
            </a:r>
          </a:p>
          <a:p>
            <a:pPr lvl="1"/>
            <a:r>
              <a:rPr lang="en-US" dirty="0" smtClean="0"/>
              <a:t>Department of Veteran’s Affairs</a:t>
            </a:r>
          </a:p>
        </p:txBody>
      </p:sp>
      <p:pic>
        <p:nvPicPr>
          <p:cNvPr id="2" name="Picture 1" descr="AngelaLauri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334000"/>
            <a:ext cx="1143000" cy="152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0" y="56388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Angela </a:t>
            </a:r>
            <a:r>
              <a:rPr lang="en-US" dirty="0" err="1" smtClean="0"/>
              <a:t>Laurio</a:t>
            </a:r>
            <a:endParaRPr lang="en-US" dirty="0" smtClean="0"/>
          </a:p>
          <a:p>
            <a:r>
              <a:rPr lang="en-US" dirty="0" smtClean="0"/>
              <a:t>DPH candidate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2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of Publicly Available Data 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 smtClean="0"/>
              <a:t>of usage</a:t>
            </a:r>
          </a:p>
          <a:p>
            <a:r>
              <a:rPr lang="en-US" dirty="0" smtClean="0"/>
              <a:t>Challenges </a:t>
            </a:r>
            <a:r>
              <a:rPr lang="en-US" dirty="0" smtClean="0"/>
              <a:t>faced</a:t>
            </a:r>
          </a:p>
          <a:p>
            <a:r>
              <a:rPr lang="en-US" dirty="0" smtClean="0"/>
              <a:t>Integrating data science into our programs</a:t>
            </a:r>
            <a:endParaRPr lang="en-US" dirty="0" smtClean="0"/>
          </a:p>
          <a:p>
            <a:pPr marL="640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1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429000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Tiffany Chan, Peter </a:t>
            </a:r>
            <a:r>
              <a:rPr lang="en-US" dirty="0" err="1" smtClean="0">
                <a:solidFill>
                  <a:srgbClr val="000000"/>
                </a:solidFill>
              </a:rPr>
              <a:t>Chernek</a:t>
            </a:r>
            <a:r>
              <a:rPr lang="en-US" dirty="0" smtClean="0">
                <a:solidFill>
                  <a:srgbClr val="000000"/>
                </a:solidFill>
              </a:rPr>
              <a:t>, Jamie Wood</a:t>
            </a:r>
          </a:p>
          <a:p>
            <a:pPr marL="914400" lvl="1" indent="-457200" algn="l">
              <a:buFont typeface="Lucida Grande"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MPH candidates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Marcel Ramos</a:t>
            </a:r>
          </a:p>
          <a:p>
            <a:pPr marL="914400" lvl="1" indent="-457200" algn="l">
              <a:buFont typeface="Lucida Grande"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MPH graduate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Ahou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Eby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Rimsha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Azhar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Stephie</a:t>
            </a:r>
            <a:r>
              <a:rPr lang="en-US" dirty="0" smtClean="0">
                <a:solidFill>
                  <a:srgbClr val="000000"/>
                </a:solidFill>
              </a:rPr>
              <a:t> Louis</a:t>
            </a:r>
          </a:p>
          <a:p>
            <a:pPr marL="914400" lvl="1" indent="-457200" algn="l">
              <a:buFont typeface="Lucida Grande"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City Tech Biomedical Informatics interns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470025"/>
          </a:xfrm>
        </p:spPr>
        <p:txBody>
          <a:bodyPr/>
          <a:lstStyle/>
          <a:p>
            <a:r>
              <a:rPr lang="en-US" dirty="0" smtClean="0"/>
              <a:t>The Cancer Genome Atlas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2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Cancer Genome </a:t>
            </a:r>
            <a:r>
              <a:rPr lang="en-US" dirty="0" smtClean="0"/>
              <a:t>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Comprehensive genomic profiling of 36 cancer types</a:t>
            </a:r>
          </a:p>
          <a:p>
            <a:pPr lvl="1"/>
            <a:r>
              <a:rPr lang="en-US" dirty="0" smtClean="0"/>
              <a:t>More than 12 genomic data types for each cancer</a:t>
            </a:r>
          </a:p>
          <a:p>
            <a:r>
              <a:rPr lang="en-US" dirty="0" smtClean="0"/>
              <a:t>Clinical, pathological, demographic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33" y="1600200"/>
            <a:ext cx="431890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7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Cancer Genome </a:t>
            </a:r>
            <a:r>
              <a:rPr lang="en-US" dirty="0" smtClean="0"/>
              <a:t>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Determine the minority representation in TCGA and impacts on disease study</a:t>
            </a:r>
          </a:p>
          <a:p>
            <a:pPr lvl="1"/>
            <a:r>
              <a:rPr lang="en-US" dirty="0" smtClean="0"/>
              <a:t>Ease the </a:t>
            </a:r>
            <a:r>
              <a:rPr lang="en-US" b="1" dirty="0" smtClean="0"/>
              <a:t>very</a:t>
            </a:r>
            <a:r>
              <a:rPr lang="en-US" dirty="0" smtClean="0"/>
              <a:t> difficult process of “data wrangling”</a:t>
            </a:r>
          </a:p>
          <a:p>
            <a:pPr lvl="2"/>
            <a:r>
              <a:rPr lang="en-US" dirty="0" smtClean="0"/>
              <a:t>109295 files, 2.34 PB of data</a:t>
            </a:r>
          </a:p>
          <a:p>
            <a:pPr lvl="2"/>
            <a:r>
              <a:rPr lang="en-US" dirty="0" smtClean="0"/>
              <a:t>Multiple types and “levels” of clinical, pathological, demographic data, with follow-up visits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0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Wrangling TCGA clinical &amp; demographic data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5863" b="22337"/>
          <a:stretch/>
        </p:blipFill>
        <p:spPr bwMode="auto">
          <a:xfrm>
            <a:off x="1411032" y="1524000"/>
            <a:ext cx="6675863" cy="358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5562600" y="2438400"/>
            <a:ext cx="2590800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54242" y="2209800"/>
            <a:ext cx="98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Level 1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4242" y="3124200"/>
            <a:ext cx="98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Level 1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54242" y="2667000"/>
            <a:ext cx="98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Level 4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62600" y="2895600"/>
            <a:ext cx="2590800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62600" y="3352800"/>
            <a:ext cx="2590800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Tiffany 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57800"/>
            <a:ext cx="1070013" cy="16002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77023" y="5876486"/>
            <a:ext cx="289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Tiffany Chan, MPH candidate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45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Reproducible, scalable data merging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914400" y="2247900"/>
          <a:ext cx="37338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4"/>
          </p:nvPr>
        </p:nvGraphicFramePr>
        <p:xfrm>
          <a:off x="4953000" y="2247900"/>
          <a:ext cx="3886200" cy="2961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/>
                <a:gridCol w="1295400"/>
                <a:gridCol w="12954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cqcf.race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Psa_results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990600" y="2667000"/>
            <a:ext cx="304800" cy="3048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667000"/>
            <a:ext cx="533400" cy="3048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57400" y="2286000"/>
            <a:ext cx="914400" cy="381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72200" y="2209800"/>
            <a:ext cx="1295400" cy="457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52800" y="2286000"/>
            <a:ext cx="609600" cy="381000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7600" y="2286000"/>
            <a:ext cx="1447800" cy="381000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29000" y="2667000"/>
            <a:ext cx="457200" cy="38100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457200" cy="38100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29000" y="3733800"/>
            <a:ext cx="381000" cy="38100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43800" y="3733800"/>
            <a:ext cx="381000" cy="38100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8600" y="1676400"/>
            <a:ext cx="369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EXAMPLE FROM PROSTATE CANCER: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4326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Race variables in prostate cancer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4511040" cy="5105400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Race </a:t>
            </a:r>
            <a:r>
              <a:rPr lang="en-US" dirty="0" smtClean="0"/>
              <a:t>using TCGA’s own merging: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800600" y="1447800"/>
            <a:ext cx="4191000" cy="5105400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Race </a:t>
            </a:r>
            <a:r>
              <a:rPr lang="en-US" dirty="0" smtClean="0"/>
              <a:t>after our merging: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028429907"/>
              </p:ext>
            </p:extLst>
          </p:nvPr>
        </p:nvGraphicFramePr>
        <p:xfrm>
          <a:off x="304800" y="2286000"/>
          <a:ext cx="4267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006762979"/>
              </p:ext>
            </p:extLst>
          </p:nvPr>
        </p:nvGraphicFramePr>
        <p:xfrm>
          <a:off x="4876800" y="2362200"/>
          <a:ext cx="4114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165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minorities in TCGA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63675"/>
            <a:ext cx="5943600" cy="47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04800" y="6400800"/>
            <a:ext cx="865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Collaborators: </a:t>
            </a:r>
            <a:r>
              <a:rPr lang="en-US" dirty="0" err="1" smtClean="0"/>
              <a:t>Oloreunseun</a:t>
            </a:r>
            <a:r>
              <a:rPr lang="en-US" dirty="0" smtClean="0"/>
              <a:t> </a:t>
            </a:r>
            <a:r>
              <a:rPr lang="en-US" dirty="0" err="1" smtClean="0"/>
              <a:t>Ogunwobi</a:t>
            </a:r>
            <a:r>
              <a:rPr lang="en-US" dirty="0" smtClean="0"/>
              <a:t> (Hunter), Joe Osborne (WCMC), Dan Spratt (U </a:t>
            </a:r>
            <a:r>
              <a:rPr lang="en-US" dirty="0" err="1" smtClean="0"/>
              <a:t>Mich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82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 representation impacts discovery of minority-specific mutations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400800"/>
            <a:ext cx="865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Collaborators: </a:t>
            </a:r>
            <a:r>
              <a:rPr lang="en-US" dirty="0" err="1" smtClean="0"/>
              <a:t>Oloreunseun</a:t>
            </a:r>
            <a:r>
              <a:rPr lang="en-US" dirty="0" smtClean="0"/>
              <a:t> </a:t>
            </a:r>
            <a:r>
              <a:rPr lang="en-US" dirty="0" err="1" smtClean="0"/>
              <a:t>Ogunwobi</a:t>
            </a:r>
            <a:r>
              <a:rPr lang="en-US" dirty="0" smtClean="0"/>
              <a:t> (Hunter), Joe Osborne (WCMC), Dan Spratt (U </a:t>
            </a:r>
            <a:r>
              <a:rPr lang="en-US" dirty="0" err="1" smtClean="0"/>
              <a:t>Mich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 descr="Spratt_defic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4205220" cy="4429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1200" y="226794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samples needed to detect cancer mutations occurring in 5% and 10% of population</a:t>
            </a:r>
          </a:p>
        </p:txBody>
      </p:sp>
    </p:spTree>
    <p:extLst>
      <p:ext uri="{BB962C8B-B14F-4D97-AF65-F5344CB8AC3E}">
        <p14:creationId xmlns:p14="http://schemas.microsoft.com/office/powerpoint/2010/main" val="3413253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common to utilizing publicly available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Often not user </a:t>
            </a:r>
            <a:r>
              <a:rPr lang="en-US" dirty="0" smtClean="0"/>
              <a:t>friendly</a:t>
            </a:r>
          </a:p>
          <a:p>
            <a:pPr lvl="1"/>
            <a:r>
              <a:rPr lang="en-US" dirty="0"/>
              <a:t>Difficulties in identifying appropriate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Lengthy / incomplete / machine-unfriendly codebooks</a:t>
            </a:r>
            <a:endParaRPr lang="en-US" dirty="0" smtClean="0"/>
          </a:p>
          <a:p>
            <a:r>
              <a:rPr lang="en-US" dirty="0" smtClean="0"/>
              <a:t>Accessing data </a:t>
            </a:r>
            <a:r>
              <a:rPr lang="en-US" dirty="0" smtClean="0"/>
              <a:t>is complicated</a:t>
            </a:r>
          </a:p>
          <a:p>
            <a:pPr lvl="1"/>
            <a:r>
              <a:rPr lang="en-US" dirty="0" smtClean="0"/>
              <a:t>Data is often distributed in a server across numerous files </a:t>
            </a:r>
          </a:p>
          <a:p>
            <a:pPr lvl="1"/>
            <a:r>
              <a:rPr lang="en-US" dirty="0" smtClean="0"/>
              <a:t>Proprietary </a:t>
            </a:r>
            <a:r>
              <a:rPr lang="en-US" dirty="0" smtClean="0"/>
              <a:t>or specialized data </a:t>
            </a:r>
            <a:r>
              <a:rPr lang="en-US" dirty="0" smtClean="0"/>
              <a:t>storage </a:t>
            </a:r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Needs to be done reproducibly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00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“an interdisciplinary field about processes and systems to extract knowledge or insights </a:t>
            </a:r>
            <a:r>
              <a:rPr lang="en-US" dirty="0" smtClean="0"/>
              <a:t>from data</a:t>
            </a:r>
            <a:r>
              <a:rPr lang="en-US" dirty="0"/>
              <a:t> in various forms, either structured or </a:t>
            </a:r>
            <a:r>
              <a:rPr lang="en-US" dirty="0" smtClean="0"/>
              <a:t>unstructured</a:t>
            </a:r>
            <a:r>
              <a:rPr lang="is-IS" dirty="0" smtClean="0"/>
              <a:t>…</a:t>
            </a:r>
            <a:r>
              <a:rPr lang="en-US" dirty="0" smtClean="0"/>
              <a:t>” (Wikipedia)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A data scientist is someone who is better at statistics than any software engineer and better at software engineering than any statistician</a:t>
            </a:r>
            <a:r>
              <a:rPr lang="en-US" dirty="0" smtClean="0"/>
              <a:t>.” (</a:t>
            </a:r>
            <a:r>
              <a:rPr lang="en-US" dirty="0"/>
              <a:t>Josh Wills, http://</a:t>
            </a:r>
            <a:r>
              <a:rPr lang="en-US" dirty="0" err="1"/>
              <a:t>bit.ly</a:t>
            </a:r>
            <a:r>
              <a:rPr lang="en-US" dirty="0"/>
              <a:t>/1peSKvl)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Deals with new and rapidly expanding data sources</a:t>
            </a:r>
          </a:p>
        </p:txBody>
      </p:sp>
    </p:spTree>
    <p:extLst>
      <p:ext uri="{BB962C8B-B14F-4D97-AF65-F5344CB8AC3E}">
        <p14:creationId xmlns:p14="http://schemas.microsoft.com/office/powerpoint/2010/main" val="273176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Publicly Available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Advances knowledge faster than private data</a:t>
            </a:r>
          </a:p>
          <a:p>
            <a:pPr lvl="1"/>
            <a:r>
              <a:rPr lang="en-US" dirty="0" smtClean="0"/>
              <a:t>Tremendous resources can go into public datasets</a:t>
            </a:r>
          </a:p>
          <a:p>
            <a:pPr lvl="1"/>
            <a:r>
              <a:rPr lang="en-US" dirty="0" smtClean="0"/>
              <a:t>Encourages creative re-use of data</a:t>
            </a:r>
          </a:p>
          <a:p>
            <a:r>
              <a:rPr lang="en-US" dirty="0" smtClean="0"/>
              <a:t>Data are being generated faster than anyone can analyze it</a:t>
            </a:r>
            <a:endParaRPr lang="en-US" dirty="0" smtClean="0"/>
          </a:p>
          <a:p>
            <a:r>
              <a:rPr lang="en-US" dirty="0" smtClean="0"/>
              <a:t>Allows peer-review of </a:t>
            </a:r>
            <a:r>
              <a:rPr lang="en-US" dirty="0" smtClean="0"/>
              <a:t>data, reproducible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1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elements of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 / Epidemiology knowledge</a:t>
            </a:r>
          </a:p>
          <a:p>
            <a:r>
              <a:rPr lang="en-US" dirty="0" smtClean="0"/>
              <a:t>Comfort with data science tools for data collection, merging, analysis, and visualization</a:t>
            </a:r>
          </a:p>
          <a:p>
            <a:pPr lvl="1"/>
            <a:r>
              <a:rPr lang="en-US" dirty="0" smtClean="0"/>
              <a:t>Distributed version </a:t>
            </a:r>
            <a:r>
              <a:rPr lang="en-US" dirty="0"/>
              <a:t>control: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Stringing together tools: *nix shell</a:t>
            </a:r>
          </a:p>
          <a:p>
            <a:pPr lvl="1"/>
            <a:r>
              <a:rPr lang="en-US" dirty="0"/>
              <a:t>Data storage and query: SQL</a:t>
            </a:r>
          </a:p>
          <a:p>
            <a:pPr lvl="1"/>
            <a:r>
              <a:rPr lang="en-US" dirty="0"/>
              <a:t>Software development: Python / Java</a:t>
            </a:r>
          </a:p>
          <a:p>
            <a:pPr lvl="1"/>
            <a:r>
              <a:rPr lang="en-US" dirty="0"/>
              <a:t>All-in-one: </a:t>
            </a:r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06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 Health Data Science</a:t>
            </a:r>
            <a:br>
              <a:rPr lang="en-US" dirty="0" smtClean="0"/>
            </a:br>
            <a:r>
              <a:rPr lang="en-US" dirty="0" smtClean="0"/>
              <a:t>at CUNY SPH?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Epidemiology and Biostatistics at SPH</a:t>
            </a:r>
          </a:p>
          <a:p>
            <a:pPr lvl="1"/>
            <a:r>
              <a:rPr lang="en-US" dirty="0" smtClean="0"/>
              <a:t>Solid epidemiology, Biostatistics rapidly developing with new faculty</a:t>
            </a:r>
          </a:p>
          <a:p>
            <a:pPr lvl="1"/>
            <a:r>
              <a:rPr lang="en-US" dirty="0" smtClean="0"/>
              <a:t>Need better training in software and statistical methods for large / many-variable data (machine learning and clustering)</a:t>
            </a:r>
          </a:p>
          <a:p>
            <a:pPr lvl="1"/>
            <a:r>
              <a:rPr lang="en-US" dirty="0" smtClean="0"/>
              <a:t>Significant interest even though unadvertised</a:t>
            </a:r>
          </a:p>
          <a:p>
            <a:pPr lvl="1"/>
            <a:r>
              <a:rPr lang="en-US" dirty="0" smtClean="0"/>
              <a:t>Synergy with City College computer science, Hunter bioinformatics?</a:t>
            </a:r>
          </a:p>
        </p:txBody>
      </p:sp>
    </p:spTree>
    <p:extLst>
      <p:ext uri="{BB962C8B-B14F-4D97-AF65-F5344CB8AC3E}">
        <p14:creationId xmlns:p14="http://schemas.microsoft.com/office/powerpoint/2010/main" val="176737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Active lab members (presenting in lab meeting):</a:t>
            </a:r>
          </a:p>
          <a:p>
            <a:pPr lvl="1"/>
            <a:r>
              <a:rPr lang="en-US" b="1" dirty="0" smtClean="0"/>
              <a:t>Full-time</a:t>
            </a:r>
            <a:r>
              <a:rPr lang="en-US" dirty="0" smtClean="0"/>
              <a:t>: Marcel Ramos, </a:t>
            </a:r>
            <a:r>
              <a:rPr lang="en-US" dirty="0" err="1" smtClean="0"/>
              <a:t>Lavanya</a:t>
            </a:r>
            <a:r>
              <a:rPr lang="en-US" dirty="0" smtClean="0"/>
              <a:t> </a:t>
            </a:r>
            <a:r>
              <a:rPr lang="en-US" dirty="0" err="1" smtClean="0"/>
              <a:t>Kannan</a:t>
            </a:r>
            <a:endParaRPr lang="en-US" dirty="0" smtClean="0"/>
          </a:p>
          <a:p>
            <a:pPr lvl="1"/>
            <a:r>
              <a:rPr lang="en-US" b="1" dirty="0" smtClean="0"/>
              <a:t>Part-time</a:t>
            </a:r>
            <a:r>
              <a:rPr lang="en-US" dirty="0" smtClean="0"/>
              <a:t>: </a:t>
            </a:r>
            <a:r>
              <a:rPr lang="en-US" dirty="0" err="1"/>
              <a:t>Ahou</a:t>
            </a:r>
            <a:r>
              <a:rPr lang="en-US" dirty="0"/>
              <a:t> </a:t>
            </a:r>
            <a:r>
              <a:rPr lang="en-US" dirty="0" err="1"/>
              <a:t>Eby</a:t>
            </a:r>
            <a:r>
              <a:rPr lang="en-US" dirty="0"/>
              <a:t>, </a:t>
            </a:r>
            <a:r>
              <a:rPr lang="en-US" dirty="0" err="1"/>
              <a:t>Rimsha</a:t>
            </a:r>
            <a:r>
              <a:rPr lang="en-US" dirty="0"/>
              <a:t> </a:t>
            </a:r>
            <a:r>
              <a:rPr lang="en-US" dirty="0" err="1"/>
              <a:t>Azhar</a:t>
            </a:r>
            <a:r>
              <a:rPr lang="en-US" dirty="0"/>
              <a:t>, </a:t>
            </a:r>
            <a:r>
              <a:rPr lang="en-US" dirty="0" err="1"/>
              <a:t>Stephie</a:t>
            </a:r>
            <a:r>
              <a:rPr lang="en-US" dirty="0"/>
              <a:t> </a:t>
            </a:r>
            <a:r>
              <a:rPr lang="en-US" dirty="0" smtClean="0"/>
              <a:t>Louis</a:t>
            </a:r>
          </a:p>
          <a:p>
            <a:pPr lvl="1"/>
            <a:r>
              <a:rPr lang="en-US" b="1" dirty="0" smtClean="0"/>
              <a:t>MPH</a:t>
            </a:r>
            <a:r>
              <a:rPr lang="en-US" dirty="0" smtClean="0"/>
              <a:t>: Tiffany Chan, Jamie Wood, Peter </a:t>
            </a:r>
            <a:r>
              <a:rPr lang="en-US" dirty="0" err="1" smtClean="0"/>
              <a:t>Chernek</a:t>
            </a:r>
            <a:r>
              <a:rPr lang="en-US" dirty="0" smtClean="0"/>
              <a:t>, Jasmine Nicodemus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Statistical Learning Book Club (presenting members):</a:t>
            </a:r>
          </a:p>
          <a:p>
            <a:pPr lvl="1"/>
            <a:r>
              <a:rPr lang="en-US" dirty="0" err="1" smtClean="0"/>
              <a:t>Jesica</a:t>
            </a:r>
            <a:r>
              <a:rPr lang="en-US" dirty="0" smtClean="0"/>
              <a:t> Rodriguez-Lopez, Marcel Ramos, </a:t>
            </a:r>
            <a:r>
              <a:rPr lang="en-US" dirty="0" err="1" smtClean="0"/>
              <a:t>Nastasia</a:t>
            </a:r>
            <a:r>
              <a:rPr lang="en-US" dirty="0" smtClean="0"/>
              <a:t> Claire, Jennifer </a:t>
            </a:r>
            <a:r>
              <a:rPr lang="en-US" dirty="0" err="1" smtClean="0"/>
              <a:t>Brite</a:t>
            </a:r>
            <a:r>
              <a:rPr lang="en-US" dirty="0" smtClean="0"/>
              <a:t>, Anna </a:t>
            </a:r>
            <a:r>
              <a:rPr lang="en-US" dirty="0" err="1" smtClean="0"/>
              <a:t>Stachel</a:t>
            </a:r>
            <a:r>
              <a:rPr lang="en-US" dirty="0" smtClean="0"/>
              <a:t>, </a:t>
            </a:r>
            <a:r>
              <a:rPr lang="en-US" dirty="0" err="1" smtClean="0"/>
              <a:t>Kezhen</a:t>
            </a:r>
            <a:r>
              <a:rPr lang="en-US" dirty="0" smtClean="0"/>
              <a:t> </a:t>
            </a:r>
            <a:r>
              <a:rPr lang="en-US" dirty="0" err="1" smtClean="0"/>
              <a:t>Fei</a:t>
            </a:r>
            <a:r>
              <a:rPr lang="en-US" dirty="0" smtClean="0"/>
              <a:t>, Sal </a:t>
            </a:r>
            <a:r>
              <a:rPr lang="en-US" dirty="0" err="1" smtClean="0"/>
              <a:t>Leggio</a:t>
            </a:r>
            <a:r>
              <a:rPr lang="en-US" dirty="0" smtClean="0"/>
              <a:t>, </a:t>
            </a:r>
            <a:r>
              <a:rPr lang="en-US" dirty="0"/>
              <a:t>Patrick Grigsby, Rodrigo Cardozo, </a:t>
            </a:r>
            <a:r>
              <a:rPr lang="en-US" dirty="0" smtClean="0"/>
              <a:t>Lucas </a:t>
            </a:r>
            <a:r>
              <a:rPr lang="en-US" dirty="0" err="1" smtClean="0"/>
              <a:t>Schiffer</a:t>
            </a:r>
            <a:r>
              <a:rPr lang="en-US" dirty="0" smtClean="0"/>
              <a:t>, </a:t>
            </a:r>
            <a:r>
              <a:rPr lang="en-US" dirty="0" err="1" smtClean="0"/>
              <a:t>Lavanya</a:t>
            </a:r>
            <a:r>
              <a:rPr lang="en-US" dirty="0" smtClean="0"/>
              <a:t> </a:t>
            </a:r>
            <a:r>
              <a:rPr lang="en-US" dirty="0" err="1" smtClean="0"/>
              <a:t>Kannan</a:t>
            </a:r>
            <a:r>
              <a:rPr lang="en-US" dirty="0" smtClean="0"/>
              <a:t>, </a:t>
            </a:r>
            <a:r>
              <a:rPr lang="en-US" dirty="0" err="1" smtClean="0"/>
              <a:t>Eleanore</a:t>
            </a:r>
            <a:r>
              <a:rPr lang="en-US" dirty="0" smtClean="0"/>
              <a:t> Howe*, Timothy Tickle*  (*Broad Institute, all others CUNY)</a:t>
            </a:r>
          </a:p>
          <a:p>
            <a:pPr lvl="1"/>
            <a:r>
              <a:rPr lang="en-US" dirty="0" smtClean="0"/>
              <a:t>Currently reading “Data Analysis for the Life Sciences” by Irizarry and Love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3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 Expression</a:t>
            </a:r>
          </a:p>
          <a:p>
            <a:pPr lvl="1"/>
            <a:r>
              <a:rPr lang="en-US" dirty="0" smtClean="0"/>
              <a:t>GEO: Gene Expression Omnibus</a:t>
            </a:r>
          </a:p>
          <a:p>
            <a:r>
              <a:rPr lang="en-US" dirty="0" smtClean="0"/>
              <a:t>Health </a:t>
            </a:r>
            <a:r>
              <a:rPr lang="en-US" dirty="0" smtClean="0"/>
              <a:t>and Nutrition</a:t>
            </a:r>
          </a:p>
          <a:p>
            <a:pPr lvl="1"/>
            <a:r>
              <a:rPr lang="en-US" dirty="0" smtClean="0"/>
              <a:t>NHIS: National </a:t>
            </a:r>
            <a:r>
              <a:rPr lang="en-US" dirty="0" smtClean="0"/>
              <a:t>Health Interview </a:t>
            </a:r>
            <a:r>
              <a:rPr lang="en-US" dirty="0" smtClean="0"/>
              <a:t>Survey</a:t>
            </a:r>
          </a:p>
          <a:p>
            <a:pPr lvl="1"/>
            <a:r>
              <a:rPr lang="en-US" dirty="0" smtClean="0"/>
              <a:t>NDI: National Death Index</a:t>
            </a:r>
            <a:endParaRPr lang="en-US" dirty="0" smtClean="0"/>
          </a:p>
          <a:p>
            <a:pPr lvl="1"/>
            <a:r>
              <a:rPr lang="en-US" dirty="0" smtClean="0"/>
              <a:t>BRFSS: Behavioral </a:t>
            </a:r>
            <a:r>
              <a:rPr lang="en-US" dirty="0" smtClean="0"/>
              <a:t>Risk Factor Surveillance System</a:t>
            </a:r>
          </a:p>
          <a:p>
            <a:r>
              <a:rPr lang="en-US" dirty="0" smtClean="0"/>
              <a:t>Adverse </a:t>
            </a:r>
            <a:r>
              <a:rPr lang="en-US" dirty="0"/>
              <a:t>D</a:t>
            </a:r>
            <a:r>
              <a:rPr lang="en-US" dirty="0" smtClean="0"/>
              <a:t>rug Events</a:t>
            </a:r>
          </a:p>
          <a:p>
            <a:pPr lvl="1"/>
            <a:r>
              <a:rPr lang="en-US" dirty="0" smtClean="0"/>
              <a:t>FDA </a:t>
            </a:r>
            <a:r>
              <a:rPr lang="en-US" dirty="0" smtClean="0"/>
              <a:t>AERS: </a:t>
            </a:r>
            <a:r>
              <a:rPr lang="en-US" dirty="0" smtClean="0"/>
              <a:t>Adverse Event Reporting </a:t>
            </a:r>
            <a:r>
              <a:rPr lang="en-US" dirty="0" smtClean="0"/>
              <a:t>System</a:t>
            </a:r>
            <a:endParaRPr lang="en-US" dirty="0" smtClean="0"/>
          </a:p>
          <a:p>
            <a:r>
              <a:rPr lang="en-US" dirty="0" smtClean="0"/>
              <a:t>Comprehensive cancer genomics</a:t>
            </a:r>
          </a:p>
          <a:p>
            <a:pPr lvl="1"/>
            <a:r>
              <a:rPr lang="en-US" dirty="0" smtClean="0"/>
              <a:t>TCGA: </a:t>
            </a:r>
            <a:r>
              <a:rPr lang="en-US" dirty="0" smtClean="0"/>
              <a:t>The Cancer Genome </a:t>
            </a:r>
            <a:r>
              <a:rPr lang="en-US" dirty="0" smtClean="0"/>
              <a:t>Atlas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152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 Omnibus (GEO)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A public repository for the archiving and distribution of gene expression data submitted by the scientific community.</a:t>
            </a:r>
          </a:p>
          <a:p>
            <a:endParaRPr lang="en-US"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MIAME compliant data. </a:t>
            </a:r>
          </a:p>
          <a:p>
            <a:pPr lvl="1"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Minimum Information About a Microarray Experiment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http://www.mged.org/Workgroups/MIAME/miame.html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Clr>
                <a:schemeClr val="accent1"/>
              </a:buClr>
            </a:pPr>
            <a:endParaRPr lang="en-US"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Convenient for deposition of gene expression data, as required by funding agencies and journals.</a:t>
            </a:r>
          </a:p>
          <a:p>
            <a:endParaRPr lang="en-US"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Online resource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for gene expression data browsing, query, analysis and retrieval.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1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GEO</a:t>
            </a:r>
            <a:endParaRPr lang="en-US" dirty="0"/>
          </a:p>
        </p:txBody>
      </p:sp>
      <p:pic>
        <p:nvPicPr>
          <p:cNvPr id="7" name="Picture 6" descr="geo-histo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9144000" cy="40467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99682" y="6488668"/>
            <a:ext cx="594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Creative Commons image from https</a:t>
            </a:r>
            <a:r>
              <a:rPr lang="en-US" dirty="0"/>
              <a:t>://</a:t>
            </a:r>
            <a:r>
              <a:rPr lang="en-US" dirty="0" err="1"/>
              <a:t>plot.ly</a:t>
            </a:r>
            <a:r>
              <a:rPr lang="en-US" dirty="0"/>
              <a:t>/34/~</a:t>
            </a:r>
            <a:r>
              <a:rPr lang="en-US" dirty="0" err="1"/>
              <a:t>sambucas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2581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GEO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address specific questions, e.g.</a:t>
            </a:r>
          </a:p>
          <a:p>
            <a:pPr lvl="1"/>
            <a:r>
              <a:rPr lang="en-US" dirty="0" smtClean="0"/>
              <a:t>Which of several proposed molecular subtypes of ovarian cancer should we apply in clinical and epidemiological research?</a:t>
            </a:r>
          </a:p>
          <a:p>
            <a:pPr lvl="1"/>
            <a:r>
              <a:rPr lang="en-US" dirty="0" smtClean="0"/>
              <a:t>Are health disparities in incidence and outcome of prostate cancer mediated by microRNA-1207-3p?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8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Meta-analysis of ovarian cancer subtypes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pPr marL="285750" indent="-285750">
              <a:spcAft>
                <a:spcPts val="600"/>
              </a:spcAft>
            </a:pPr>
            <a:r>
              <a:rPr lang="en-US" dirty="0" smtClean="0"/>
              <a:t>Questions:</a:t>
            </a:r>
          </a:p>
          <a:p>
            <a:pPr marL="685800" lvl="1">
              <a:spcAft>
                <a:spcPts val="600"/>
              </a:spcAft>
            </a:pPr>
            <a:r>
              <a:rPr lang="en-US" dirty="0" smtClean="0"/>
              <a:t>Do </a:t>
            </a:r>
            <a:r>
              <a:rPr lang="en-US" dirty="0"/>
              <a:t>the methods and results of published ovarian cancer subtyping schemes </a:t>
            </a:r>
            <a:r>
              <a:rPr lang="en-US" b="1" dirty="0"/>
              <a:t>associate with </a:t>
            </a:r>
            <a:r>
              <a:rPr lang="en-US" b="1" dirty="0" smtClean="0"/>
              <a:t>clinical, pathological, or demographic factors</a:t>
            </a:r>
            <a:r>
              <a:rPr lang="en-US" dirty="0" smtClean="0"/>
              <a:t> </a:t>
            </a:r>
            <a:r>
              <a:rPr lang="en-US" dirty="0"/>
              <a:t>in independent datasets?</a:t>
            </a:r>
          </a:p>
          <a:p>
            <a:pPr marL="685800" lvl="1">
              <a:spcAft>
                <a:spcPts val="600"/>
              </a:spcAft>
            </a:pPr>
            <a:r>
              <a:rPr lang="en-US" dirty="0"/>
              <a:t>Are proposed ovarian subtyping schemes </a:t>
            </a:r>
            <a:r>
              <a:rPr lang="en-US" b="1" dirty="0"/>
              <a:t>robust </a:t>
            </a:r>
            <a:r>
              <a:rPr lang="en-US" dirty="0"/>
              <a:t>across datasets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LavanyaKann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05400"/>
            <a:ext cx="1714500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5638800"/>
            <a:ext cx="207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Lavanya</a:t>
            </a:r>
            <a:r>
              <a:rPr lang="en-US" dirty="0" smtClean="0"/>
              <a:t> </a:t>
            </a:r>
            <a:r>
              <a:rPr lang="en-US" dirty="0" err="1" smtClean="0"/>
              <a:t>Kannan</a:t>
            </a:r>
            <a:endParaRPr lang="en-US" dirty="0" smtClean="0"/>
          </a:p>
          <a:p>
            <a:r>
              <a:rPr lang="en-US" dirty="0" smtClean="0"/>
              <a:t>Post-doctoral 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Meta-analysis of ovarian cancer subtypes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spcAft>
                <a:spcPts val="600"/>
              </a:spcAft>
            </a:pPr>
            <a:r>
              <a:rPr lang="en-US" sz="3500" dirty="0" smtClean="0"/>
              <a:t>Methods</a:t>
            </a:r>
            <a:r>
              <a:rPr lang="en-US" dirty="0" smtClean="0"/>
              <a:t>:</a:t>
            </a:r>
          </a:p>
          <a:p>
            <a:pPr marL="685800" lvl="1">
              <a:spcAft>
                <a:spcPts val="600"/>
              </a:spcAft>
            </a:pPr>
            <a:r>
              <a:rPr lang="en-US" sz="3000" dirty="0"/>
              <a:t>Read published descriptions of subtype classification </a:t>
            </a:r>
            <a:r>
              <a:rPr lang="en-US" sz="3000" dirty="0" smtClean="0"/>
              <a:t>algorithms</a:t>
            </a:r>
          </a:p>
          <a:p>
            <a:pPr marL="685800" lvl="1">
              <a:spcAft>
                <a:spcPts val="600"/>
              </a:spcAft>
            </a:pPr>
            <a:r>
              <a:rPr lang="en-US" sz="3000" dirty="0" smtClean="0"/>
              <a:t>Implement complex subtype definitions as open-source algorithms in R</a:t>
            </a:r>
          </a:p>
          <a:p>
            <a:pPr marL="685800" lvl="1">
              <a:spcAft>
                <a:spcPts val="600"/>
              </a:spcAft>
            </a:pPr>
            <a:r>
              <a:rPr lang="en-US" sz="3000" dirty="0" smtClean="0"/>
              <a:t>Generate validation datasets from GEO</a:t>
            </a:r>
          </a:p>
          <a:p>
            <a:pPr marL="685800" lvl="1">
              <a:spcAft>
                <a:spcPts val="600"/>
              </a:spcAft>
            </a:pPr>
            <a:r>
              <a:rPr lang="en-US" sz="3000" dirty="0" smtClean="0"/>
              <a:t>Assess subtype definitions and compare to original publication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7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1449</Words>
  <Application>Microsoft Macintosh PowerPoint</Application>
  <PresentationFormat>On-screen Show (4:3)</PresentationFormat>
  <Paragraphs>259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 Science and Bioinformatics: Exploiting Publicly Available Public Health Data</vt:lpstr>
      <vt:lpstr>Overview</vt:lpstr>
      <vt:lpstr>Value of Publicly Available Data</vt:lpstr>
      <vt:lpstr>Examples</vt:lpstr>
      <vt:lpstr>Gene Expression Omnibus (GEO)</vt:lpstr>
      <vt:lpstr>Growth of GEO</vt:lpstr>
      <vt:lpstr>Applications of GEO</vt:lpstr>
      <vt:lpstr>Meta-analysis of ovarian cancer subtypes</vt:lpstr>
      <vt:lpstr>Meta-analysis of ovarian cancer subtypes</vt:lpstr>
      <vt:lpstr>Using GEO for meta-analysis</vt:lpstr>
      <vt:lpstr>Proposed subtypes have a lot in common!</vt:lpstr>
      <vt:lpstr>Using GEO to understand the biology of health disparities in prostate cancer</vt:lpstr>
      <vt:lpstr>Using GEO to understand the biology of health disparities in prostate cancer</vt:lpstr>
      <vt:lpstr>SES based on all-cause mortality</vt:lpstr>
      <vt:lpstr>Summary: SES based on all-cause mortality</vt:lpstr>
      <vt:lpstr>Mapping obesity in the U.S.</vt:lpstr>
      <vt:lpstr>Mapping obesity in the U.S.</vt:lpstr>
      <vt:lpstr>Mapping obesity in the U.S.</vt:lpstr>
      <vt:lpstr>Adverse Drug Events</vt:lpstr>
      <vt:lpstr>The Cancer Genome Atlas</vt:lpstr>
      <vt:lpstr>The Cancer Genome Atlas</vt:lpstr>
      <vt:lpstr>The Cancer Genome Atlas</vt:lpstr>
      <vt:lpstr>Wrangling TCGA clinical &amp; demographic data</vt:lpstr>
      <vt:lpstr>Reproducible, scalable data merging</vt:lpstr>
      <vt:lpstr>Race variables in prostate cancer</vt:lpstr>
      <vt:lpstr>Representation of minorities in TCGA</vt:lpstr>
      <vt:lpstr>Low representation impacts discovery of minority-specific mutations</vt:lpstr>
      <vt:lpstr>Challenges common to utilizing publicly available data</vt:lpstr>
      <vt:lpstr>What is data science?</vt:lpstr>
      <vt:lpstr>Key elements of Data Science</vt:lpstr>
      <vt:lpstr>Public Health Data Science at CUNY SPH?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the Most of Publicly Available Data</dc:title>
  <dc:creator>Hunter</dc:creator>
  <cp:lastModifiedBy>Levi Waldron</cp:lastModifiedBy>
  <cp:revision>67</cp:revision>
  <dcterms:created xsi:type="dcterms:W3CDTF">2015-12-14T17:02:16Z</dcterms:created>
  <dcterms:modified xsi:type="dcterms:W3CDTF">2015-12-16T21:19:33Z</dcterms:modified>
</cp:coreProperties>
</file>