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mp" ContentType="image/p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8" r:id="rId3"/>
    <p:sldId id="259" r:id="rId4"/>
    <p:sldId id="263" r:id="rId5"/>
    <p:sldId id="264" r:id="rId6"/>
    <p:sldId id="265" r:id="rId7"/>
    <p:sldId id="266" r:id="rId8"/>
    <p:sldId id="262" r:id="rId9"/>
    <p:sldId id="270" r:id="rId10"/>
    <p:sldId id="271" r:id="rId11"/>
    <p:sldId id="272" r:id="rId12"/>
    <p:sldId id="273" r:id="rId13"/>
    <p:sldId id="274" r:id="rId14"/>
    <p:sldId id="275" r:id="rId15"/>
    <p:sldId id="276" r:id="rId16"/>
    <p:sldId id="277" r:id="rId17"/>
    <p:sldId id="278" r:id="rId18"/>
    <p:sldId id="279" r:id="rId19"/>
    <p:sldId id="282" r:id="rId20"/>
    <p:sldId id="283" r:id="rId21"/>
    <p:sldId id="284" r:id="rId22"/>
    <p:sldId id="281" r:id="rId23"/>
    <p:sldId id="267" r:id="rId24"/>
    <p:sldId id="26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7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6BF70C-593A-0546-95F0-5B012341A670}" type="datetimeFigureOut">
              <a:rPr lang="en-US" smtClean="0"/>
              <a:t>4/28/16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18C41-C217-8A41-AF55-9A4717F9C8CC}" type="slidenum">
              <a:rPr lang="en-US" smtClean="0"/>
              <a:t>‹#›</a:t>
            </a:fld>
            <a:endParaRPr lang="en-US"/>
          </a:p>
        </p:txBody>
      </p:sp>
    </p:spTree>
    <p:extLst>
      <p:ext uri="{BB962C8B-B14F-4D97-AF65-F5344CB8AC3E}">
        <p14:creationId xmlns:p14="http://schemas.microsoft.com/office/powerpoint/2010/main" val="3108676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ovarian cancer that encompasses all of these.  Ovarian cancer is a major cause of mortality, and improvements in prognosis have lagged other cancers. One reason for this is that a majority of patients present with late-stage, high-grade, serous histology – this is a high-risk group with &lt;50% 5-year survival, with little available from a clinical perspective to further refine prognosis. </a:t>
            </a:r>
            <a:endParaRPr lang="en-US" dirty="0"/>
          </a:p>
        </p:txBody>
      </p:sp>
      <p:sp>
        <p:nvSpPr>
          <p:cNvPr id="4" name="Slide Number Placeholder 3"/>
          <p:cNvSpPr>
            <a:spLocks noGrp="1"/>
          </p:cNvSpPr>
          <p:nvPr>
            <p:ph type="sldNum" sz="quarter" idx="10"/>
          </p:nvPr>
        </p:nvSpPr>
        <p:spPr/>
        <p:txBody>
          <a:bodyPr/>
          <a:lstStyle/>
          <a:p>
            <a:fld id="{8C865A49-EB5E-4903-ACE8-213423977F78}" type="slidenum">
              <a:rPr lang="en-US" smtClean="0"/>
              <a:pPr/>
              <a:t>9</a:t>
            </a:fld>
            <a:endParaRPr lang="en-US"/>
          </a:p>
        </p:txBody>
      </p:sp>
    </p:spTree>
    <p:extLst>
      <p:ext uri="{BB962C8B-B14F-4D97-AF65-F5344CB8AC3E}">
        <p14:creationId xmlns:p14="http://schemas.microsoft.com/office/powerpoint/2010/main" val="418372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65A49-EB5E-4903-ACE8-213423977F78}" type="slidenum">
              <a:rPr lang="en-US" smtClean="0"/>
              <a:pPr/>
              <a:t>10</a:t>
            </a:fld>
            <a:endParaRPr lang="en-US"/>
          </a:p>
        </p:txBody>
      </p:sp>
    </p:spTree>
    <p:extLst>
      <p:ext uri="{BB962C8B-B14F-4D97-AF65-F5344CB8AC3E}">
        <p14:creationId xmlns:p14="http://schemas.microsoft.com/office/powerpoint/2010/main" val="418372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fontAlgn="base">
              <a:spcBef>
                <a:spcPct val="30000"/>
              </a:spcBef>
              <a:spcAft>
                <a:spcPct val="0"/>
              </a:spcAft>
              <a:defRPr/>
            </a:pPr>
            <a:endParaRPr lang="en-US" dirty="0">
              <a:latin typeface="Arial" charset="0"/>
              <a:ea typeface="ＭＳ Ｐゴシック" pitchFamily="1" charset="-128"/>
            </a:endParaRPr>
          </a:p>
        </p:txBody>
      </p:sp>
      <p:sp>
        <p:nvSpPr>
          <p:cNvPr id="4" name="Slide Number Placeholder 3"/>
          <p:cNvSpPr>
            <a:spLocks noGrp="1"/>
          </p:cNvSpPr>
          <p:nvPr>
            <p:ph type="sldNum" sz="quarter" idx="10"/>
          </p:nvPr>
        </p:nvSpPr>
        <p:spPr/>
        <p:txBody>
          <a:bodyPr/>
          <a:lstStyle/>
          <a:p>
            <a:fld id="{8C865A49-EB5E-4903-ACE8-213423977F78}" type="slidenum">
              <a:rPr lang="en-US" smtClean="0"/>
              <a:pPr/>
              <a:t>12</a:t>
            </a:fld>
            <a:endParaRPr lang="en-US"/>
          </a:p>
        </p:txBody>
      </p:sp>
    </p:spTree>
    <p:extLst>
      <p:ext uri="{BB962C8B-B14F-4D97-AF65-F5344CB8AC3E}">
        <p14:creationId xmlns:p14="http://schemas.microsoft.com/office/powerpoint/2010/main" val="89845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65A49-EB5E-4903-ACE8-213423977F78}" type="slidenum">
              <a:rPr lang="en-US" smtClean="0"/>
              <a:pPr/>
              <a:t>13</a:t>
            </a:fld>
            <a:endParaRPr lang="en-US"/>
          </a:p>
        </p:txBody>
      </p:sp>
    </p:spTree>
    <p:extLst>
      <p:ext uri="{BB962C8B-B14F-4D97-AF65-F5344CB8AC3E}">
        <p14:creationId xmlns:p14="http://schemas.microsoft.com/office/powerpoint/2010/main" val="2561579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 a</a:t>
            </a:r>
            <a:r>
              <a:rPr lang="en-US" baseline="0" dirty="0" smtClean="0"/>
              <a:t> standard meta-analysis approach to summarize the performance of each model across all non-training datasets, shown here with 95% confidence intervals.  The vertical hashes show how the summary estimate changes if you exclude validation datasets used by the signature’s authors for validation, which is an interesting story that I won’t get into.</a:t>
            </a:r>
          </a:p>
          <a:p>
            <a:endParaRPr lang="en-US" baseline="0" dirty="0" smtClean="0"/>
          </a:p>
          <a:p>
            <a:r>
              <a:rPr lang="en-US" dirty="0" smtClean="0"/>
              <a:t>Meta-analysis uses a standard fixed-effects model, which is just a weighted average</a:t>
            </a:r>
            <a:r>
              <a:rPr lang="en-US" baseline="0" dirty="0" smtClean="0"/>
              <a:t> of the C-Index from each study, weighted by the size of the confidence interval in each study.  Fixed-effects assumption of homogeneity was not violated.</a:t>
            </a:r>
            <a:endParaRPr lang="en-US" dirty="0"/>
          </a:p>
        </p:txBody>
      </p:sp>
      <p:sp>
        <p:nvSpPr>
          <p:cNvPr id="4" name="Slide Number Placeholder 3"/>
          <p:cNvSpPr>
            <a:spLocks noGrp="1"/>
          </p:cNvSpPr>
          <p:nvPr>
            <p:ph type="sldNum" sz="quarter" idx="10"/>
          </p:nvPr>
        </p:nvSpPr>
        <p:spPr/>
        <p:txBody>
          <a:bodyPr/>
          <a:lstStyle/>
          <a:p>
            <a:fld id="{8C865A49-EB5E-4903-ACE8-213423977F78}" type="slidenum">
              <a:rPr lang="en-US" smtClean="0"/>
              <a:pPr/>
              <a:t>14</a:t>
            </a:fld>
            <a:endParaRPr lang="en-US"/>
          </a:p>
        </p:txBody>
      </p:sp>
    </p:spTree>
    <p:extLst>
      <p:ext uri="{BB962C8B-B14F-4D97-AF65-F5344CB8AC3E}">
        <p14:creationId xmlns:p14="http://schemas.microsoft.com/office/powerpoint/2010/main" val="733585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dirty="0" err="1" smtClean="0"/>
              <a:t>Dressman</a:t>
            </a:r>
            <a:r>
              <a:rPr lang="en-US" dirty="0" smtClean="0"/>
              <a:t> dataset was published by a group at Duke</a:t>
            </a:r>
            <a:r>
              <a:rPr lang="en-US" baseline="0" dirty="0" smtClean="0"/>
              <a:t> University, in a paper that claimed to provide a signature of </a:t>
            </a:r>
            <a:r>
              <a:rPr lang="en-US" baseline="0" dirty="0" err="1" smtClean="0"/>
              <a:t>chemosensitivity</a:t>
            </a:r>
            <a:r>
              <a:rPr lang="en-US" baseline="0" dirty="0" smtClean="0"/>
              <a:t>, which was criticized by </a:t>
            </a:r>
            <a:r>
              <a:rPr lang="en-US" baseline="0" dirty="0" err="1" smtClean="0"/>
              <a:t>Baggerly</a:t>
            </a:r>
            <a:r>
              <a:rPr lang="en-US" baseline="0" dirty="0" smtClean="0"/>
              <a:t> et al. for batch effects confounded with the outcome.  The importance of this confounding was disputed by the authors, but the paper was eventually retracted over issues of reproducing the original findings.  This dataset has had an important impact on the ovarian cancer literature, independently of this paper, because it has been very popular as an independent validation dataset for other signatures, as you see can see by the number of grey boxes here.  Looking at the average C-Index for this dataset of all signatures, compared to other datasets, it provides consistently higher C-Indices than other datasets, in all likelihood due to its pronounced and confounded batch effect.</a:t>
            </a:r>
            <a:endParaRPr lang="en-US" dirty="0"/>
          </a:p>
        </p:txBody>
      </p:sp>
      <p:sp>
        <p:nvSpPr>
          <p:cNvPr id="4" name="Slide Number Placeholder 3"/>
          <p:cNvSpPr>
            <a:spLocks noGrp="1"/>
          </p:cNvSpPr>
          <p:nvPr>
            <p:ph type="sldNum" sz="quarter" idx="10"/>
          </p:nvPr>
        </p:nvSpPr>
        <p:spPr/>
        <p:txBody>
          <a:bodyPr/>
          <a:lstStyle/>
          <a:p>
            <a:fld id="{8C865A49-EB5E-4903-ACE8-213423977F78}" type="slidenum">
              <a:rPr lang="en-US" smtClean="0"/>
              <a:pPr/>
              <a:t>15</a:t>
            </a:fld>
            <a:endParaRPr lang="en-US"/>
          </a:p>
        </p:txBody>
      </p:sp>
    </p:spTree>
    <p:extLst>
      <p:ext uri="{BB962C8B-B14F-4D97-AF65-F5344CB8AC3E}">
        <p14:creationId xmlns:p14="http://schemas.microsoft.com/office/powerpoint/2010/main" val="133905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Lasso, Ridge, </a:t>
            </a:r>
            <a:r>
              <a:rPr lang="en-US" dirty="0" err="1" smtClean="0"/>
              <a:t>Coxboost</a:t>
            </a:r>
            <a:r>
              <a:rPr lang="en-US" dirty="0" smtClean="0"/>
              <a:t> have specialist tendencies</a:t>
            </a:r>
            <a:endParaRPr lang="en-US" dirty="0"/>
          </a:p>
        </p:txBody>
      </p:sp>
      <p:sp>
        <p:nvSpPr>
          <p:cNvPr id="4" name="Slide Number Placeholder 3"/>
          <p:cNvSpPr>
            <a:spLocks noGrp="1"/>
          </p:cNvSpPr>
          <p:nvPr>
            <p:ph type="sldNum" sz="quarter" idx="10"/>
          </p:nvPr>
        </p:nvSpPr>
        <p:spPr/>
        <p:txBody>
          <a:bodyPr/>
          <a:lstStyle/>
          <a:p>
            <a:fld id="{8C865A49-EB5E-4903-ACE8-213423977F78}" type="slidenum">
              <a:rPr lang="en-US" smtClean="0"/>
              <a:pPr/>
              <a:t>21</a:t>
            </a:fld>
            <a:endParaRPr lang="en-US"/>
          </a:p>
        </p:txBody>
      </p:sp>
    </p:spTree>
    <p:extLst>
      <p:ext uri="{BB962C8B-B14F-4D97-AF65-F5344CB8AC3E}">
        <p14:creationId xmlns:p14="http://schemas.microsoft.com/office/powerpoint/2010/main" val="385353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832233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userDrawn="1"/>
        </p:nvSpPr>
        <p:spPr>
          <a:xfrm>
            <a:off x="3995166" y="6356350"/>
            <a:ext cx="982934" cy="369332"/>
          </a:xfrm>
          <a:prstGeom prst="rect">
            <a:avLst/>
          </a:prstGeom>
          <a:noFill/>
        </p:spPr>
        <p:txBody>
          <a:bodyPr wrap="square" rtlCol="0">
            <a:spAutoFit/>
          </a:bodyPr>
          <a:lstStyle/>
          <a:p>
            <a:fld id="{3B967289-A56F-3741-BE71-29EFEFED0A45}" type="slidenum">
              <a:rPr lang="en-US" smtClean="0">
                <a:solidFill>
                  <a:schemeClr val="bg1">
                    <a:lumMod val="50000"/>
                  </a:schemeClr>
                </a:solidFill>
              </a:rPr>
              <a:t>‹#›</a:t>
            </a:fld>
            <a:r>
              <a:rPr lang="en-US" dirty="0" smtClean="0">
                <a:solidFill>
                  <a:schemeClr val="bg1">
                    <a:lumMod val="50000"/>
                  </a:schemeClr>
                </a:solidFill>
              </a:rPr>
              <a:t> of 20</a:t>
            </a:r>
            <a:endParaRPr lang="en-US" dirty="0">
              <a:solidFill>
                <a:schemeClr val="bg1">
                  <a:lumMod val="50000"/>
                </a:schemeClr>
              </a:solidFill>
            </a:endParaRPr>
          </a:p>
        </p:txBody>
      </p:sp>
    </p:spTree>
    <p:extLst>
      <p:ext uri="{BB962C8B-B14F-4D97-AF65-F5344CB8AC3E}">
        <p14:creationId xmlns:p14="http://schemas.microsoft.com/office/powerpoint/2010/main" val="1331649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userDrawn="1"/>
        </p:nvSpPr>
        <p:spPr>
          <a:xfrm>
            <a:off x="3995166" y="6356350"/>
            <a:ext cx="982934" cy="369332"/>
          </a:xfrm>
          <a:prstGeom prst="rect">
            <a:avLst/>
          </a:prstGeom>
          <a:noFill/>
        </p:spPr>
        <p:txBody>
          <a:bodyPr wrap="square" rtlCol="0">
            <a:spAutoFit/>
          </a:bodyPr>
          <a:lstStyle/>
          <a:p>
            <a:fld id="{3B967289-A56F-3741-BE71-29EFEFED0A45}" type="slidenum">
              <a:rPr lang="en-US" smtClean="0">
                <a:solidFill>
                  <a:schemeClr val="bg1">
                    <a:lumMod val="50000"/>
                  </a:schemeClr>
                </a:solidFill>
              </a:rPr>
              <a:t>‹#›</a:t>
            </a:fld>
            <a:r>
              <a:rPr lang="en-US" dirty="0" smtClean="0">
                <a:solidFill>
                  <a:schemeClr val="bg1">
                    <a:lumMod val="50000"/>
                  </a:schemeClr>
                </a:solidFill>
              </a:rPr>
              <a:t> of 20</a:t>
            </a:r>
            <a:endParaRPr lang="en-US" dirty="0">
              <a:solidFill>
                <a:schemeClr val="bg1">
                  <a:lumMod val="50000"/>
                </a:schemeClr>
              </a:solidFill>
            </a:endParaRPr>
          </a:p>
        </p:txBody>
      </p:sp>
    </p:spTree>
    <p:extLst>
      <p:ext uri="{BB962C8B-B14F-4D97-AF65-F5344CB8AC3E}">
        <p14:creationId xmlns:p14="http://schemas.microsoft.com/office/powerpoint/2010/main" val="6794122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userDrawn="1"/>
        </p:nvSpPr>
        <p:spPr>
          <a:xfrm>
            <a:off x="3995166" y="6356350"/>
            <a:ext cx="982934" cy="369332"/>
          </a:xfrm>
          <a:prstGeom prst="rect">
            <a:avLst/>
          </a:prstGeom>
          <a:noFill/>
        </p:spPr>
        <p:txBody>
          <a:bodyPr wrap="square" rtlCol="0">
            <a:spAutoFit/>
          </a:bodyPr>
          <a:lstStyle/>
          <a:p>
            <a:fld id="{3B967289-A56F-3741-BE71-29EFEFED0A45}" type="slidenum">
              <a:rPr lang="en-US" smtClean="0">
                <a:solidFill>
                  <a:schemeClr val="bg1">
                    <a:lumMod val="50000"/>
                  </a:schemeClr>
                </a:solidFill>
              </a:rPr>
              <a:t>‹#›</a:t>
            </a:fld>
            <a:r>
              <a:rPr lang="en-US" dirty="0" smtClean="0">
                <a:solidFill>
                  <a:schemeClr val="bg1">
                    <a:lumMod val="50000"/>
                  </a:schemeClr>
                </a:solidFill>
              </a:rPr>
              <a:t> of </a:t>
            </a:r>
            <a:r>
              <a:rPr lang="en-US" dirty="0" smtClean="0">
                <a:solidFill>
                  <a:schemeClr val="bg1">
                    <a:lumMod val="50000"/>
                  </a:schemeClr>
                </a:solidFill>
              </a:rPr>
              <a:t>24</a:t>
            </a:r>
            <a:endParaRPr lang="en-US" dirty="0">
              <a:solidFill>
                <a:schemeClr val="bg1">
                  <a:lumMod val="50000"/>
                </a:schemeClr>
              </a:solidFill>
            </a:endParaRPr>
          </a:p>
        </p:txBody>
      </p:sp>
    </p:spTree>
    <p:extLst>
      <p:ext uri="{BB962C8B-B14F-4D97-AF65-F5344CB8AC3E}">
        <p14:creationId xmlns:p14="http://schemas.microsoft.com/office/powerpoint/2010/main" val="2294284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extBox 6"/>
          <p:cNvSpPr txBox="1"/>
          <p:nvPr userDrawn="1"/>
        </p:nvSpPr>
        <p:spPr>
          <a:xfrm>
            <a:off x="3995166" y="6356350"/>
            <a:ext cx="982934" cy="369332"/>
          </a:xfrm>
          <a:prstGeom prst="rect">
            <a:avLst/>
          </a:prstGeom>
          <a:noFill/>
        </p:spPr>
        <p:txBody>
          <a:bodyPr wrap="square" rtlCol="0">
            <a:spAutoFit/>
          </a:bodyPr>
          <a:lstStyle/>
          <a:p>
            <a:fld id="{3B967289-A56F-3741-BE71-29EFEFED0A45}" type="slidenum">
              <a:rPr lang="en-US" smtClean="0">
                <a:solidFill>
                  <a:schemeClr val="bg1">
                    <a:lumMod val="50000"/>
                  </a:schemeClr>
                </a:solidFill>
              </a:rPr>
              <a:t>‹#›</a:t>
            </a:fld>
            <a:r>
              <a:rPr lang="en-US" dirty="0" smtClean="0">
                <a:solidFill>
                  <a:schemeClr val="bg1">
                    <a:lumMod val="50000"/>
                  </a:schemeClr>
                </a:solidFill>
              </a:rPr>
              <a:t> of 20</a:t>
            </a:r>
            <a:endParaRPr lang="en-US" dirty="0">
              <a:solidFill>
                <a:schemeClr val="bg1">
                  <a:lumMod val="50000"/>
                </a:schemeClr>
              </a:solidFill>
            </a:endParaRPr>
          </a:p>
        </p:txBody>
      </p:sp>
    </p:spTree>
    <p:extLst>
      <p:ext uri="{BB962C8B-B14F-4D97-AF65-F5344CB8AC3E}">
        <p14:creationId xmlns:p14="http://schemas.microsoft.com/office/powerpoint/2010/main" val="289353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Box 7"/>
          <p:cNvSpPr txBox="1"/>
          <p:nvPr userDrawn="1"/>
        </p:nvSpPr>
        <p:spPr>
          <a:xfrm>
            <a:off x="3995166" y="6356350"/>
            <a:ext cx="982934" cy="369332"/>
          </a:xfrm>
          <a:prstGeom prst="rect">
            <a:avLst/>
          </a:prstGeom>
          <a:noFill/>
        </p:spPr>
        <p:txBody>
          <a:bodyPr wrap="square" rtlCol="0">
            <a:spAutoFit/>
          </a:bodyPr>
          <a:lstStyle/>
          <a:p>
            <a:fld id="{3B967289-A56F-3741-BE71-29EFEFED0A45}" type="slidenum">
              <a:rPr lang="en-US" smtClean="0">
                <a:solidFill>
                  <a:schemeClr val="bg1">
                    <a:lumMod val="50000"/>
                  </a:schemeClr>
                </a:solidFill>
              </a:rPr>
              <a:t>‹#›</a:t>
            </a:fld>
            <a:r>
              <a:rPr lang="en-US" dirty="0" smtClean="0">
                <a:solidFill>
                  <a:schemeClr val="bg1">
                    <a:lumMod val="50000"/>
                  </a:schemeClr>
                </a:solidFill>
              </a:rPr>
              <a:t> of 20</a:t>
            </a:r>
            <a:endParaRPr lang="en-US" dirty="0">
              <a:solidFill>
                <a:schemeClr val="bg1">
                  <a:lumMod val="50000"/>
                </a:schemeClr>
              </a:solidFill>
            </a:endParaRPr>
          </a:p>
        </p:txBody>
      </p:sp>
    </p:spTree>
    <p:extLst>
      <p:ext uri="{BB962C8B-B14F-4D97-AF65-F5344CB8AC3E}">
        <p14:creationId xmlns:p14="http://schemas.microsoft.com/office/powerpoint/2010/main" val="1945692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Box 9"/>
          <p:cNvSpPr txBox="1"/>
          <p:nvPr userDrawn="1"/>
        </p:nvSpPr>
        <p:spPr>
          <a:xfrm>
            <a:off x="3995166" y="6356350"/>
            <a:ext cx="982934" cy="369332"/>
          </a:xfrm>
          <a:prstGeom prst="rect">
            <a:avLst/>
          </a:prstGeom>
          <a:noFill/>
        </p:spPr>
        <p:txBody>
          <a:bodyPr wrap="square" rtlCol="0">
            <a:spAutoFit/>
          </a:bodyPr>
          <a:lstStyle/>
          <a:p>
            <a:fld id="{3B967289-A56F-3741-BE71-29EFEFED0A45}" type="slidenum">
              <a:rPr lang="en-US" smtClean="0">
                <a:solidFill>
                  <a:schemeClr val="bg1">
                    <a:lumMod val="50000"/>
                  </a:schemeClr>
                </a:solidFill>
              </a:rPr>
              <a:t>‹#›</a:t>
            </a:fld>
            <a:r>
              <a:rPr lang="en-US" dirty="0" smtClean="0">
                <a:solidFill>
                  <a:schemeClr val="bg1">
                    <a:lumMod val="50000"/>
                  </a:schemeClr>
                </a:solidFill>
              </a:rPr>
              <a:t> of 20</a:t>
            </a:r>
            <a:endParaRPr lang="en-US" dirty="0">
              <a:solidFill>
                <a:schemeClr val="bg1">
                  <a:lumMod val="50000"/>
                </a:schemeClr>
              </a:solidFill>
            </a:endParaRPr>
          </a:p>
        </p:txBody>
      </p:sp>
    </p:spTree>
    <p:extLst>
      <p:ext uri="{BB962C8B-B14F-4D97-AF65-F5344CB8AC3E}">
        <p14:creationId xmlns:p14="http://schemas.microsoft.com/office/powerpoint/2010/main" val="4246225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Box 5"/>
          <p:cNvSpPr txBox="1"/>
          <p:nvPr userDrawn="1"/>
        </p:nvSpPr>
        <p:spPr>
          <a:xfrm>
            <a:off x="3995166" y="6356350"/>
            <a:ext cx="982934" cy="369332"/>
          </a:xfrm>
          <a:prstGeom prst="rect">
            <a:avLst/>
          </a:prstGeom>
          <a:noFill/>
        </p:spPr>
        <p:txBody>
          <a:bodyPr wrap="square" rtlCol="0">
            <a:spAutoFit/>
          </a:bodyPr>
          <a:lstStyle/>
          <a:p>
            <a:fld id="{3B967289-A56F-3741-BE71-29EFEFED0A45}" type="slidenum">
              <a:rPr lang="en-US" smtClean="0">
                <a:solidFill>
                  <a:schemeClr val="bg1">
                    <a:lumMod val="50000"/>
                  </a:schemeClr>
                </a:solidFill>
              </a:rPr>
              <a:t>‹#›</a:t>
            </a:fld>
            <a:r>
              <a:rPr lang="en-US" dirty="0" smtClean="0">
                <a:solidFill>
                  <a:schemeClr val="bg1">
                    <a:lumMod val="50000"/>
                  </a:schemeClr>
                </a:solidFill>
              </a:rPr>
              <a:t> of 20</a:t>
            </a:r>
            <a:endParaRPr lang="en-US" dirty="0">
              <a:solidFill>
                <a:schemeClr val="bg1">
                  <a:lumMod val="50000"/>
                </a:schemeClr>
              </a:solidFill>
            </a:endParaRPr>
          </a:p>
        </p:txBody>
      </p:sp>
    </p:spTree>
    <p:extLst>
      <p:ext uri="{BB962C8B-B14F-4D97-AF65-F5344CB8AC3E}">
        <p14:creationId xmlns:p14="http://schemas.microsoft.com/office/powerpoint/2010/main" val="903154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userDrawn="1"/>
        </p:nvSpPr>
        <p:spPr>
          <a:xfrm>
            <a:off x="3995166" y="6356350"/>
            <a:ext cx="982934" cy="369332"/>
          </a:xfrm>
          <a:prstGeom prst="rect">
            <a:avLst/>
          </a:prstGeom>
          <a:noFill/>
        </p:spPr>
        <p:txBody>
          <a:bodyPr wrap="square" rtlCol="0">
            <a:spAutoFit/>
          </a:bodyPr>
          <a:lstStyle/>
          <a:p>
            <a:fld id="{3B967289-A56F-3741-BE71-29EFEFED0A45}" type="slidenum">
              <a:rPr lang="en-US" smtClean="0">
                <a:solidFill>
                  <a:schemeClr val="bg1">
                    <a:lumMod val="50000"/>
                  </a:schemeClr>
                </a:solidFill>
              </a:rPr>
              <a:t>‹#›</a:t>
            </a:fld>
            <a:r>
              <a:rPr lang="en-US" dirty="0" smtClean="0">
                <a:solidFill>
                  <a:schemeClr val="bg1">
                    <a:lumMod val="50000"/>
                  </a:schemeClr>
                </a:solidFill>
              </a:rPr>
              <a:t> of 20</a:t>
            </a:r>
            <a:endParaRPr lang="en-US" dirty="0">
              <a:solidFill>
                <a:schemeClr val="bg1">
                  <a:lumMod val="50000"/>
                </a:schemeClr>
              </a:solidFill>
            </a:endParaRPr>
          </a:p>
        </p:txBody>
      </p:sp>
    </p:spTree>
    <p:extLst>
      <p:ext uri="{BB962C8B-B14F-4D97-AF65-F5344CB8AC3E}">
        <p14:creationId xmlns:p14="http://schemas.microsoft.com/office/powerpoint/2010/main" val="3920619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Box 7"/>
          <p:cNvSpPr txBox="1"/>
          <p:nvPr userDrawn="1"/>
        </p:nvSpPr>
        <p:spPr>
          <a:xfrm>
            <a:off x="3995166" y="6356350"/>
            <a:ext cx="982934" cy="369332"/>
          </a:xfrm>
          <a:prstGeom prst="rect">
            <a:avLst/>
          </a:prstGeom>
          <a:noFill/>
        </p:spPr>
        <p:txBody>
          <a:bodyPr wrap="square" rtlCol="0">
            <a:spAutoFit/>
          </a:bodyPr>
          <a:lstStyle/>
          <a:p>
            <a:fld id="{3B967289-A56F-3741-BE71-29EFEFED0A45}" type="slidenum">
              <a:rPr lang="en-US" smtClean="0">
                <a:solidFill>
                  <a:schemeClr val="bg1">
                    <a:lumMod val="50000"/>
                  </a:schemeClr>
                </a:solidFill>
              </a:rPr>
              <a:t>‹#›</a:t>
            </a:fld>
            <a:r>
              <a:rPr lang="en-US" dirty="0" smtClean="0">
                <a:solidFill>
                  <a:schemeClr val="bg1">
                    <a:lumMod val="50000"/>
                  </a:schemeClr>
                </a:solidFill>
              </a:rPr>
              <a:t> of 20</a:t>
            </a:r>
            <a:endParaRPr lang="en-US" dirty="0">
              <a:solidFill>
                <a:schemeClr val="bg1">
                  <a:lumMod val="50000"/>
                </a:schemeClr>
              </a:solidFill>
            </a:endParaRPr>
          </a:p>
        </p:txBody>
      </p:sp>
    </p:spTree>
    <p:extLst>
      <p:ext uri="{BB962C8B-B14F-4D97-AF65-F5344CB8AC3E}">
        <p14:creationId xmlns:p14="http://schemas.microsoft.com/office/powerpoint/2010/main" val="2155106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Box 7"/>
          <p:cNvSpPr txBox="1"/>
          <p:nvPr userDrawn="1"/>
        </p:nvSpPr>
        <p:spPr>
          <a:xfrm>
            <a:off x="3995166" y="6356350"/>
            <a:ext cx="982934" cy="369332"/>
          </a:xfrm>
          <a:prstGeom prst="rect">
            <a:avLst/>
          </a:prstGeom>
          <a:noFill/>
        </p:spPr>
        <p:txBody>
          <a:bodyPr wrap="square" rtlCol="0">
            <a:spAutoFit/>
          </a:bodyPr>
          <a:lstStyle/>
          <a:p>
            <a:fld id="{3B967289-A56F-3741-BE71-29EFEFED0A45}" type="slidenum">
              <a:rPr lang="en-US" smtClean="0">
                <a:solidFill>
                  <a:schemeClr val="bg1">
                    <a:lumMod val="50000"/>
                  </a:schemeClr>
                </a:solidFill>
              </a:rPr>
              <a:t>‹#›</a:t>
            </a:fld>
            <a:r>
              <a:rPr lang="en-US" dirty="0" smtClean="0">
                <a:solidFill>
                  <a:schemeClr val="bg1">
                    <a:lumMod val="50000"/>
                  </a:schemeClr>
                </a:solidFill>
              </a:rPr>
              <a:t> of 20</a:t>
            </a:r>
            <a:endParaRPr lang="en-US" dirty="0">
              <a:solidFill>
                <a:schemeClr val="bg1">
                  <a:lumMod val="50000"/>
                </a:schemeClr>
              </a:solidFill>
            </a:endParaRPr>
          </a:p>
        </p:txBody>
      </p:sp>
    </p:spTree>
    <p:extLst>
      <p:ext uri="{BB962C8B-B14F-4D97-AF65-F5344CB8AC3E}">
        <p14:creationId xmlns:p14="http://schemas.microsoft.com/office/powerpoint/2010/main" val="3203364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a:blip r:embed="rId13"/>
          <a:stretch>
            <a:fillRect/>
          </a:stretch>
        </p:blipFill>
        <p:spPr>
          <a:xfrm>
            <a:off x="7545111" y="6215800"/>
            <a:ext cx="1141689" cy="642200"/>
          </a:xfrm>
          <a:prstGeom prst="rect">
            <a:avLst/>
          </a:prstGeom>
        </p:spPr>
      </p:pic>
    </p:spTree>
    <p:extLst>
      <p:ext uri="{BB962C8B-B14F-4D97-AF65-F5344CB8AC3E}">
        <p14:creationId xmlns:p14="http://schemas.microsoft.com/office/powerpoint/2010/main" val="807506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image" Target="../media/image16.tmp"/><Relationship Id="rId12" Type="http://schemas.openxmlformats.org/officeDocument/2006/relationships/image" Target="../media/image17.tmp"/><Relationship Id="rId13" Type="http://schemas.openxmlformats.org/officeDocument/2006/relationships/image" Target="../media/image18.tmp"/><Relationship Id="rId14" Type="http://schemas.openxmlformats.org/officeDocument/2006/relationships/image" Target="../media/image19.png"/><Relationship Id="rId15" Type="http://schemas.openxmlformats.org/officeDocument/2006/relationships/image" Target="../media/image20.tmp"/><Relationship Id="rId16" Type="http://schemas.openxmlformats.org/officeDocument/2006/relationships/image" Target="../media/image21.tmp"/><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image" Target="../media/image9.tmp"/><Relationship Id="rId5" Type="http://schemas.openxmlformats.org/officeDocument/2006/relationships/image" Target="../media/image10.tmp"/><Relationship Id="rId6" Type="http://schemas.openxmlformats.org/officeDocument/2006/relationships/image" Target="../media/image11.tmp"/><Relationship Id="rId7" Type="http://schemas.openxmlformats.org/officeDocument/2006/relationships/image" Target="../media/image12.tmp"/><Relationship Id="rId8" Type="http://schemas.openxmlformats.org/officeDocument/2006/relationships/image" Target="../media/image13.tmp"/><Relationship Id="rId9" Type="http://schemas.openxmlformats.org/officeDocument/2006/relationships/image" Target="../media/image14.tmp"/><Relationship Id="rId10" Type="http://schemas.openxmlformats.org/officeDocument/2006/relationships/image" Target="../media/image15.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11" Type="http://schemas.openxmlformats.org/officeDocument/2006/relationships/hyperlink" Target="#_ENREF_20"/><Relationship Id="rId12" Type="http://schemas.openxmlformats.org/officeDocument/2006/relationships/hyperlink" Target="#_ENREF_21"/><Relationship Id="rId13" Type="http://schemas.openxmlformats.org/officeDocument/2006/relationships/hyperlink" Target="#_ENREF_22"/><Relationship Id="rId14" Type="http://schemas.openxmlformats.org/officeDocument/2006/relationships/hyperlink" Target="#_ENREF_23"/><Relationship Id="rId15" Type="http://schemas.openxmlformats.org/officeDocument/2006/relationships/hyperlink" Target="#_ENREF_24"/><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_ENREF_12"/><Relationship Id="rId4" Type="http://schemas.openxmlformats.org/officeDocument/2006/relationships/hyperlink" Target="#_ENREF_13"/><Relationship Id="rId5" Type="http://schemas.openxmlformats.org/officeDocument/2006/relationships/hyperlink" Target="#_ENREF_14"/><Relationship Id="rId6" Type="http://schemas.openxmlformats.org/officeDocument/2006/relationships/hyperlink" Target="#_ENREF_15"/><Relationship Id="rId7" Type="http://schemas.openxmlformats.org/officeDocument/2006/relationships/hyperlink" Target="#_ENREF_16"/><Relationship Id="rId8" Type="http://schemas.openxmlformats.org/officeDocument/2006/relationships/hyperlink" Target="#_ENREF_17"/><Relationship Id="rId9" Type="http://schemas.openxmlformats.org/officeDocument/2006/relationships/hyperlink" Target="#_ENREF_18"/><Relationship Id="rId10" Type="http://schemas.openxmlformats.org/officeDocument/2006/relationships/hyperlink" Target="#_ENREF_19"/></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3.png"/><Relationship Id="rId5" Type="http://schemas.openxmlformats.org/officeDocument/2006/relationships/image" Target="../media/image24.tmp"/><Relationship Id="rId6" Type="http://schemas.openxmlformats.org/officeDocument/2006/relationships/image" Target="../media/image25.tmp"/><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8.gif"/><Relationship Id="rId1" Type="http://schemas.openxmlformats.org/officeDocument/2006/relationships/tags" Target="../tags/tag1.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2378"/>
            <a:ext cx="7772400" cy="1470025"/>
          </a:xfrm>
        </p:spPr>
        <p:txBody>
          <a:bodyPr/>
          <a:lstStyle/>
          <a:p>
            <a:r>
              <a:rPr lang="en-US" dirty="0"/>
              <a:t>Avoiding disappointment in predictive modeling</a:t>
            </a:r>
            <a:r>
              <a:rPr lang="en-US" dirty="0" smtClean="0">
                <a:effectLst/>
              </a:rPr>
              <a:t> </a:t>
            </a:r>
            <a:endParaRPr lang="en-US" dirty="0"/>
          </a:p>
        </p:txBody>
      </p:sp>
      <p:sp>
        <p:nvSpPr>
          <p:cNvPr id="5" name="Subtitle 2"/>
          <p:cNvSpPr>
            <a:spLocks noGrp="1"/>
          </p:cNvSpPr>
          <p:nvPr>
            <p:ph type="subTitle" idx="1"/>
          </p:nvPr>
        </p:nvSpPr>
        <p:spPr>
          <a:xfrm>
            <a:off x="228600" y="3429000"/>
            <a:ext cx="8367712" cy="2590800"/>
          </a:xfrm>
        </p:spPr>
        <p:txBody>
          <a:bodyPr>
            <a:normAutofit/>
          </a:bodyPr>
          <a:lstStyle/>
          <a:p>
            <a:r>
              <a:rPr lang="en-US" dirty="0" smtClean="0"/>
              <a:t>Levi Waldron, PhD.</a:t>
            </a:r>
          </a:p>
          <a:p>
            <a:r>
              <a:rPr lang="en-US" dirty="0" smtClean="0"/>
              <a:t>CUNY School of Public Health</a:t>
            </a:r>
          </a:p>
          <a:p>
            <a:r>
              <a:rPr lang="en-US" dirty="0" smtClean="0"/>
              <a:t>U.S. Fulbright awardee to University of Trento, IT</a:t>
            </a:r>
          </a:p>
          <a:p>
            <a:r>
              <a:rPr lang="en-US" dirty="0" smtClean="0"/>
              <a:t>April </a:t>
            </a:r>
            <a:r>
              <a:rPr lang="en-US" dirty="0" smtClean="0"/>
              <a:t>28, </a:t>
            </a:r>
            <a:r>
              <a:rPr lang="en-US" dirty="0" smtClean="0"/>
              <a:t>2016</a:t>
            </a:r>
            <a:endParaRPr lang="en-US" dirty="0"/>
          </a:p>
        </p:txBody>
      </p:sp>
    </p:spTree>
    <p:extLst>
      <p:ext uri="{BB962C8B-B14F-4D97-AF65-F5344CB8AC3E}">
        <p14:creationId xmlns:p14="http://schemas.microsoft.com/office/powerpoint/2010/main" val="17678647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Comparative meta-analysis: prognostic gene signatures of ovarian cancer</a:t>
            </a:r>
            <a:endParaRPr lang="en-US" dirty="0"/>
          </a:p>
        </p:txBody>
      </p:sp>
      <p:pic>
        <p:nvPicPr>
          <p:cNvPr id="29" name="Picture 28" descr="Screen Clipping"/>
          <p:cNvPicPr>
            <a:picLocks noChangeAspect="1"/>
          </p:cNvPicPr>
          <p:nvPr/>
        </p:nvPicPr>
        <p:blipFill rotWithShape="1">
          <a:blip r:embed="rId4" cstate="print">
            <a:extLst>
              <a:ext uri="{28A0092B-C50C-407E-A947-70E740481C1C}">
                <a14:useLocalDpi xmlns:a14="http://schemas.microsoft.com/office/drawing/2010/main" val="0"/>
              </a:ext>
            </a:extLst>
          </a:blip>
          <a:srcRect b="31792"/>
          <a:stretch/>
        </p:blipFill>
        <p:spPr>
          <a:xfrm>
            <a:off x="103212" y="1983280"/>
            <a:ext cx="2667000" cy="570663"/>
          </a:xfrm>
          <a:prstGeom prst="rect">
            <a:avLst/>
          </a:prstGeom>
        </p:spPr>
      </p:pic>
      <p:pic>
        <p:nvPicPr>
          <p:cNvPr id="30" name="Picture 29"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8176" y="2546740"/>
            <a:ext cx="2667000" cy="808886"/>
          </a:xfrm>
          <a:prstGeom prst="rect">
            <a:avLst/>
          </a:prstGeom>
        </p:spPr>
      </p:pic>
      <p:pic>
        <p:nvPicPr>
          <p:cNvPr id="31" name="Picture 30"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112" y="3515290"/>
            <a:ext cx="2667000" cy="636237"/>
          </a:xfrm>
          <a:prstGeom prst="rect">
            <a:avLst/>
          </a:prstGeom>
        </p:spPr>
      </p:pic>
      <p:pic>
        <p:nvPicPr>
          <p:cNvPr id="32" name="Picture 31" descr="Screen Clipping"/>
          <p:cNvPicPr>
            <a:picLocks noChangeAspect="1"/>
          </p:cNvPicPr>
          <p:nvPr/>
        </p:nvPicPr>
        <p:blipFill rotWithShape="1">
          <a:blip r:embed="rId7" cstate="print">
            <a:extLst>
              <a:ext uri="{28A0092B-C50C-407E-A947-70E740481C1C}">
                <a14:useLocalDpi xmlns:a14="http://schemas.microsoft.com/office/drawing/2010/main" val="0"/>
              </a:ext>
            </a:extLst>
          </a:blip>
          <a:srcRect b="36324"/>
          <a:stretch/>
        </p:blipFill>
        <p:spPr>
          <a:xfrm>
            <a:off x="65112" y="4530997"/>
            <a:ext cx="2667000" cy="562649"/>
          </a:xfrm>
          <a:prstGeom prst="rect">
            <a:avLst/>
          </a:prstGeom>
        </p:spPr>
      </p:pic>
      <p:pic>
        <p:nvPicPr>
          <p:cNvPr id="33" name="Picture 32"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93099" y="5378136"/>
            <a:ext cx="3410904" cy="1353758"/>
          </a:xfrm>
          <a:prstGeom prst="rect">
            <a:avLst/>
          </a:prstGeom>
        </p:spPr>
      </p:pic>
      <p:pic>
        <p:nvPicPr>
          <p:cNvPr id="34" name="Picture 33"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2112" y="2955860"/>
            <a:ext cx="3301447" cy="1461375"/>
          </a:xfrm>
          <a:prstGeom prst="rect">
            <a:avLst/>
          </a:prstGeom>
        </p:spPr>
      </p:pic>
      <p:pic>
        <p:nvPicPr>
          <p:cNvPr id="35" name="Picture 34" descr="Screen Clipping"/>
          <p:cNvPicPr>
            <a:picLocks noChangeAspect="1"/>
          </p:cNvPicPr>
          <p:nvPr/>
        </p:nvPicPr>
        <p:blipFill rotWithShape="1">
          <a:blip r:embed="rId10" cstate="print">
            <a:extLst>
              <a:ext uri="{28A0092B-C50C-407E-A947-70E740481C1C}">
                <a14:useLocalDpi xmlns:a14="http://schemas.microsoft.com/office/drawing/2010/main" val="0"/>
              </a:ext>
            </a:extLst>
          </a:blip>
          <a:srcRect b="21912"/>
          <a:stretch/>
        </p:blipFill>
        <p:spPr>
          <a:xfrm>
            <a:off x="2800562" y="1791552"/>
            <a:ext cx="3288316" cy="997167"/>
          </a:xfrm>
          <a:prstGeom prst="rect">
            <a:avLst/>
          </a:prstGeom>
        </p:spPr>
      </p:pic>
      <p:pic>
        <p:nvPicPr>
          <p:cNvPr id="36" name="Picture 35" descr="Screen Clippi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590192" y="5040681"/>
            <a:ext cx="2051880" cy="1260842"/>
          </a:xfrm>
          <a:prstGeom prst="rect">
            <a:avLst/>
          </a:prstGeom>
        </p:spPr>
      </p:pic>
      <p:pic>
        <p:nvPicPr>
          <p:cNvPr id="37" name="Picture 36" descr="Screen Clippi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83152" y="3673030"/>
            <a:ext cx="3302699" cy="1139291"/>
          </a:xfrm>
          <a:prstGeom prst="rect">
            <a:avLst/>
          </a:prstGeom>
        </p:spPr>
      </p:pic>
      <p:pic>
        <p:nvPicPr>
          <p:cNvPr id="38" name="Picture 37" descr="Screen Clippi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95770" y="4457945"/>
            <a:ext cx="3393108" cy="825255"/>
          </a:xfrm>
          <a:prstGeom prst="rect">
            <a:avLst/>
          </a:prstGeom>
        </p:spPr>
      </p:pic>
      <p:pic>
        <p:nvPicPr>
          <p:cNvPr id="39" name="Picture 38" descr="Screen Clippi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042391" y="1603225"/>
            <a:ext cx="2615141" cy="1178754"/>
          </a:xfrm>
          <a:prstGeom prst="rect">
            <a:avLst/>
          </a:prstGeom>
        </p:spPr>
      </p:pic>
      <p:pic>
        <p:nvPicPr>
          <p:cNvPr id="40" name="Picture 39" descr="Screen Clipping"/>
          <p:cNvPicPr>
            <a:picLocks noChangeAspect="1"/>
          </p:cNvPicPr>
          <p:nvPr/>
        </p:nvPicPr>
        <p:blipFill rotWithShape="1">
          <a:blip r:embed="rId15">
            <a:extLst>
              <a:ext uri="{28A0092B-C50C-407E-A947-70E740481C1C}">
                <a14:useLocalDpi xmlns:a14="http://schemas.microsoft.com/office/drawing/2010/main" val="0"/>
              </a:ext>
            </a:extLst>
          </a:blip>
          <a:srcRect b="56387"/>
          <a:stretch/>
        </p:blipFill>
        <p:spPr>
          <a:xfrm>
            <a:off x="6042391" y="2888397"/>
            <a:ext cx="2562583" cy="668907"/>
          </a:xfrm>
          <a:prstGeom prst="rect">
            <a:avLst/>
          </a:prstGeom>
        </p:spPr>
      </p:pic>
      <p:pic>
        <p:nvPicPr>
          <p:cNvPr id="41" name="Picture 40" descr="Screen Clipping"/>
          <p:cNvPicPr>
            <a:picLocks noChangeAspect="1"/>
          </p:cNvPicPr>
          <p:nvPr/>
        </p:nvPicPr>
        <p:blipFill rotWithShape="1">
          <a:blip r:embed="rId16" cstate="print">
            <a:extLst>
              <a:ext uri="{28A0092B-C50C-407E-A947-70E740481C1C}">
                <a14:useLocalDpi xmlns:a14="http://schemas.microsoft.com/office/drawing/2010/main" val="0"/>
              </a:ext>
            </a:extLst>
          </a:blip>
          <a:srcRect b="43072"/>
          <a:stretch/>
        </p:blipFill>
        <p:spPr>
          <a:xfrm>
            <a:off x="0" y="5382767"/>
            <a:ext cx="2417606" cy="918756"/>
          </a:xfrm>
          <a:prstGeom prst="rect">
            <a:avLst/>
          </a:prstGeom>
        </p:spPr>
      </p:pic>
      <p:sp>
        <p:nvSpPr>
          <p:cNvPr id="3" name="TextBox 2"/>
          <p:cNvSpPr txBox="1"/>
          <p:nvPr/>
        </p:nvSpPr>
        <p:spPr>
          <a:xfrm>
            <a:off x="300932" y="2633934"/>
            <a:ext cx="8356600" cy="2677656"/>
          </a:xfrm>
          <a:prstGeom prst="rect">
            <a:avLst/>
          </a:prstGeom>
          <a:solidFill>
            <a:schemeClr val="bg1"/>
          </a:solidFill>
          <a:ln w="63500">
            <a:solidFill>
              <a:schemeClr val="tx2">
                <a:lumMod val="60000"/>
                <a:lumOff val="40000"/>
              </a:schemeClr>
            </a:solidFill>
          </a:ln>
        </p:spPr>
        <p:txBody>
          <a:bodyPr wrap="square" rtlCol="0">
            <a:spAutoFit/>
          </a:bodyPr>
          <a:lstStyle/>
          <a:p>
            <a:r>
              <a:rPr lang="en-US" dirty="0" smtClean="0">
                <a:latin typeface="+mn-lt"/>
              </a:rPr>
              <a:t>Objectives:</a:t>
            </a:r>
          </a:p>
          <a:p>
            <a:pPr marL="457200" indent="-457200">
              <a:buFont typeface="+mj-lt"/>
              <a:buAutoNum type="arabicPeriod"/>
            </a:pPr>
            <a:r>
              <a:rPr lang="en-US" dirty="0" smtClean="0">
                <a:latin typeface="+mn-lt"/>
              </a:rPr>
              <a:t>Assess the reproducibility of published prognostic gene expression models</a:t>
            </a:r>
          </a:p>
          <a:p>
            <a:pPr marL="457200" indent="-457200">
              <a:buFont typeface="+mj-lt"/>
              <a:buAutoNum type="arabicPeriod"/>
            </a:pPr>
            <a:r>
              <a:rPr lang="en-US" dirty="0" smtClean="0">
                <a:latin typeface="+mn-lt"/>
              </a:rPr>
              <a:t>Evaluate published models using publicly available data</a:t>
            </a:r>
          </a:p>
          <a:p>
            <a:pPr marL="457200" indent="-457200">
              <a:buFont typeface="+mj-lt"/>
              <a:buAutoNum type="arabicPeriod"/>
            </a:pPr>
            <a:r>
              <a:rPr lang="en-US" dirty="0" smtClean="0">
                <a:latin typeface="+mn-lt"/>
              </a:rPr>
              <a:t>Improve on models using all publicly available data</a:t>
            </a:r>
          </a:p>
          <a:p>
            <a:pPr marL="457200" indent="-457200">
              <a:buFont typeface="+mj-lt"/>
              <a:buAutoNum type="arabicPeriod"/>
            </a:pPr>
            <a:r>
              <a:rPr lang="en-US" dirty="0" smtClean="0">
                <a:latin typeface="+mn-lt"/>
              </a:rPr>
              <a:t>Validate promising models in FFPE specimens from GOG-218 </a:t>
            </a:r>
            <a:r>
              <a:rPr lang="en-US" dirty="0" err="1">
                <a:latin typeface="+mn-lt"/>
              </a:rPr>
              <a:t>bevacizumab</a:t>
            </a:r>
            <a:r>
              <a:rPr lang="en-US" dirty="0">
                <a:latin typeface="+mn-lt"/>
              </a:rPr>
              <a:t> </a:t>
            </a:r>
            <a:r>
              <a:rPr lang="en-US" dirty="0" smtClean="0">
                <a:latin typeface="+mn-lt"/>
              </a:rPr>
              <a:t>phase-III clinical trial</a:t>
            </a:r>
          </a:p>
        </p:txBody>
      </p:sp>
      <p:sp>
        <p:nvSpPr>
          <p:cNvPr id="5" name="TextBox 4"/>
          <p:cNvSpPr txBox="1"/>
          <p:nvPr/>
        </p:nvSpPr>
        <p:spPr>
          <a:xfrm>
            <a:off x="0" y="6531087"/>
            <a:ext cx="2806089" cy="338554"/>
          </a:xfrm>
          <a:prstGeom prst="rect">
            <a:avLst/>
          </a:prstGeom>
          <a:solidFill>
            <a:schemeClr val="bg1"/>
          </a:solidFill>
          <a:ln w="34925">
            <a:noFill/>
          </a:ln>
        </p:spPr>
        <p:txBody>
          <a:bodyPr wrap="none" rtlCol="0">
            <a:spAutoFit/>
          </a:bodyPr>
          <a:lstStyle/>
          <a:p>
            <a:r>
              <a:rPr lang="en-US" sz="1600" dirty="0" smtClean="0">
                <a:solidFill>
                  <a:srgbClr val="FF0000"/>
                </a:solidFill>
                <a:latin typeface="+mn-lt"/>
              </a:rPr>
              <a:t>With Michael </a:t>
            </a:r>
            <a:r>
              <a:rPr lang="en-US" sz="1600" dirty="0" err="1" smtClean="0">
                <a:solidFill>
                  <a:srgbClr val="FF0000"/>
                </a:solidFill>
                <a:latin typeface="+mn-lt"/>
              </a:rPr>
              <a:t>Birrer</a:t>
            </a:r>
            <a:r>
              <a:rPr lang="en-US" sz="1600" dirty="0" smtClean="0">
                <a:solidFill>
                  <a:srgbClr val="FF0000"/>
                </a:solidFill>
                <a:latin typeface="+mn-lt"/>
              </a:rPr>
              <a:t>, MD (MGH)</a:t>
            </a:r>
            <a:endParaRPr lang="en-US" sz="1600" dirty="0">
              <a:solidFill>
                <a:srgbClr val="FF0000"/>
              </a:solidFill>
              <a:latin typeface="+mn-lt"/>
            </a:endParaRPr>
          </a:p>
        </p:txBody>
      </p:sp>
    </p:spTree>
    <p:custDataLst>
      <p:tags r:id="rId1"/>
    </p:custDataLst>
    <p:extLst>
      <p:ext uri="{BB962C8B-B14F-4D97-AF65-F5344CB8AC3E}">
        <p14:creationId xmlns:p14="http://schemas.microsoft.com/office/powerpoint/2010/main" val="4130213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
                                  </p:stCondLst>
                                  <p:childTnLst>
                                    <p:set>
                                      <p:cBhvr>
                                        <p:cTn id="9" dur="1" fill="hold">
                                          <p:stCondLst>
                                            <p:cond delay="0"/>
                                          </p:stCondLst>
                                        </p:cTn>
                                        <p:tgtEl>
                                          <p:spTgt spid="35"/>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200"/>
                                  </p:stCondLst>
                                  <p:childTnLst>
                                    <p:set>
                                      <p:cBhvr>
                                        <p:cTn id="12" dur="1" fill="hold">
                                          <p:stCondLst>
                                            <p:cond delay="0"/>
                                          </p:stCondLst>
                                        </p:cTn>
                                        <p:tgtEl>
                                          <p:spTgt spid="36"/>
                                        </p:tgtEl>
                                        <p:attrNameLst>
                                          <p:attrName>style.visibility</p:attrName>
                                        </p:attrNameLst>
                                      </p:cBhvr>
                                      <p:to>
                                        <p:strVal val="visible"/>
                                      </p:to>
                                    </p:set>
                                  </p:childTnLst>
                                </p:cTn>
                              </p:par>
                            </p:childTnLst>
                          </p:cTn>
                        </p:par>
                        <p:par>
                          <p:cTn id="13" fill="hold">
                            <p:stCondLst>
                              <p:cond delay="400"/>
                            </p:stCondLst>
                            <p:childTnLst>
                              <p:par>
                                <p:cTn id="14" presetID="1" presetClass="entr" presetSubtype="0" fill="hold" nodeType="afterEffect">
                                  <p:stCondLst>
                                    <p:cond delay="200"/>
                                  </p:stCondLst>
                                  <p:childTnLst>
                                    <p:set>
                                      <p:cBhvr>
                                        <p:cTn id="15" dur="1" fill="hold">
                                          <p:stCondLst>
                                            <p:cond delay="0"/>
                                          </p:stCondLst>
                                        </p:cTn>
                                        <p:tgtEl>
                                          <p:spTgt spid="37"/>
                                        </p:tgtEl>
                                        <p:attrNameLst>
                                          <p:attrName>style.visibility</p:attrName>
                                        </p:attrNameLst>
                                      </p:cBhvr>
                                      <p:to>
                                        <p:strVal val="visible"/>
                                      </p:to>
                                    </p:set>
                                  </p:childTnLst>
                                </p:cTn>
                              </p:par>
                            </p:childTnLst>
                          </p:cTn>
                        </p:par>
                        <p:par>
                          <p:cTn id="16" fill="hold">
                            <p:stCondLst>
                              <p:cond delay="600"/>
                            </p:stCondLst>
                            <p:childTnLst>
                              <p:par>
                                <p:cTn id="17" presetID="1" presetClass="entr" presetSubtype="0" fill="hold" nodeType="afterEffect">
                                  <p:stCondLst>
                                    <p:cond delay="200"/>
                                  </p:stCondLst>
                                  <p:childTnLst>
                                    <p:set>
                                      <p:cBhvr>
                                        <p:cTn id="18" dur="1" fill="hold">
                                          <p:stCondLst>
                                            <p:cond delay="0"/>
                                          </p:stCondLst>
                                        </p:cTn>
                                        <p:tgtEl>
                                          <p:spTgt spid="38"/>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nodeType="afterEffect">
                                  <p:stCondLst>
                                    <p:cond delay="200"/>
                                  </p:stCondLst>
                                  <p:childTnLst>
                                    <p:set>
                                      <p:cBhvr>
                                        <p:cTn id="21" dur="1" fill="hold">
                                          <p:stCondLst>
                                            <p:cond delay="0"/>
                                          </p:stCondLst>
                                        </p:cTn>
                                        <p:tgtEl>
                                          <p:spTgt spid="39"/>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2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1200"/>
                            </p:stCondLst>
                            <p:childTnLst>
                              <p:par>
                                <p:cTn id="26" presetID="1" presetClass="entr" presetSubtype="0" fill="hold" nodeType="afterEffect">
                                  <p:stCondLst>
                                    <p:cond delay="200"/>
                                  </p:stCondLst>
                                  <p:childTnLst>
                                    <p:set>
                                      <p:cBhvr>
                                        <p:cTn id="27" dur="1" fill="hold">
                                          <p:stCondLst>
                                            <p:cond delay="0"/>
                                          </p:stCondLst>
                                        </p:cTn>
                                        <p:tgtEl>
                                          <p:spTgt spid="41"/>
                                        </p:tgtEl>
                                        <p:attrNameLst>
                                          <p:attrName>style.visibility</p:attrName>
                                        </p:attrNameLst>
                                      </p:cBhvr>
                                      <p:to>
                                        <p:strVal val="visible"/>
                                      </p:to>
                                    </p:set>
                                  </p:childTnLst>
                                </p:cTn>
                              </p:par>
                            </p:childTnLst>
                          </p:cTn>
                        </p:par>
                        <p:par>
                          <p:cTn id="28" fill="hold">
                            <p:stCondLst>
                              <p:cond delay="1400"/>
                            </p:stCondLst>
                            <p:childTnLst>
                              <p:par>
                                <p:cTn id="29" presetID="1" presetClass="entr" presetSubtype="0" fill="hold" nodeType="afterEffect">
                                  <p:stCondLst>
                                    <p:cond delay="200"/>
                                  </p:stCondLst>
                                  <p:childTnLst>
                                    <p:set>
                                      <p:cBhvr>
                                        <p:cTn id="30" dur="1" fill="hold">
                                          <p:stCondLst>
                                            <p:cond delay="0"/>
                                          </p:stCondLst>
                                        </p:cTn>
                                        <p:tgtEl>
                                          <p:spTgt spid="29"/>
                                        </p:tgtEl>
                                        <p:attrNameLst>
                                          <p:attrName>style.visibility</p:attrName>
                                        </p:attrNameLst>
                                      </p:cBhvr>
                                      <p:to>
                                        <p:strVal val="visible"/>
                                      </p:to>
                                    </p:set>
                                  </p:childTnLst>
                                </p:cTn>
                              </p:par>
                            </p:childTnLst>
                          </p:cTn>
                        </p:par>
                        <p:par>
                          <p:cTn id="31" fill="hold">
                            <p:stCondLst>
                              <p:cond delay="1600"/>
                            </p:stCondLst>
                            <p:childTnLst>
                              <p:par>
                                <p:cTn id="32" presetID="1" presetClass="entr" presetSubtype="0" fill="hold" nodeType="afterEffect">
                                  <p:stCondLst>
                                    <p:cond delay="200"/>
                                  </p:stCondLst>
                                  <p:childTnLst>
                                    <p:set>
                                      <p:cBhvr>
                                        <p:cTn id="33" dur="1" fill="hold">
                                          <p:stCondLst>
                                            <p:cond delay="0"/>
                                          </p:stCondLst>
                                        </p:cTn>
                                        <p:tgtEl>
                                          <p:spTgt spid="30"/>
                                        </p:tgtEl>
                                        <p:attrNameLst>
                                          <p:attrName>style.visibility</p:attrName>
                                        </p:attrNameLst>
                                      </p:cBhvr>
                                      <p:to>
                                        <p:strVal val="visible"/>
                                      </p:to>
                                    </p:set>
                                  </p:childTnLst>
                                </p:cTn>
                              </p:par>
                            </p:childTnLst>
                          </p:cTn>
                        </p:par>
                        <p:par>
                          <p:cTn id="34" fill="hold">
                            <p:stCondLst>
                              <p:cond delay="1800"/>
                            </p:stCondLst>
                            <p:childTnLst>
                              <p:par>
                                <p:cTn id="35" presetID="1" presetClass="entr" presetSubtype="0" fill="hold" nodeType="afterEffect">
                                  <p:stCondLst>
                                    <p:cond delay="200"/>
                                  </p:stCondLst>
                                  <p:childTnLst>
                                    <p:set>
                                      <p:cBhvr>
                                        <p:cTn id="36" dur="1" fill="hold">
                                          <p:stCondLst>
                                            <p:cond delay="0"/>
                                          </p:stCondLst>
                                        </p:cTn>
                                        <p:tgtEl>
                                          <p:spTgt spid="31"/>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nodeType="afterEffect">
                                  <p:stCondLst>
                                    <p:cond delay="200"/>
                                  </p:stCondLst>
                                  <p:childTnLst>
                                    <p:set>
                                      <p:cBhvr>
                                        <p:cTn id="39" dur="1" fill="hold">
                                          <p:stCondLst>
                                            <p:cond delay="0"/>
                                          </p:stCondLst>
                                        </p:cTn>
                                        <p:tgtEl>
                                          <p:spTgt spid="32"/>
                                        </p:tgtEl>
                                        <p:attrNameLst>
                                          <p:attrName>style.visibility</p:attrName>
                                        </p:attrNameLst>
                                      </p:cBhvr>
                                      <p:to>
                                        <p:strVal val="visible"/>
                                      </p:to>
                                    </p:set>
                                  </p:childTnLst>
                                </p:cTn>
                              </p:par>
                            </p:childTnLst>
                          </p:cTn>
                        </p:par>
                        <p:par>
                          <p:cTn id="40" fill="hold">
                            <p:stCondLst>
                              <p:cond delay="2200"/>
                            </p:stCondLst>
                            <p:childTnLst>
                              <p:par>
                                <p:cTn id="41" presetID="1" presetClass="entr" presetSubtype="0" fill="hold" nodeType="afterEffect">
                                  <p:stCondLst>
                                    <p:cond delay="20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1: data curation</a:t>
            </a:r>
            <a:endParaRPr lang="en-US" dirty="0"/>
          </a:p>
        </p:txBody>
      </p:sp>
      <p:pic>
        <p:nvPicPr>
          <p:cNvPr id="5" name="Picture 4"/>
          <p:cNvPicPr>
            <a:picLocks noChangeAspect="1"/>
          </p:cNvPicPr>
          <p:nvPr/>
        </p:nvPicPr>
        <p:blipFill>
          <a:blip r:embed="rId2"/>
          <a:stretch>
            <a:fillRect/>
          </a:stretch>
        </p:blipFill>
        <p:spPr>
          <a:xfrm>
            <a:off x="318838" y="1430421"/>
            <a:ext cx="4379610" cy="4999789"/>
          </a:xfrm>
          <a:prstGeom prst="rect">
            <a:avLst/>
          </a:prstGeom>
        </p:spPr>
      </p:pic>
      <p:sp>
        <p:nvSpPr>
          <p:cNvPr id="6" name="TextBox 5"/>
          <p:cNvSpPr txBox="1"/>
          <p:nvPr/>
        </p:nvSpPr>
        <p:spPr>
          <a:xfrm>
            <a:off x="5320633" y="1965158"/>
            <a:ext cx="3689684" cy="2677656"/>
          </a:xfrm>
          <a:prstGeom prst="rect">
            <a:avLst/>
          </a:prstGeom>
          <a:noFill/>
        </p:spPr>
        <p:txBody>
          <a:bodyPr wrap="square" rtlCol="0">
            <a:spAutoFit/>
          </a:bodyPr>
          <a:lstStyle/>
          <a:p>
            <a:r>
              <a:rPr lang="en-US" dirty="0" smtClean="0"/>
              <a:t>curatedOvarianData Bioconductor package</a:t>
            </a:r>
          </a:p>
          <a:p>
            <a:endParaRPr lang="en-US" dirty="0"/>
          </a:p>
          <a:p>
            <a:pPr marL="0" lvl="1"/>
            <a:r>
              <a:rPr lang="en-US" dirty="0"/>
              <a:t>30 datasets, &gt; </a:t>
            </a:r>
            <a:r>
              <a:rPr lang="en-US" dirty="0" smtClean="0"/>
              <a:t>3,000 </a:t>
            </a:r>
            <a:r>
              <a:rPr lang="en-US" dirty="0"/>
              <a:t>unique </a:t>
            </a:r>
            <a:r>
              <a:rPr lang="en-US" dirty="0" smtClean="0"/>
              <a:t>samples</a:t>
            </a:r>
          </a:p>
          <a:p>
            <a:endParaRPr lang="en-US" dirty="0"/>
          </a:p>
          <a:p>
            <a:endParaRPr lang="en-US" dirty="0"/>
          </a:p>
        </p:txBody>
      </p:sp>
      <p:sp>
        <p:nvSpPr>
          <p:cNvPr id="7" name="TextBox 6"/>
          <p:cNvSpPr txBox="1"/>
          <p:nvPr/>
        </p:nvSpPr>
        <p:spPr>
          <a:xfrm>
            <a:off x="4349123" y="5411648"/>
            <a:ext cx="4715080" cy="1015663"/>
          </a:xfrm>
          <a:prstGeom prst="rect">
            <a:avLst/>
          </a:prstGeom>
          <a:noFill/>
        </p:spPr>
        <p:txBody>
          <a:bodyPr wrap="square" rtlCol="0">
            <a:spAutoFit/>
          </a:bodyPr>
          <a:lstStyle/>
          <a:p>
            <a:r>
              <a:rPr lang="en-US" sz="1200" dirty="0">
                <a:latin typeface="+mn-lt"/>
              </a:rPr>
              <a:t>B.F. </a:t>
            </a:r>
            <a:r>
              <a:rPr lang="en-US" sz="1200" dirty="0" err="1" smtClean="0">
                <a:latin typeface="+mn-lt"/>
              </a:rPr>
              <a:t>Ganzfried</a:t>
            </a:r>
            <a:r>
              <a:rPr lang="en-US" sz="1200" dirty="0" smtClean="0">
                <a:latin typeface="+mn-lt"/>
              </a:rPr>
              <a:t>, </a:t>
            </a:r>
            <a:r>
              <a:rPr lang="en-US" sz="1200" dirty="0">
                <a:latin typeface="+mn-lt"/>
              </a:rPr>
              <a:t>M. </a:t>
            </a:r>
            <a:r>
              <a:rPr lang="en-US" sz="1200" dirty="0" err="1" smtClean="0">
                <a:latin typeface="+mn-lt"/>
              </a:rPr>
              <a:t>Riester</a:t>
            </a:r>
            <a:r>
              <a:rPr lang="en-US" sz="1200" dirty="0" smtClean="0">
                <a:latin typeface="+mn-lt"/>
              </a:rPr>
              <a:t>, </a:t>
            </a:r>
            <a:r>
              <a:rPr lang="en-US" sz="1200" dirty="0">
                <a:latin typeface="+mn-lt"/>
              </a:rPr>
              <a:t>B. </a:t>
            </a:r>
            <a:r>
              <a:rPr lang="en-US" sz="1200" dirty="0" err="1">
                <a:latin typeface="+mn-lt"/>
              </a:rPr>
              <a:t>Haibe-Kains</a:t>
            </a:r>
            <a:r>
              <a:rPr lang="en-US" sz="1200" dirty="0">
                <a:latin typeface="+mn-lt"/>
              </a:rPr>
              <a:t>, T. </a:t>
            </a:r>
            <a:r>
              <a:rPr lang="en-US" sz="1200" dirty="0" err="1">
                <a:latin typeface="+mn-lt"/>
              </a:rPr>
              <a:t>Risch</a:t>
            </a:r>
            <a:r>
              <a:rPr lang="en-US" sz="1200" dirty="0">
                <a:latin typeface="+mn-lt"/>
              </a:rPr>
              <a:t>, S. </a:t>
            </a:r>
            <a:r>
              <a:rPr lang="en-US" sz="1200" dirty="0" err="1">
                <a:latin typeface="+mn-lt"/>
              </a:rPr>
              <a:t>Tyekucheva</a:t>
            </a:r>
            <a:r>
              <a:rPr lang="en-US" sz="1200" dirty="0">
                <a:latin typeface="+mn-lt"/>
              </a:rPr>
              <a:t>, I. </a:t>
            </a:r>
            <a:r>
              <a:rPr lang="en-US" sz="1200" dirty="0" err="1">
                <a:latin typeface="+mn-lt"/>
              </a:rPr>
              <a:t>Jazic</a:t>
            </a:r>
            <a:r>
              <a:rPr lang="en-US" sz="1200" dirty="0">
                <a:latin typeface="+mn-lt"/>
              </a:rPr>
              <a:t>, X. V. Wang, M. </a:t>
            </a:r>
            <a:r>
              <a:rPr lang="en-US" sz="1200" dirty="0" err="1">
                <a:latin typeface="+mn-lt"/>
              </a:rPr>
              <a:t>Ahmadifar</a:t>
            </a:r>
            <a:r>
              <a:rPr lang="en-US" sz="1200" dirty="0">
                <a:latin typeface="+mn-lt"/>
              </a:rPr>
              <a:t>, M. </a:t>
            </a:r>
            <a:r>
              <a:rPr lang="en-US" sz="1200" dirty="0" err="1">
                <a:latin typeface="+mn-lt"/>
              </a:rPr>
              <a:t>Birrer</a:t>
            </a:r>
            <a:r>
              <a:rPr lang="en-US" sz="1200" dirty="0">
                <a:latin typeface="+mn-lt"/>
              </a:rPr>
              <a:t>, G. Parmigiani, C. Huttenhower, </a:t>
            </a:r>
            <a:r>
              <a:rPr lang="en-US" sz="1200" u="sng" dirty="0">
                <a:latin typeface="+mn-lt"/>
              </a:rPr>
              <a:t>L. Waldron</a:t>
            </a:r>
            <a:r>
              <a:rPr lang="en-US" sz="1200" dirty="0">
                <a:latin typeface="+mn-lt"/>
              </a:rPr>
              <a:t>.  </a:t>
            </a:r>
            <a:r>
              <a:rPr lang="en-US" sz="1200" b="1" dirty="0">
                <a:latin typeface="+mn-lt"/>
              </a:rPr>
              <a:t>curatedOvarianData: Clinically Annotated Data for the Ovarian Cancer </a:t>
            </a:r>
            <a:r>
              <a:rPr lang="en-US" sz="1200" b="1" dirty="0" err="1" smtClean="0">
                <a:latin typeface="+mn-lt"/>
              </a:rPr>
              <a:t>Transcriptome</a:t>
            </a:r>
            <a:r>
              <a:rPr lang="en-US" sz="1200" b="1" dirty="0" smtClean="0">
                <a:latin typeface="+mn-lt"/>
              </a:rPr>
              <a:t>.  </a:t>
            </a:r>
            <a:r>
              <a:rPr lang="en-US" sz="1200" dirty="0" smtClean="0">
                <a:latin typeface="+mn-lt"/>
              </a:rPr>
              <a:t>DATABASE: The Journal of Biological Databases and Curation (2013).</a:t>
            </a:r>
            <a:endParaRPr lang="en-US" sz="1200" dirty="0">
              <a:latin typeface="+mn-lt"/>
            </a:endParaRPr>
          </a:p>
        </p:txBody>
      </p:sp>
    </p:spTree>
    <p:extLst>
      <p:ext uri="{BB962C8B-B14F-4D97-AF65-F5344CB8AC3E}">
        <p14:creationId xmlns:p14="http://schemas.microsoft.com/office/powerpoint/2010/main" val="1813363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82"/>
            <a:ext cx="8229600" cy="1143000"/>
          </a:xfrm>
        </p:spPr>
        <p:txBody>
          <a:bodyPr>
            <a:normAutofit fontScale="90000"/>
          </a:bodyPr>
          <a:lstStyle/>
          <a:p>
            <a:r>
              <a:rPr lang="en-US" dirty="0" smtClean="0"/>
              <a:t>Requirement 2: re-implement published models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60236961"/>
              </p:ext>
            </p:extLst>
          </p:nvPr>
        </p:nvGraphicFramePr>
        <p:xfrm>
          <a:off x="418859" y="1180840"/>
          <a:ext cx="8293997" cy="4929367"/>
        </p:xfrm>
        <a:graphic>
          <a:graphicData uri="http://schemas.openxmlformats.org/drawingml/2006/table">
            <a:tbl>
              <a:tblPr firstRow="1" bandRow="1">
                <a:tableStyleId>{5C22544A-7EE6-4342-B048-85BDC9FD1C3A}</a:tableStyleId>
              </a:tblPr>
              <a:tblGrid>
                <a:gridCol w="2580434"/>
                <a:gridCol w="965165"/>
                <a:gridCol w="1378387"/>
                <a:gridCol w="1566803"/>
                <a:gridCol w="1803208"/>
              </a:tblGrid>
              <a:tr h="298985">
                <a:tc rowSpan="2">
                  <a:txBody>
                    <a:bodyPr/>
                    <a:lstStyle/>
                    <a:p>
                      <a:pPr marL="0" marR="0" algn="l">
                        <a:lnSpc>
                          <a:spcPct val="100000"/>
                        </a:lnSpc>
                        <a:spcBef>
                          <a:spcPts val="0"/>
                        </a:spcBef>
                        <a:spcAft>
                          <a:spcPts val="0"/>
                        </a:spcAft>
                      </a:pPr>
                      <a:r>
                        <a:rPr lang="en-US" sz="1800" dirty="0">
                          <a:solidFill>
                            <a:schemeClr val="tx1"/>
                          </a:solidFill>
                          <a:effectLst/>
                          <a:latin typeface="Calibri"/>
                          <a:ea typeface="MS Mincho"/>
                          <a:cs typeface="Times New Roman"/>
                        </a:rPr>
                        <a:t>Model</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gridSpan="4">
                  <a:txBody>
                    <a:bodyPr/>
                    <a:lstStyle/>
                    <a:p>
                      <a:pPr marL="0" marR="0" algn="ctr">
                        <a:lnSpc>
                          <a:spcPct val="100000"/>
                        </a:lnSpc>
                        <a:spcBef>
                          <a:spcPts val="0"/>
                        </a:spcBef>
                        <a:spcAft>
                          <a:spcPts val="0"/>
                        </a:spcAft>
                      </a:pPr>
                      <a:r>
                        <a:rPr lang="en-US" sz="1800" dirty="0" smtClean="0">
                          <a:solidFill>
                            <a:schemeClr val="tx1"/>
                          </a:solidFill>
                          <a:effectLst/>
                          <a:latin typeface="Calibri"/>
                          <a:ea typeface="MS Mincho"/>
                          <a:cs typeface="Times New Roman"/>
                        </a:rPr>
                        <a:t>Reproducibility</a:t>
                      </a:r>
                      <a:endParaRPr lang="en-US" sz="1800" dirty="0">
                        <a:solidFill>
                          <a:schemeClr val="tx1"/>
                        </a:solidFill>
                        <a:effectLst/>
                        <a:latin typeface="Calibri"/>
                        <a:ea typeface="MS Mincho"/>
                        <a:cs typeface="Times New Roman"/>
                      </a:endParaRP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28435">
                <a:tc vMerge="1">
                  <a:txBody>
                    <a:bodyPr/>
                    <a:lstStyle/>
                    <a:p>
                      <a:endParaRPr lang="en-US"/>
                    </a:p>
                  </a:txBody>
                  <a:tcPr/>
                </a:tc>
                <a:tc>
                  <a:txBody>
                    <a:bodyPr/>
                    <a:lstStyle/>
                    <a:p>
                      <a:pPr marL="0" marR="0" algn="l">
                        <a:lnSpc>
                          <a:spcPct val="100000"/>
                        </a:lnSpc>
                        <a:spcBef>
                          <a:spcPts val="0"/>
                        </a:spcBef>
                        <a:spcAft>
                          <a:spcPts val="0"/>
                        </a:spcAft>
                      </a:pPr>
                      <a:r>
                        <a:rPr lang="en-US" sz="1800" dirty="0">
                          <a:effectLst/>
                          <a:latin typeface="Calibri"/>
                          <a:ea typeface="MS Mincho"/>
                          <a:cs typeface="Times New Roman"/>
                        </a:rPr>
                        <a:t>Model</a:t>
                      </a:r>
                    </a:p>
                    <a:p>
                      <a:pPr marL="0" marR="0" algn="l">
                        <a:lnSpc>
                          <a:spcPct val="100000"/>
                        </a:lnSpc>
                        <a:spcBef>
                          <a:spcPts val="0"/>
                        </a:spcBef>
                        <a:spcAft>
                          <a:spcPts val="0"/>
                        </a:spcAft>
                      </a:pPr>
                      <a:r>
                        <a:rPr lang="en-US" sz="1800" dirty="0">
                          <a:effectLst/>
                          <a:latin typeface="Calibri"/>
                          <a:ea typeface="MS Mincho"/>
                          <a:cs typeface="Times New Roman"/>
                        </a:rPr>
                        <a:t>Provided</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2F2F2"/>
                    </a:solidFill>
                  </a:tcPr>
                </a:tc>
                <a:tc>
                  <a:txBody>
                    <a:bodyPr/>
                    <a:lstStyle/>
                    <a:p>
                      <a:pPr marL="0" marR="0" algn="l">
                        <a:lnSpc>
                          <a:spcPct val="100000"/>
                        </a:lnSpc>
                        <a:spcBef>
                          <a:spcPts val="0"/>
                        </a:spcBef>
                        <a:spcAft>
                          <a:spcPts val="0"/>
                        </a:spcAft>
                      </a:pPr>
                      <a:r>
                        <a:rPr lang="en-US" sz="1800" dirty="0">
                          <a:effectLst/>
                          <a:latin typeface="Calibri"/>
                          <a:ea typeface="MS Mincho"/>
                          <a:cs typeface="Times New Roman"/>
                        </a:rPr>
                        <a:t>Training Data</a:t>
                      </a:r>
                    </a:p>
                    <a:p>
                      <a:pPr marL="0" marR="0" algn="l">
                        <a:lnSpc>
                          <a:spcPct val="100000"/>
                        </a:lnSpc>
                        <a:spcBef>
                          <a:spcPts val="0"/>
                        </a:spcBef>
                        <a:spcAft>
                          <a:spcPts val="0"/>
                        </a:spcAft>
                      </a:pPr>
                      <a:r>
                        <a:rPr lang="en-US" sz="1800" dirty="0">
                          <a:effectLst/>
                          <a:latin typeface="Calibri"/>
                          <a:ea typeface="MS Mincho"/>
                          <a:cs typeface="Times New Roman"/>
                        </a:rPr>
                        <a:t>Available</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2F2F2"/>
                    </a:solidFill>
                  </a:tcPr>
                </a:tc>
                <a:tc>
                  <a:txBody>
                    <a:bodyPr/>
                    <a:lstStyle/>
                    <a:p>
                      <a:pPr marL="0" marR="0" algn="l">
                        <a:lnSpc>
                          <a:spcPct val="100000"/>
                        </a:lnSpc>
                        <a:spcBef>
                          <a:spcPts val="0"/>
                        </a:spcBef>
                        <a:spcAft>
                          <a:spcPts val="0"/>
                        </a:spcAft>
                      </a:pPr>
                      <a:r>
                        <a:rPr lang="en-US" sz="1800" dirty="0">
                          <a:effectLst/>
                          <a:latin typeface="Calibri"/>
                          <a:ea typeface="MS Mincho"/>
                          <a:cs typeface="Times New Roman"/>
                        </a:rPr>
                        <a:t>Validation Data</a:t>
                      </a:r>
                    </a:p>
                    <a:p>
                      <a:pPr marL="0" marR="0" algn="l">
                        <a:lnSpc>
                          <a:spcPct val="100000"/>
                        </a:lnSpc>
                        <a:spcBef>
                          <a:spcPts val="0"/>
                        </a:spcBef>
                        <a:spcAft>
                          <a:spcPts val="0"/>
                        </a:spcAft>
                      </a:pPr>
                      <a:r>
                        <a:rPr lang="en-US" sz="1800" dirty="0">
                          <a:effectLst/>
                          <a:latin typeface="Calibri"/>
                          <a:ea typeface="MS Mincho"/>
                          <a:cs typeface="Times New Roman"/>
                        </a:rPr>
                        <a:t>Available</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2F2F2"/>
                    </a:solidFill>
                  </a:tcPr>
                </a:tc>
                <a:tc>
                  <a:txBody>
                    <a:bodyPr/>
                    <a:lstStyle/>
                    <a:p>
                      <a:pPr marL="0" marR="0" algn="l">
                        <a:lnSpc>
                          <a:spcPct val="100000"/>
                        </a:lnSpc>
                        <a:spcBef>
                          <a:spcPts val="0"/>
                        </a:spcBef>
                        <a:spcAft>
                          <a:spcPts val="0"/>
                        </a:spcAft>
                      </a:pPr>
                      <a:r>
                        <a:rPr lang="en-US" sz="1800" dirty="0">
                          <a:effectLst/>
                          <a:latin typeface="Calibri"/>
                          <a:ea typeface="MS Mincho"/>
                          <a:cs typeface="Times New Roman"/>
                        </a:rPr>
                        <a:t>Verified</a:t>
                      </a:r>
                    </a:p>
                    <a:p>
                      <a:pPr marL="0" marR="0" algn="l">
                        <a:lnSpc>
                          <a:spcPct val="100000"/>
                        </a:lnSpc>
                        <a:spcBef>
                          <a:spcPts val="0"/>
                        </a:spcBef>
                        <a:spcAft>
                          <a:spcPts val="0"/>
                        </a:spcAft>
                      </a:pPr>
                      <a:r>
                        <a:rPr lang="en-US" sz="1800" dirty="0">
                          <a:effectLst/>
                          <a:latin typeface="Calibri"/>
                          <a:ea typeface="MS Mincho"/>
                          <a:cs typeface="Times New Roman"/>
                        </a:rPr>
                        <a:t>Implementation</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2F2F2"/>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TCGA11 [</a:t>
                      </a:r>
                      <a:r>
                        <a:rPr lang="en-US" sz="1800" u="none" strike="noStrike" dirty="0">
                          <a:effectLst/>
                          <a:latin typeface="Calibri"/>
                          <a:ea typeface="MS Mincho"/>
                          <a:cs typeface="Times New Roman"/>
                          <a:hlinkClick r:id="rId3" action="ppaction://hlinkfile" tooltip=", 2011 #12"/>
                        </a:rPr>
                        <a:t>12</a:t>
                      </a:r>
                      <a:r>
                        <a:rPr lang="en-US" sz="1800" dirty="0">
                          <a:effectLst/>
                          <a:latin typeface="Calibri"/>
                          <a:ea typeface="MS Mincho"/>
                          <a:cs typeface="Times New Roman"/>
                        </a:rPr>
                        <a:t>]</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Denkert09 [</a:t>
                      </a:r>
                      <a:r>
                        <a:rPr lang="en-US" sz="1800" u="none" strike="noStrike" dirty="0">
                          <a:effectLst/>
                          <a:latin typeface="Calibri"/>
                          <a:ea typeface="MS Mincho"/>
                          <a:cs typeface="Times New Roman"/>
                          <a:hlinkClick r:id="rId4" action="ppaction://hlinkfile" tooltip="Denkert, 2009 #13"/>
                        </a:rPr>
                        <a:t>13</a:t>
                      </a:r>
                      <a:r>
                        <a:rPr lang="en-US" sz="1800" dirty="0">
                          <a:effectLst/>
                          <a:latin typeface="Calibri"/>
                          <a:ea typeface="MS Mincho"/>
                          <a:cs typeface="Times New Roman"/>
                        </a:rPr>
                        <a:t>]</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Bonome08_263genes [</a:t>
                      </a:r>
                      <a:r>
                        <a:rPr lang="en-US" sz="1800" u="none" strike="noStrike" dirty="0">
                          <a:effectLst/>
                          <a:latin typeface="Calibri"/>
                          <a:ea typeface="MS Mincho"/>
                          <a:cs typeface="Times New Roman"/>
                          <a:hlinkClick r:id="rId5" action="ppaction://hlinkfile" tooltip="Bonome, 2008 #14"/>
                        </a:rPr>
                        <a:t>14</a:t>
                      </a:r>
                      <a:r>
                        <a:rPr lang="en-US" sz="1800" dirty="0">
                          <a:effectLst/>
                          <a:latin typeface="Calibri"/>
                          <a:ea typeface="MS Mincho"/>
                          <a:cs typeface="Times New Roman"/>
                        </a:rPr>
                        <a:t>]</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Bonome08_572genes [</a:t>
                      </a:r>
                      <a:r>
                        <a:rPr lang="en-US" sz="1800" u="none" strike="noStrike" dirty="0">
                          <a:effectLst/>
                          <a:latin typeface="Calibri"/>
                          <a:ea typeface="MS Mincho"/>
                          <a:cs typeface="Times New Roman"/>
                          <a:hlinkClick r:id="rId5" action="ppaction://hlinkfile" tooltip="Bonome, 2008 #14"/>
                        </a:rPr>
                        <a:t>14</a:t>
                      </a:r>
                      <a:r>
                        <a:rPr lang="en-US" sz="1800" dirty="0">
                          <a:effectLst/>
                          <a:latin typeface="Calibri"/>
                          <a:ea typeface="MS Mincho"/>
                          <a:cs typeface="Times New Roman"/>
                        </a:rPr>
                        <a:t>]</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accent3">
                        <a:lumMod val="40000"/>
                        <a:lumOff val="60000"/>
                      </a:schemeClr>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Mok09 [</a:t>
                      </a:r>
                      <a:r>
                        <a:rPr lang="en-US" sz="1800" u="none" strike="noStrike" dirty="0">
                          <a:effectLst/>
                          <a:latin typeface="Calibri"/>
                          <a:ea typeface="MS Mincho"/>
                          <a:cs typeface="Times New Roman"/>
                          <a:hlinkClick r:id="rId6" action="ppaction://hlinkfile" tooltip="Mok, 2009 #15"/>
                        </a:rPr>
                        <a:t>15</a:t>
                      </a:r>
                      <a:r>
                        <a:rPr lang="en-US" sz="1800" dirty="0">
                          <a:effectLst/>
                          <a:latin typeface="Calibri"/>
                          <a:ea typeface="MS Mincho"/>
                          <a:cs typeface="Times New Roman"/>
                        </a:rPr>
                        <a:t>]</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NO</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0000"/>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PARTIALLY</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00"/>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Yoshihara12 [</a:t>
                      </a:r>
                      <a:r>
                        <a:rPr lang="en-US" sz="1800" u="none" strike="noStrike" dirty="0">
                          <a:effectLst/>
                          <a:latin typeface="Calibri"/>
                          <a:ea typeface="MS Mincho"/>
                          <a:cs typeface="Times New Roman"/>
                          <a:hlinkClick r:id="rId7" action="ppaction://hlinkfile" tooltip="Yoshihara, 2012 #16"/>
                        </a:rPr>
                        <a:t>16</a:t>
                      </a:r>
                      <a:r>
                        <a:rPr lang="en-US" sz="1800" dirty="0">
                          <a:effectLst/>
                          <a:latin typeface="Calibri"/>
                          <a:ea typeface="MS Mincho"/>
                          <a:cs typeface="Times New Roman"/>
                        </a:rPr>
                        <a:t>] </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2F2F2"/>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Yoshihara10 [</a:t>
                      </a:r>
                      <a:r>
                        <a:rPr lang="en-US" sz="1800" u="none" strike="noStrike" dirty="0">
                          <a:effectLst/>
                          <a:latin typeface="Calibri"/>
                          <a:ea typeface="MS Mincho"/>
                          <a:cs typeface="Times New Roman"/>
                          <a:hlinkClick r:id="rId8" action="ppaction://hlinkfile" tooltip="Yoshihara, 2010 #17"/>
                        </a:rPr>
                        <a:t>17</a:t>
                      </a:r>
                      <a:r>
                        <a:rPr lang="en-US" sz="1800" dirty="0">
                          <a:effectLst/>
                          <a:latin typeface="Calibri"/>
                          <a:ea typeface="MS Mincho"/>
                          <a:cs typeface="Times New Roman"/>
                        </a:rPr>
                        <a:t>]</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2F2F2"/>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Bentink12 [</a:t>
                      </a:r>
                      <a:r>
                        <a:rPr lang="en-US" sz="1800" u="none" strike="noStrike" dirty="0">
                          <a:effectLst/>
                          <a:latin typeface="Calibri"/>
                          <a:ea typeface="MS Mincho"/>
                          <a:cs typeface="Times New Roman"/>
                          <a:hlinkClick r:id="rId9" action="ppaction://hlinkfile" tooltip="Bentink, 2012 #18"/>
                        </a:rPr>
                        <a:t>18</a:t>
                      </a:r>
                      <a:r>
                        <a:rPr lang="en-US" sz="1800" dirty="0">
                          <a:effectLst/>
                          <a:latin typeface="Calibri"/>
                          <a:ea typeface="MS Mincho"/>
                          <a:cs typeface="Times New Roman"/>
                        </a:rPr>
                        <a:t>] </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2F2F2"/>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Kang12 [</a:t>
                      </a:r>
                      <a:r>
                        <a:rPr lang="en-US" sz="1800" u="none" strike="noStrike" dirty="0">
                          <a:effectLst/>
                          <a:latin typeface="Calibri"/>
                          <a:ea typeface="MS Mincho"/>
                          <a:cs typeface="Times New Roman"/>
                          <a:hlinkClick r:id="rId10" action="ppaction://hlinkfile" tooltip="Kang, 2012 #19"/>
                        </a:rPr>
                        <a:t>19</a:t>
                      </a:r>
                      <a:r>
                        <a:rPr lang="en-US" sz="1800" dirty="0">
                          <a:effectLst/>
                          <a:latin typeface="Calibri"/>
                          <a:ea typeface="MS Mincho"/>
                          <a:cs typeface="Times New Roman"/>
                        </a:rPr>
                        <a:t>]</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PARTIALLY</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00"/>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Crijns09 [</a:t>
                      </a:r>
                      <a:r>
                        <a:rPr lang="en-US" sz="1800" u="none" strike="noStrike" dirty="0">
                          <a:effectLst/>
                          <a:latin typeface="Calibri"/>
                          <a:ea typeface="MS Mincho"/>
                          <a:cs typeface="Times New Roman"/>
                          <a:hlinkClick r:id="rId11" action="ppaction://hlinkfile" tooltip="Crijns, 2009 #20"/>
                        </a:rPr>
                        <a:t>20</a:t>
                      </a:r>
                      <a:r>
                        <a:rPr lang="en-US" sz="1800" dirty="0">
                          <a:effectLst/>
                          <a:latin typeface="Calibri"/>
                          <a:ea typeface="MS Mincho"/>
                          <a:cs typeface="Times New Roman"/>
                        </a:rPr>
                        <a:t>]</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NO</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0000"/>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NO</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0000"/>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NO</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0000"/>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Kernagis12 [</a:t>
                      </a:r>
                      <a:r>
                        <a:rPr lang="en-US" sz="1800" u="none" strike="noStrike" dirty="0">
                          <a:effectLst/>
                          <a:latin typeface="Calibri"/>
                          <a:ea typeface="MS Mincho"/>
                          <a:cs typeface="Times New Roman"/>
                          <a:hlinkClick r:id="rId12" action="ppaction://hlinkfile" tooltip="Kernagis, 2012 #21"/>
                        </a:rPr>
                        <a:t>21</a:t>
                      </a:r>
                      <a:r>
                        <a:rPr lang="en-US" sz="1800" dirty="0">
                          <a:effectLst/>
                          <a:latin typeface="Calibri"/>
                          <a:ea typeface="MS Mincho"/>
                          <a:cs typeface="Times New Roman"/>
                        </a:rPr>
                        <a:t>] </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PARTIALLY</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00"/>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PARTIALLY</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00"/>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Sabatier11 [</a:t>
                      </a:r>
                      <a:r>
                        <a:rPr lang="en-US" sz="1800" u="none" strike="noStrike" dirty="0">
                          <a:effectLst/>
                          <a:latin typeface="Calibri"/>
                          <a:ea typeface="MS Mincho"/>
                          <a:cs typeface="Times New Roman"/>
                          <a:hlinkClick r:id="rId13" action="ppaction://hlinkfile" tooltip="Sabatier, 2011 #22"/>
                        </a:rPr>
                        <a:t>22</a:t>
                      </a:r>
                      <a:r>
                        <a:rPr lang="en-US" sz="1800" dirty="0">
                          <a:effectLst/>
                          <a:latin typeface="Calibri"/>
                          <a:ea typeface="MS Mincho"/>
                          <a:cs typeface="Times New Roman"/>
                        </a:rPr>
                        <a:t>]</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PARTIALLY</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00"/>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NO</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0000"/>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NO</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0000"/>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NO</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0000"/>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Konstantinopoulos10 [</a:t>
                      </a:r>
                      <a:r>
                        <a:rPr lang="en-US" sz="1800" u="none" strike="noStrike" dirty="0">
                          <a:effectLst/>
                          <a:latin typeface="Calibri"/>
                          <a:ea typeface="MS Mincho"/>
                          <a:cs typeface="Times New Roman"/>
                          <a:hlinkClick r:id="rId14" action="ppaction://hlinkfile" tooltip="Konstantinopoulos, 2010 #23"/>
                        </a:rPr>
                        <a:t>23</a:t>
                      </a:r>
                      <a:r>
                        <a:rPr lang="en-US" sz="1800" dirty="0">
                          <a:effectLst/>
                          <a:latin typeface="Calibri"/>
                          <a:ea typeface="MS Mincho"/>
                          <a:cs typeface="Times New Roman"/>
                        </a:rPr>
                        <a:t>]</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2F2F2"/>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PARTIALLY</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00"/>
                    </a:solidFill>
                  </a:tcPr>
                </a:tc>
              </a:tr>
              <a:tr h="291553">
                <a:tc>
                  <a:txBody>
                    <a:bodyPr/>
                    <a:lstStyle/>
                    <a:p>
                      <a:pPr marL="0" marR="0" algn="l">
                        <a:lnSpc>
                          <a:spcPct val="100000"/>
                        </a:lnSpc>
                        <a:spcBef>
                          <a:spcPts val="0"/>
                        </a:spcBef>
                        <a:spcAft>
                          <a:spcPts val="0"/>
                        </a:spcAft>
                      </a:pPr>
                      <a:r>
                        <a:rPr lang="en-US" sz="1800" dirty="0">
                          <a:effectLst/>
                          <a:latin typeface="Calibri"/>
                          <a:ea typeface="MS Mincho"/>
                          <a:cs typeface="Times New Roman"/>
                        </a:rPr>
                        <a:t>Hernandez10 [</a:t>
                      </a:r>
                      <a:r>
                        <a:rPr lang="en-US" sz="1800" u="none" strike="noStrike" dirty="0">
                          <a:effectLst/>
                          <a:latin typeface="Calibri"/>
                          <a:ea typeface="MS Mincho"/>
                          <a:cs typeface="Times New Roman"/>
                          <a:hlinkClick r:id="rId15" action="ppaction://hlinkfile" tooltip="Hernandez, 2010 #24"/>
                        </a:rPr>
                        <a:t>24</a:t>
                      </a:r>
                      <a:r>
                        <a:rPr lang="en-US" sz="1800" dirty="0">
                          <a:effectLst/>
                          <a:latin typeface="Calibri"/>
                          <a:ea typeface="MS Mincho"/>
                          <a:cs typeface="Times New Roman"/>
                        </a:rPr>
                        <a:t>]</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PARTIALLY</a:t>
                      </a:r>
                    </a:p>
                  </a:txBody>
                  <a:tcPr marL="68580" marR="68580" marT="0" marB="0"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00"/>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2F2F2"/>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YES</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D7E4BD"/>
                    </a:solidFill>
                  </a:tcPr>
                </a:tc>
                <a:tc>
                  <a:txBody>
                    <a:bodyPr/>
                    <a:lstStyle/>
                    <a:p>
                      <a:pPr marL="0" marR="0" algn="l">
                        <a:lnSpc>
                          <a:spcPct val="100000"/>
                        </a:lnSpc>
                        <a:spcBef>
                          <a:spcPts val="0"/>
                        </a:spcBef>
                        <a:spcAft>
                          <a:spcPts val="0"/>
                        </a:spcAft>
                      </a:pPr>
                      <a:r>
                        <a:rPr lang="en-US" sz="1400" dirty="0">
                          <a:effectLst/>
                          <a:latin typeface="Calibri"/>
                          <a:ea typeface="MS Mincho"/>
                          <a:cs typeface="Times New Roman"/>
                        </a:rPr>
                        <a:t>PARTIALLY</a:t>
                      </a:r>
                    </a:p>
                  </a:txBody>
                  <a:tcPr marL="68580" marR="68580"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2602689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Assessment of prognostic models</a:t>
            </a:r>
            <a:endParaRPr lang="en-US" sz="4000" dirty="0"/>
          </a:p>
        </p:txBody>
      </p:sp>
      <p:pic>
        <p:nvPicPr>
          <p:cNvPr id="5" name="Content Placeholder 4"/>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r="41717"/>
          <a:stretch/>
        </p:blipFill>
        <p:spPr>
          <a:xfrm>
            <a:off x="457200" y="1843917"/>
            <a:ext cx="4796442" cy="4038528"/>
          </a:xfrm>
        </p:spPr>
      </p:pic>
      <p:grpSp>
        <p:nvGrpSpPr>
          <p:cNvPr id="10" name="Group 9"/>
          <p:cNvGrpSpPr/>
          <p:nvPr/>
        </p:nvGrpSpPr>
        <p:grpSpPr>
          <a:xfrm>
            <a:off x="5253642" y="1713814"/>
            <a:ext cx="3890359" cy="4469464"/>
            <a:chOff x="5253641" y="1753985"/>
            <a:chExt cx="3890359" cy="4469464"/>
          </a:xfrm>
        </p:grpSpPr>
        <p:grpSp>
          <p:nvGrpSpPr>
            <p:cNvPr id="9" name="Group 8"/>
            <p:cNvGrpSpPr/>
            <p:nvPr/>
          </p:nvGrpSpPr>
          <p:grpSpPr>
            <a:xfrm>
              <a:off x="5253641" y="1753985"/>
              <a:ext cx="3890359" cy="4389122"/>
              <a:chOff x="5253641" y="1753985"/>
              <a:chExt cx="3890359" cy="4389122"/>
            </a:xfrm>
          </p:grpSpPr>
          <p:sp>
            <p:nvSpPr>
              <p:cNvPr id="3" name="Rectangle 2"/>
              <p:cNvSpPr/>
              <p:nvPr/>
            </p:nvSpPr>
            <p:spPr>
              <a:xfrm>
                <a:off x="5418743" y="1753985"/>
                <a:ext cx="3725257" cy="2194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ourier New" pitchFamily="49" charset="0"/>
                    <a:cs typeface="Courier New" pitchFamily="49" charset="0"/>
                  </a:rPr>
                  <a:t>C-Index = </a:t>
                </a:r>
                <a:r>
                  <a:rPr lang="en-US" sz="1400" dirty="0" err="1" smtClean="0">
                    <a:solidFill>
                      <a:schemeClr val="tx1"/>
                    </a:solidFill>
                    <a:latin typeface="Courier New" pitchFamily="49" charset="0"/>
                    <a:cs typeface="Courier New" pitchFamily="49" charset="0"/>
                  </a:rPr>
                  <a:t>Pr</a:t>
                </a:r>
                <a:r>
                  <a:rPr lang="en-US" sz="1400" dirty="0" smtClean="0">
                    <a:solidFill>
                      <a:schemeClr val="tx1"/>
                    </a:solidFill>
                    <a:latin typeface="Courier New" pitchFamily="49" charset="0"/>
                    <a:cs typeface="Courier New" pitchFamily="49" charset="0"/>
                  </a:rPr>
                  <a:t>(g(Z</a:t>
                </a:r>
                <a:r>
                  <a:rPr lang="en-US" sz="1400" baseline="-25000" dirty="0" smtClean="0">
                    <a:solidFill>
                      <a:schemeClr val="tx1"/>
                    </a:solidFill>
                    <a:latin typeface="Courier New" pitchFamily="49" charset="0"/>
                    <a:cs typeface="Courier New" pitchFamily="49" charset="0"/>
                  </a:rPr>
                  <a:t>1</a:t>
                </a:r>
                <a:r>
                  <a:rPr lang="en-US" sz="1400" dirty="0" smtClean="0">
                    <a:solidFill>
                      <a:schemeClr val="tx1"/>
                    </a:solidFill>
                    <a:latin typeface="Courier New" pitchFamily="49" charset="0"/>
                    <a:cs typeface="Courier New" pitchFamily="49" charset="0"/>
                  </a:rPr>
                  <a:t>)&gt;g(Z</a:t>
                </a:r>
                <a:r>
                  <a:rPr lang="en-US" sz="1400" baseline="-25000" dirty="0">
                    <a:solidFill>
                      <a:schemeClr val="tx1"/>
                    </a:solidFill>
                    <a:latin typeface="Courier New" pitchFamily="49" charset="0"/>
                    <a:cs typeface="Courier New" pitchFamily="49" charset="0"/>
                  </a:rPr>
                  <a:t>2</a:t>
                </a:r>
                <a:r>
                  <a:rPr lang="en-US" sz="1400" dirty="0" smtClean="0">
                    <a:solidFill>
                      <a:schemeClr val="tx1"/>
                    </a:solidFill>
                    <a:latin typeface="Courier New" pitchFamily="49" charset="0"/>
                    <a:cs typeface="Courier New" pitchFamily="49" charset="0"/>
                  </a:rPr>
                  <a:t>) | T</a:t>
                </a:r>
                <a:r>
                  <a:rPr lang="en-US" sz="1400" baseline="-25000" dirty="0" smtClean="0">
                    <a:solidFill>
                      <a:schemeClr val="tx1"/>
                    </a:solidFill>
                    <a:latin typeface="Courier New" pitchFamily="49" charset="0"/>
                    <a:cs typeface="Courier New" pitchFamily="49" charset="0"/>
                  </a:rPr>
                  <a:t>2</a:t>
                </a:r>
                <a:r>
                  <a:rPr lang="en-US" sz="1400" dirty="0" smtClean="0">
                    <a:solidFill>
                      <a:schemeClr val="tx1"/>
                    </a:solidFill>
                    <a:latin typeface="Courier New" pitchFamily="49" charset="0"/>
                    <a:cs typeface="Courier New" pitchFamily="49" charset="0"/>
                  </a:rPr>
                  <a:t>&gt;T</a:t>
                </a:r>
                <a:r>
                  <a:rPr lang="en-US" sz="1400" baseline="-25000" dirty="0" smtClean="0">
                    <a:solidFill>
                      <a:schemeClr val="tx1"/>
                    </a:solidFill>
                    <a:latin typeface="Courier New" pitchFamily="49" charset="0"/>
                    <a:cs typeface="Courier New" pitchFamily="49" charset="0"/>
                  </a:rPr>
                  <a:t>1</a:t>
                </a:r>
                <a:r>
                  <a:rPr lang="en-US" sz="1400" dirty="0" smtClean="0">
                    <a:solidFill>
                      <a:schemeClr val="tx1"/>
                    </a:solidFill>
                    <a:latin typeface="Courier New" pitchFamily="49" charset="0"/>
                    <a:cs typeface="Courier New" pitchFamily="49" charset="0"/>
                  </a:rPr>
                  <a:t>)</a:t>
                </a:r>
              </a:p>
              <a:p>
                <a:pPr algn="ctr"/>
                <a:endParaRPr lang="en-US" sz="1800" dirty="0" smtClean="0">
                  <a:solidFill>
                    <a:schemeClr val="tx1"/>
                  </a:solidFill>
                </a:endParaRPr>
              </a:p>
              <a:p>
                <a:r>
                  <a:rPr lang="en-US" sz="1400" dirty="0" smtClean="0">
                    <a:solidFill>
                      <a:schemeClr val="tx1"/>
                    </a:solidFill>
                    <a:latin typeface="Courier New" pitchFamily="49" charset="0"/>
                    <a:cs typeface="Courier New" pitchFamily="49" charset="0"/>
                  </a:rPr>
                  <a:t>    T</a:t>
                </a:r>
                <a:r>
                  <a:rPr lang="en-US" sz="1400" baseline="-25000" dirty="0" smtClean="0">
                    <a:solidFill>
                      <a:schemeClr val="tx1"/>
                    </a:solidFill>
                    <a:latin typeface="Courier New" pitchFamily="49" charset="0"/>
                    <a:cs typeface="Courier New" pitchFamily="49" charset="0"/>
                  </a:rPr>
                  <a:t>1</a:t>
                </a:r>
                <a:r>
                  <a:rPr lang="en-US" sz="1400" dirty="0" smtClean="0">
                    <a:solidFill>
                      <a:schemeClr val="tx1"/>
                    </a:solidFill>
                    <a:latin typeface="Courier New" pitchFamily="49" charset="0"/>
                    <a:cs typeface="Courier New" pitchFamily="49" charset="0"/>
                  </a:rPr>
                  <a:t>, T</a:t>
                </a:r>
                <a:r>
                  <a:rPr lang="en-US" sz="1400" baseline="-25000" dirty="0" smtClean="0">
                    <a:solidFill>
                      <a:schemeClr val="tx1"/>
                    </a:solidFill>
                    <a:latin typeface="Courier New" pitchFamily="49" charset="0"/>
                    <a:cs typeface="Courier New" pitchFamily="49" charset="0"/>
                  </a:rPr>
                  <a:t>2 </a:t>
                </a:r>
                <a:r>
                  <a:rPr lang="en-US" sz="1400" dirty="0" smtClean="0">
                    <a:solidFill>
                      <a:schemeClr val="tx1"/>
                    </a:solidFill>
                  </a:rPr>
                  <a:t>= times to death of two patients</a:t>
                </a:r>
              </a:p>
              <a:p>
                <a:r>
                  <a:rPr lang="en-US" sz="1400" dirty="0" smtClean="0">
                    <a:solidFill>
                      <a:schemeClr val="tx1"/>
                    </a:solidFill>
                    <a:latin typeface="Courier New" pitchFamily="49" charset="0"/>
                    <a:cs typeface="Courier New" pitchFamily="49" charset="0"/>
                  </a:rPr>
                  <a:t>    g(Z</a:t>
                </a:r>
                <a:r>
                  <a:rPr lang="en-US" sz="1400" baseline="-25000" dirty="0" smtClean="0">
                    <a:solidFill>
                      <a:schemeClr val="tx1"/>
                    </a:solidFill>
                    <a:latin typeface="Courier New" pitchFamily="49" charset="0"/>
                    <a:cs typeface="Courier New" pitchFamily="49" charset="0"/>
                  </a:rPr>
                  <a:t>1</a:t>
                </a:r>
                <a:r>
                  <a:rPr lang="en-US" sz="1400" dirty="0" smtClean="0">
                    <a:solidFill>
                      <a:schemeClr val="tx1"/>
                    </a:solidFill>
                    <a:latin typeface="Courier New" pitchFamily="49" charset="0"/>
                    <a:cs typeface="Courier New" pitchFamily="49" charset="0"/>
                  </a:rPr>
                  <a:t>), g(Z</a:t>
                </a:r>
                <a:r>
                  <a:rPr lang="en-US" sz="1400" baseline="-25000" dirty="0">
                    <a:solidFill>
                      <a:schemeClr val="tx1"/>
                    </a:solidFill>
                    <a:latin typeface="Courier New" pitchFamily="49" charset="0"/>
                    <a:cs typeface="Courier New" pitchFamily="49" charset="0"/>
                  </a:rPr>
                  <a:t>2</a:t>
                </a:r>
                <a:r>
                  <a:rPr lang="en-US" sz="1400" dirty="0" smtClean="0">
                    <a:solidFill>
                      <a:schemeClr val="tx1"/>
                    </a:solidFill>
                    <a:latin typeface="Courier New" pitchFamily="49" charset="0"/>
                    <a:cs typeface="Courier New" pitchFamily="49" charset="0"/>
                  </a:rPr>
                  <a:t>)</a:t>
                </a:r>
                <a:r>
                  <a:rPr lang="en-US" sz="1400" dirty="0" smtClean="0">
                    <a:solidFill>
                      <a:schemeClr val="tx1"/>
                    </a:solidFill>
                    <a:cs typeface="Courier New" pitchFamily="49" charset="0"/>
                  </a:rPr>
                  <a:t> </a:t>
                </a:r>
                <a:r>
                  <a:rPr lang="en-US" sz="1400" dirty="0" smtClean="0">
                    <a:solidFill>
                      <a:schemeClr val="tx1"/>
                    </a:solidFill>
                  </a:rPr>
                  <a:t>= predicted risk scores</a:t>
                </a:r>
              </a:p>
              <a:p>
                <a:endParaRPr lang="en-US" sz="1400" dirty="0">
                  <a:solidFill>
                    <a:schemeClr val="tx1"/>
                  </a:solidFill>
                </a:endParaRPr>
              </a:p>
              <a:p>
                <a:r>
                  <a:rPr lang="en-US" sz="1400" dirty="0" smtClean="0">
                    <a:solidFill>
                      <a:schemeClr val="tx1"/>
                    </a:solidFill>
                  </a:rPr>
                  <a:t>    C=0.5 expectation for random prediction</a:t>
                </a:r>
              </a:p>
              <a:p>
                <a:r>
                  <a:rPr lang="en-US" sz="1400" dirty="0" smtClean="0">
                    <a:solidFill>
                      <a:schemeClr val="tx1"/>
                    </a:solidFill>
                  </a:rPr>
                  <a:t>    C=1 if the exact order of all deaths is predicted</a:t>
                </a:r>
                <a:endParaRPr lang="en-US" sz="1400" dirty="0">
                  <a:solidFill>
                    <a:schemeClr val="tx1"/>
                  </a:solidFill>
                </a:endParaRPr>
              </a:p>
            </p:txBody>
          </p:sp>
          <p:sp>
            <p:nvSpPr>
              <p:cNvPr id="6" name="Rectangle 5"/>
              <p:cNvSpPr/>
              <p:nvPr/>
            </p:nvSpPr>
            <p:spPr>
              <a:xfrm>
                <a:off x="5253641" y="3948546"/>
                <a:ext cx="1783079" cy="2194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7036722" y="4599696"/>
              <a:ext cx="1783079" cy="1623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7523" y="1753985"/>
            <a:ext cx="5100223" cy="4469464"/>
            <a:chOff x="-7523" y="1753985"/>
            <a:chExt cx="5100223" cy="4469464"/>
          </a:xfrm>
        </p:grpSpPr>
        <p:sp>
          <p:nvSpPr>
            <p:cNvPr id="38" name="TextBox 37"/>
            <p:cNvSpPr txBox="1"/>
            <p:nvPr/>
          </p:nvSpPr>
          <p:spPr>
            <a:xfrm>
              <a:off x="2044701" y="5854117"/>
              <a:ext cx="3047999" cy="369332"/>
            </a:xfrm>
            <a:prstGeom prst="rect">
              <a:avLst/>
            </a:prstGeom>
            <a:noFill/>
          </p:spPr>
          <p:txBody>
            <a:bodyPr wrap="square" rtlCol="0">
              <a:spAutoFit/>
            </a:bodyPr>
            <a:lstStyle/>
            <a:p>
              <a:pPr algn="ctr"/>
              <a:r>
                <a:rPr lang="en-US" sz="1800" dirty="0" smtClean="0"/>
                <a:t>10 microarray datasets</a:t>
              </a:r>
              <a:endParaRPr lang="en-US" sz="1800" dirty="0"/>
            </a:p>
          </p:txBody>
        </p:sp>
        <p:sp>
          <p:nvSpPr>
            <p:cNvPr id="39" name="TextBox 38"/>
            <p:cNvSpPr txBox="1"/>
            <p:nvPr/>
          </p:nvSpPr>
          <p:spPr>
            <a:xfrm rot="16200000">
              <a:off x="-1339332" y="3337160"/>
              <a:ext cx="3047999" cy="369332"/>
            </a:xfrm>
            <a:prstGeom prst="rect">
              <a:avLst/>
            </a:prstGeom>
            <a:noFill/>
          </p:spPr>
          <p:txBody>
            <a:bodyPr wrap="square" rtlCol="0">
              <a:spAutoFit/>
            </a:bodyPr>
            <a:lstStyle/>
            <a:p>
              <a:pPr algn="ctr"/>
              <a:r>
                <a:rPr lang="en-US" sz="1800" dirty="0" smtClean="0"/>
                <a:t>14 prognostic signatures</a:t>
              </a:r>
              <a:endParaRPr lang="en-US" sz="1800" dirty="0"/>
            </a:p>
          </p:txBody>
        </p:sp>
        <p:sp>
          <p:nvSpPr>
            <p:cNvPr id="11" name="Rectangle 10"/>
            <p:cNvSpPr/>
            <p:nvPr/>
          </p:nvSpPr>
          <p:spPr>
            <a:xfrm>
              <a:off x="369334" y="1753985"/>
              <a:ext cx="1675367" cy="24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rot="19176091">
              <a:off x="-7523" y="5360352"/>
              <a:ext cx="1627306" cy="284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667" y="5800625"/>
            <a:ext cx="2095793" cy="238158"/>
          </a:xfrm>
          <a:prstGeom prst="rect">
            <a:avLst/>
          </a:prstGeom>
        </p:spPr>
      </p:pic>
      <p:grpSp>
        <p:nvGrpSpPr>
          <p:cNvPr id="50" name="Group 49"/>
          <p:cNvGrpSpPr/>
          <p:nvPr/>
        </p:nvGrpSpPr>
        <p:grpSpPr>
          <a:xfrm>
            <a:off x="221792" y="6052739"/>
            <a:ext cx="2067214" cy="171474"/>
            <a:chOff x="221792" y="6052739"/>
            <a:chExt cx="2067214" cy="171474"/>
          </a:xfrm>
        </p:grpSpPr>
        <p:pic>
          <p:nvPicPr>
            <p:cNvPr id="48" name="Picture 4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792" y="6052739"/>
              <a:ext cx="2067214" cy="171474"/>
            </a:xfrm>
            <a:prstGeom prst="rect">
              <a:avLst/>
            </a:prstGeom>
          </p:spPr>
        </p:pic>
        <p:sp>
          <p:nvSpPr>
            <p:cNvPr id="49" name="Rectangle 48"/>
            <p:cNvSpPr/>
            <p:nvPr/>
          </p:nvSpPr>
          <p:spPr>
            <a:xfrm>
              <a:off x="238884" y="6069831"/>
              <a:ext cx="147542" cy="130539"/>
            </a:xfrm>
            <a:prstGeom prst="rect">
              <a:avLst/>
            </a:prstGeom>
            <a:no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p:cNvSpPr txBox="1"/>
          <p:nvPr/>
        </p:nvSpPr>
        <p:spPr>
          <a:xfrm>
            <a:off x="1971230" y="1384653"/>
            <a:ext cx="3047999" cy="646331"/>
          </a:xfrm>
          <a:prstGeom prst="rect">
            <a:avLst/>
          </a:prstGeom>
          <a:solidFill>
            <a:schemeClr val="bg1"/>
          </a:solidFill>
        </p:spPr>
        <p:txBody>
          <a:bodyPr wrap="square" rtlCol="0">
            <a:spAutoFit/>
          </a:bodyPr>
          <a:lstStyle/>
          <a:p>
            <a:pPr algn="ctr"/>
            <a:r>
              <a:rPr lang="en-US" sz="1800" dirty="0" smtClean="0"/>
              <a:t>Validation Statistics:</a:t>
            </a:r>
          </a:p>
          <a:p>
            <a:pPr algn="ctr"/>
            <a:r>
              <a:rPr lang="en-US" sz="1800" dirty="0" smtClean="0"/>
              <a:t>14 Models in 10 Datasets</a:t>
            </a:r>
            <a:endParaRPr lang="en-US" sz="1800" dirty="0"/>
          </a:p>
        </p:txBody>
      </p:sp>
      <p:sp>
        <p:nvSpPr>
          <p:cNvPr id="47" name="Text Box 4"/>
          <p:cNvSpPr txBox="1">
            <a:spLocks noChangeArrowheads="1"/>
          </p:cNvSpPr>
          <p:nvPr/>
        </p:nvSpPr>
        <p:spPr bwMode="auto">
          <a:xfrm>
            <a:off x="5418744" y="5660162"/>
            <a:ext cx="3667013" cy="540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400" b="1" dirty="0">
                <a:latin typeface="Arial" charset="0"/>
              </a:rPr>
              <a:t>Waldron L et al. JNCI J </a:t>
            </a:r>
            <a:r>
              <a:rPr lang="en-GB" sz="1400" b="1" dirty="0" err="1">
                <a:latin typeface="Arial" charset="0"/>
              </a:rPr>
              <a:t>Natl</a:t>
            </a:r>
            <a:r>
              <a:rPr lang="en-GB" sz="1400" b="1" dirty="0">
                <a:latin typeface="Arial" charset="0"/>
              </a:rPr>
              <a:t> Cancer </a:t>
            </a:r>
            <a:r>
              <a:rPr lang="en-GB" sz="1400" b="1" dirty="0" err="1">
                <a:latin typeface="Arial" charset="0"/>
              </a:rPr>
              <a:t>Inst</a:t>
            </a:r>
            <a:r>
              <a:rPr lang="en-GB" sz="1400" b="1" dirty="0">
                <a:latin typeface="Arial" charset="0"/>
              </a:rPr>
              <a:t> 2014;jnci.dju049</a:t>
            </a:r>
          </a:p>
        </p:txBody>
      </p:sp>
    </p:spTree>
    <p:custDataLst>
      <p:tags r:id="rId1"/>
    </p:custDataLst>
    <p:extLst>
      <p:ext uri="{BB962C8B-B14F-4D97-AF65-F5344CB8AC3E}">
        <p14:creationId xmlns:p14="http://schemas.microsoft.com/office/powerpoint/2010/main" val="1459418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Assessment of prognostic models</a:t>
            </a:r>
            <a:endParaRPr lang="en-US" sz="4000"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843917"/>
            <a:ext cx="8229600" cy="4038528"/>
          </a:xfrm>
        </p:spPr>
      </p:pic>
      <p:grpSp>
        <p:nvGrpSpPr>
          <p:cNvPr id="38" name="Group 37"/>
          <p:cNvGrpSpPr/>
          <p:nvPr/>
        </p:nvGrpSpPr>
        <p:grpSpPr>
          <a:xfrm>
            <a:off x="-7523" y="1753985"/>
            <a:ext cx="5100223" cy="4469464"/>
            <a:chOff x="-7523" y="1753985"/>
            <a:chExt cx="5100223" cy="4469464"/>
          </a:xfrm>
        </p:grpSpPr>
        <p:sp>
          <p:nvSpPr>
            <p:cNvPr id="39" name="TextBox 38"/>
            <p:cNvSpPr txBox="1"/>
            <p:nvPr/>
          </p:nvSpPr>
          <p:spPr>
            <a:xfrm>
              <a:off x="2044701" y="5854117"/>
              <a:ext cx="3047999" cy="369332"/>
            </a:xfrm>
            <a:prstGeom prst="rect">
              <a:avLst/>
            </a:prstGeom>
            <a:noFill/>
          </p:spPr>
          <p:txBody>
            <a:bodyPr wrap="square" rtlCol="0">
              <a:spAutoFit/>
            </a:bodyPr>
            <a:lstStyle/>
            <a:p>
              <a:pPr algn="ctr"/>
              <a:r>
                <a:rPr lang="en-US" sz="1800" dirty="0" smtClean="0"/>
                <a:t>10 microarray datasets</a:t>
              </a:r>
              <a:endParaRPr lang="en-US" sz="1800" dirty="0"/>
            </a:p>
          </p:txBody>
        </p:sp>
        <p:sp>
          <p:nvSpPr>
            <p:cNvPr id="40" name="TextBox 39"/>
            <p:cNvSpPr txBox="1"/>
            <p:nvPr/>
          </p:nvSpPr>
          <p:spPr>
            <a:xfrm rot="16200000">
              <a:off x="-1339332" y="3337160"/>
              <a:ext cx="3047999" cy="369332"/>
            </a:xfrm>
            <a:prstGeom prst="rect">
              <a:avLst/>
            </a:prstGeom>
            <a:noFill/>
          </p:spPr>
          <p:txBody>
            <a:bodyPr wrap="square" rtlCol="0">
              <a:spAutoFit/>
            </a:bodyPr>
            <a:lstStyle/>
            <a:p>
              <a:pPr algn="ctr"/>
              <a:r>
                <a:rPr lang="en-US" sz="1800" dirty="0" smtClean="0"/>
                <a:t>14 prognostic signatures</a:t>
              </a:r>
              <a:endParaRPr lang="en-US" sz="1800" dirty="0"/>
            </a:p>
          </p:txBody>
        </p:sp>
        <p:sp>
          <p:nvSpPr>
            <p:cNvPr id="49" name="Rectangle 48"/>
            <p:cNvSpPr/>
            <p:nvPr/>
          </p:nvSpPr>
          <p:spPr>
            <a:xfrm>
              <a:off x="369334" y="1753985"/>
              <a:ext cx="1675367" cy="24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19176091">
              <a:off x="-7523" y="5360352"/>
              <a:ext cx="1627306" cy="284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971230" y="1384653"/>
            <a:ext cx="3047999" cy="646331"/>
          </a:xfrm>
          <a:prstGeom prst="rect">
            <a:avLst/>
          </a:prstGeom>
          <a:solidFill>
            <a:schemeClr val="bg1"/>
          </a:solidFill>
        </p:spPr>
        <p:txBody>
          <a:bodyPr wrap="square" rtlCol="0">
            <a:spAutoFit/>
          </a:bodyPr>
          <a:lstStyle/>
          <a:p>
            <a:pPr algn="ctr"/>
            <a:r>
              <a:rPr lang="en-US" sz="1800" dirty="0" smtClean="0"/>
              <a:t>Validation Statistics:</a:t>
            </a:r>
          </a:p>
          <a:p>
            <a:pPr algn="ctr"/>
            <a:r>
              <a:rPr lang="en-US" sz="1800" dirty="0" smtClean="0"/>
              <a:t>14 Models in 10 Datasets</a:t>
            </a:r>
            <a:endParaRPr lang="en-US" sz="1800" dirty="0"/>
          </a:p>
        </p:txBody>
      </p:sp>
    </p:spTree>
    <p:extLst>
      <p:ext uri="{BB962C8B-B14F-4D97-AF65-F5344CB8AC3E}">
        <p14:creationId xmlns:p14="http://schemas.microsoft.com/office/powerpoint/2010/main" val="7000102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Assessment of prognostic models</a:t>
            </a:r>
            <a:endParaRPr lang="en-US" sz="4000" dirty="0"/>
          </a:p>
        </p:txBody>
      </p:sp>
      <p:pic>
        <p:nvPicPr>
          <p:cNvPr id="5" name="Content Placeholder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1717"/>
          <a:stretch/>
        </p:blipFill>
        <p:spPr>
          <a:xfrm>
            <a:off x="457200" y="1843917"/>
            <a:ext cx="4796443" cy="4038528"/>
          </a:xfrm>
        </p:spPr>
      </p:pic>
      <p:grpSp>
        <p:nvGrpSpPr>
          <p:cNvPr id="10" name="Group 9"/>
          <p:cNvGrpSpPr/>
          <p:nvPr/>
        </p:nvGrpSpPr>
        <p:grpSpPr>
          <a:xfrm>
            <a:off x="5253643" y="1753985"/>
            <a:ext cx="3566160" cy="4469464"/>
            <a:chOff x="5253643" y="1753985"/>
            <a:chExt cx="3566160" cy="4469464"/>
          </a:xfrm>
        </p:grpSpPr>
        <p:grpSp>
          <p:nvGrpSpPr>
            <p:cNvPr id="9" name="Group 8"/>
            <p:cNvGrpSpPr/>
            <p:nvPr/>
          </p:nvGrpSpPr>
          <p:grpSpPr>
            <a:xfrm>
              <a:off x="5253643" y="1753985"/>
              <a:ext cx="3566160" cy="3785062"/>
              <a:chOff x="5253643" y="1753985"/>
              <a:chExt cx="3566160" cy="3785062"/>
            </a:xfrm>
          </p:grpSpPr>
          <p:sp>
            <p:nvSpPr>
              <p:cNvPr id="3" name="Rectangle 2"/>
              <p:cNvSpPr/>
              <p:nvPr/>
            </p:nvSpPr>
            <p:spPr>
              <a:xfrm>
                <a:off x="5253643" y="1753985"/>
                <a:ext cx="3566160" cy="2194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253643" y="3344486"/>
                <a:ext cx="1783079" cy="2194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7036722" y="4599696"/>
              <a:ext cx="1783079" cy="1623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a:off x="7060406" y="4599696"/>
            <a:ext cx="16263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771650" y="1628775"/>
            <a:ext cx="7200553" cy="4010025"/>
            <a:chOff x="1771650" y="1628775"/>
            <a:chExt cx="7200553" cy="4010025"/>
          </a:xfrm>
        </p:grpSpPr>
        <p:grpSp>
          <p:nvGrpSpPr>
            <p:cNvPr id="23" name="Group 22"/>
            <p:cNvGrpSpPr/>
            <p:nvPr/>
          </p:nvGrpSpPr>
          <p:grpSpPr>
            <a:xfrm>
              <a:off x="1771650" y="1658735"/>
              <a:ext cx="7200553" cy="3980065"/>
              <a:chOff x="1771650" y="1658735"/>
              <a:chExt cx="7200553" cy="3980065"/>
            </a:xfrm>
          </p:grpSpPr>
          <p:sp>
            <p:nvSpPr>
              <p:cNvPr id="21" name="Rectangle 20"/>
              <p:cNvSpPr/>
              <p:nvPr/>
            </p:nvSpPr>
            <p:spPr>
              <a:xfrm>
                <a:off x="1771650" y="2057401"/>
                <a:ext cx="361950" cy="276225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06043" y="1658735"/>
                <a:ext cx="3566160" cy="3980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5396518" y="1628775"/>
              <a:ext cx="3575685" cy="3782797"/>
              <a:chOff x="5396518" y="1628775"/>
              <a:chExt cx="3575685" cy="3782797"/>
            </a:xfrm>
          </p:grpSpPr>
          <p:sp>
            <p:nvSpPr>
              <p:cNvPr id="25" name="Content Placeholder 4"/>
              <p:cNvSpPr txBox="1">
                <a:spLocks/>
              </p:cNvSpPr>
              <p:nvPr/>
            </p:nvSpPr>
            <p:spPr>
              <a:xfrm>
                <a:off x="5406043" y="1628775"/>
                <a:ext cx="3566160" cy="1323439"/>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err="1" smtClean="0"/>
                  <a:t>Dressman</a:t>
                </a:r>
                <a:r>
                  <a:rPr lang="en-US" sz="1600" dirty="0" smtClean="0"/>
                  <a:t> </a:t>
                </a:r>
                <a:r>
                  <a:rPr lang="en-US" sz="1600" i="1" dirty="0" smtClean="0"/>
                  <a:t>et al. </a:t>
                </a:r>
                <a:r>
                  <a:rPr lang="en-US" sz="1600" dirty="0" smtClean="0"/>
                  <a:t>J </a:t>
                </a:r>
                <a:r>
                  <a:rPr lang="en-US" sz="1600" dirty="0" err="1" smtClean="0"/>
                  <a:t>Clin</a:t>
                </a:r>
                <a:r>
                  <a:rPr lang="en-US" sz="1600" dirty="0" smtClean="0"/>
                  <a:t> </a:t>
                </a:r>
                <a:r>
                  <a:rPr lang="en-US" sz="1600" dirty="0" err="1" smtClean="0"/>
                  <a:t>Oncol</a:t>
                </a:r>
                <a:r>
                  <a:rPr lang="en-US" sz="1600" dirty="0" smtClean="0"/>
                  <a:t>. 2007 25(5):517-25.  </a:t>
                </a:r>
                <a:r>
                  <a:rPr lang="en-US" sz="1600" b="1" dirty="0" smtClean="0"/>
                  <a:t>An integrated genomic-based approach to individualized treatment of patients with advanced-stage ovarian cancer.</a:t>
                </a:r>
                <a:endParaRPr lang="en-US" sz="1600" b="1" dirty="0"/>
              </a:p>
            </p:txBody>
          </p:sp>
          <p:sp>
            <p:nvSpPr>
              <p:cNvPr id="26" name="Content Placeholder 4"/>
              <p:cNvSpPr txBox="1">
                <a:spLocks/>
              </p:cNvSpPr>
              <p:nvPr/>
            </p:nvSpPr>
            <p:spPr>
              <a:xfrm>
                <a:off x="5396518" y="4826797"/>
                <a:ext cx="3566160" cy="584775"/>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err="1" smtClean="0"/>
                  <a:t>Dressman</a:t>
                </a:r>
                <a:r>
                  <a:rPr lang="en-US" sz="1600" dirty="0" smtClean="0"/>
                  <a:t> </a:t>
                </a:r>
                <a:r>
                  <a:rPr lang="en-US" sz="1600" i="1" dirty="0" smtClean="0"/>
                  <a:t>et al. </a:t>
                </a:r>
                <a:r>
                  <a:rPr lang="en-US" sz="1600" dirty="0" smtClean="0"/>
                  <a:t>J </a:t>
                </a:r>
                <a:r>
                  <a:rPr lang="en-US" sz="1600" dirty="0" err="1" smtClean="0"/>
                  <a:t>Clin</a:t>
                </a:r>
                <a:r>
                  <a:rPr lang="en-US" sz="1600" dirty="0" smtClean="0"/>
                  <a:t> </a:t>
                </a:r>
                <a:r>
                  <a:rPr lang="en-US" sz="1600" dirty="0" err="1" smtClean="0"/>
                  <a:t>Oncol</a:t>
                </a:r>
                <a:r>
                  <a:rPr lang="en-US" sz="1600" dirty="0" smtClean="0"/>
                  <a:t>. 2012 30(6):678.  </a:t>
                </a:r>
                <a:r>
                  <a:rPr lang="en-US" sz="1600" b="1" dirty="0" smtClean="0"/>
                  <a:t>Retraction.</a:t>
                </a:r>
                <a:endParaRPr lang="en-US" sz="1600" b="1" dirty="0"/>
              </a:p>
            </p:txBody>
          </p:sp>
          <p:sp>
            <p:nvSpPr>
              <p:cNvPr id="27" name="Content Placeholder 4"/>
              <p:cNvSpPr txBox="1">
                <a:spLocks/>
              </p:cNvSpPr>
              <p:nvPr/>
            </p:nvSpPr>
            <p:spPr>
              <a:xfrm>
                <a:off x="5396518" y="3227013"/>
                <a:ext cx="3566160" cy="137268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err="1" smtClean="0"/>
                  <a:t>Baggerly</a:t>
                </a:r>
                <a:r>
                  <a:rPr lang="en-US" sz="1600" dirty="0" smtClean="0"/>
                  <a:t> </a:t>
                </a:r>
                <a:r>
                  <a:rPr lang="en-US" sz="1600" i="1" dirty="0" smtClean="0"/>
                  <a:t>et </a:t>
                </a:r>
                <a:r>
                  <a:rPr lang="en-US" sz="1600" dirty="0" smtClean="0"/>
                  <a:t>al. J </a:t>
                </a:r>
                <a:r>
                  <a:rPr lang="en-US" sz="1600" dirty="0" err="1"/>
                  <a:t>Clin</a:t>
                </a:r>
                <a:r>
                  <a:rPr lang="en-US" sz="1600" dirty="0"/>
                  <a:t> </a:t>
                </a:r>
                <a:r>
                  <a:rPr lang="en-US" sz="1600" dirty="0" err="1"/>
                  <a:t>Oncol</a:t>
                </a:r>
                <a:r>
                  <a:rPr lang="en-US" sz="1600" dirty="0"/>
                  <a:t>. </a:t>
                </a:r>
                <a:r>
                  <a:rPr lang="en-US" sz="1600" dirty="0" smtClean="0"/>
                  <a:t>2008 26(7</a:t>
                </a:r>
                <a:r>
                  <a:rPr lang="en-US" sz="1600" dirty="0"/>
                  <a:t>):</a:t>
                </a:r>
                <a:r>
                  <a:rPr lang="en-US" sz="1600" dirty="0" smtClean="0"/>
                  <a:t>1186-7.  </a:t>
                </a:r>
                <a:r>
                  <a:rPr lang="en-US" sz="1600" b="1" dirty="0" smtClean="0"/>
                  <a:t>Run </a:t>
                </a:r>
                <a:r>
                  <a:rPr lang="en-US" sz="1600" b="1" dirty="0"/>
                  <a:t>batch effects potentially compromise the usefulness of genomic signatures for ovarian cancer.</a:t>
                </a:r>
              </a:p>
            </p:txBody>
          </p:sp>
        </p:grpSp>
      </p:grpSp>
      <p:grpSp>
        <p:nvGrpSpPr>
          <p:cNvPr id="38" name="Group 37"/>
          <p:cNvGrpSpPr/>
          <p:nvPr/>
        </p:nvGrpSpPr>
        <p:grpSpPr>
          <a:xfrm>
            <a:off x="-7523" y="1753985"/>
            <a:ext cx="5100223" cy="4469464"/>
            <a:chOff x="-7523" y="1753985"/>
            <a:chExt cx="5100223" cy="4469464"/>
          </a:xfrm>
        </p:grpSpPr>
        <p:sp>
          <p:nvSpPr>
            <p:cNvPr id="39" name="TextBox 38"/>
            <p:cNvSpPr txBox="1"/>
            <p:nvPr/>
          </p:nvSpPr>
          <p:spPr>
            <a:xfrm>
              <a:off x="2044701" y="5854117"/>
              <a:ext cx="3047999" cy="369332"/>
            </a:xfrm>
            <a:prstGeom prst="rect">
              <a:avLst/>
            </a:prstGeom>
            <a:noFill/>
          </p:spPr>
          <p:txBody>
            <a:bodyPr wrap="square" rtlCol="0">
              <a:spAutoFit/>
            </a:bodyPr>
            <a:lstStyle/>
            <a:p>
              <a:pPr algn="ctr"/>
              <a:r>
                <a:rPr lang="en-US" sz="1800" dirty="0" smtClean="0"/>
                <a:t>10 microarray datasets</a:t>
              </a:r>
              <a:endParaRPr lang="en-US" sz="1800" dirty="0"/>
            </a:p>
          </p:txBody>
        </p:sp>
        <p:sp>
          <p:nvSpPr>
            <p:cNvPr id="40" name="TextBox 39"/>
            <p:cNvSpPr txBox="1"/>
            <p:nvPr/>
          </p:nvSpPr>
          <p:spPr>
            <a:xfrm rot="16200000">
              <a:off x="-1339332" y="3337160"/>
              <a:ext cx="3047999" cy="369332"/>
            </a:xfrm>
            <a:prstGeom prst="rect">
              <a:avLst/>
            </a:prstGeom>
            <a:noFill/>
          </p:spPr>
          <p:txBody>
            <a:bodyPr wrap="square" rtlCol="0">
              <a:spAutoFit/>
            </a:bodyPr>
            <a:lstStyle/>
            <a:p>
              <a:pPr algn="ctr"/>
              <a:r>
                <a:rPr lang="en-US" sz="1800" dirty="0" smtClean="0"/>
                <a:t>14 prognostic signatures</a:t>
              </a:r>
              <a:endParaRPr lang="en-US" sz="1800" dirty="0"/>
            </a:p>
          </p:txBody>
        </p:sp>
        <p:sp>
          <p:nvSpPr>
            <p:cNvPr id="49" name="Rectangle 48"/>
            <p:cNvSpPr/>
            <p:nvPr/>
          </p:nvSpPr>
          <p:spPr>
            <a:xfrm>
              <a:off x="369334" y="1753985"/>
              <a:ext cx="1675367" cy="24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19176091">
              <a:off x="-7523" y="5360352"/>
              <a:ext cx="1627306" cy="284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1971230" y="1384653"/>
            <a:ext cx="3047999" cy="646331"/>
          </a:xfrm>
          <a:prstGeom prst="rect">
            <a:avLst/>
          </a:prstGeom>
          <a:solidFill>
            <a:schemeClr val="bg1"/>
          </a:solidFill>
        </p:spPr>
        <p:txBody>
          <a:bodyPr wrap="square" rtlCol="0">
            <a:spAutoFit/>
          </a:bodyPr>
          <a:lstStyle/>
          <a:p>
            <a:pPr algn="ctr"/>
            <a:r>
              <a:rPr lang="en-US" sz="1800" dirty="0" smtClean="0"/>
              <a:t>Validation Statistics:</a:t>
            </a:r>
          </a:p>
          <a:p>
            <a:pPr algn="ctr"/>
            <a:r>
              <a:rPr lang="en-US" sz="1800" dirty="0" smtClean="0"/>
              <a:t>14 Models in 10 Datasets</a:t>
            </a:r>
            <a:endParaRPr lang="en-US" sz="1800" dirty="0"/>
          </a:p>
        </p:txBody>
      </p:sp>
    </p:spTree>
    <p:extLst>
      <p:ext uri="{BB962C8B-B14F-4D97-AF65-F5344CB8AC3E}">
        <p14:creationId xmlns:p14="http://schemas.microsoft.com/office/powerpoint/2010/main" val="3973313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Magnitude of batch effect is not as important as confounding</a:t>
            </a:r>
            <a:endParaRPr lang="en-US" dirty="0"/>
          </a:p>
        </p:txBody>
      </p:sp>
      <p:pic>
        <p:nvPicPr>
          <p:cNvPr id="5" name="Picture 4"/>
          <p:cNvPicPr>
            <a:picLocks noChangeAspect="1"/>
          </p:cNvPicPr>
          <p:nvPr/>
        </p:nvPicPr>
        <p:blipFill>
          <a:blip r:embed="rId2"/>
          <a:stretch>
            <a:fillRect/>
          </a:stretch>
        </p:blipFill>
        <p:spPr>
          <a:xfrm>
            <a:off x="431122" y="1789442"/>
            <a:ext cx="5199641" cy="5068558"/>
          </a:xfrm>
          <a:prstGeom prst="rect">
            <a:avLst/>
          </a:prstGeom>
        </p:spPr>
      </p:pic>
      <p:sp>
        <p:nvSpPr>
          <p:cNvPr id="6" name="TextBox 5"/>
          <p:cNvSpPr txBox="1"/>
          <p:nvPr/>
        </p:nvSpPr>
        <p:spPr>
          <a:xfrm>
            <a:off x="6050075" y="2300475"/>
            <a:ext cx="2911225" cy="3416320"/>
          </a:xfrm>
          <a:prstGeom prst="rect">
            <a:avLst/>
          </a:prstGeom>
          <a:noFill/>
        </p:spPr>
        <p:txBody>
          <a:bodyPr wrap="square" rtlCol="0">
            <a:spAutoFit/>
          </a:bodyPr>
          <a:lstStyle/>
          <a:p>
            <a:r>
              <a:rPr lang="en-US" dirty="0" smtClean="0"/>
              <a:t>Histograms shows F-statistic for ANOVA between expression and batch for each gene</a:t>
            </a:r>
          </a:p>
          <a:p>
            <a:endParaRPr lang="en-US" dirty="0"/>
          </a:p>
          <a:p>
            <a:r>
              <a:rPr lang="en-US" dirty="0" smtClean="0"/>
              <a:t>The most important batch effects seen were the smallest</a:t>
            </a:r>
            <a:endParaRPr lang="en-US" dirty="0"/>
          </a:p>
        </p:txBody>
      </p:sp>
    </p:spTree>
    <p:extLst>
      <p:ext uri="{BB962C8B-B14F-4D97-AF65-F5344CB8AC3E}">
        <p14:creationId xmlns:p14="http://schemas.microsoft.com/office/powerpoint/2010/main" val="108728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Influence of validation </a:t>
            </a:r>
            <a:r>
              <a:rPr lang="en-US" smtClean="0"/>
              <a:t>set choice</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C71C242F-20BE-4F6C-ABA6-9DCC8641EF60}" type="slidenum">
              <a:rPr lang="en-US" smtClean="0"/>
              <a:pPr/>
              <a:t>17</a:t>
            </a:fld>
            <a:endParaRPr lang="en-US"/>
          </a:p>
        </p:txBody>
      </p:sp>
      <p:pic>
        <p:nvPicPr>
          <p:cNvPr id="5" name="Picture 4" descr="Figure_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3012" y="1478096"/>
            <a:ext cx="6161532" cy="5243379"/>
          </a:xfrm>
          <a:prstGeom prst="rect">
            <a:avLst/>
          </a:prstGeom>
        </p:spPr>
      </p:pic>
      <p:sp>
        <p:nvSpPr>
          <p:cNvPr id="6" name="Text Box 4"/>
          <p:cNvSpPr txBox="1">
            <a:spLocks noChangeArrowheads="1"/>
          </p:cNvSpPr>
          <p:nvPr/>
        </p:nvSpPr>
        <p:spPr bwMode="auto">
          <a:xfrm>
            <a:off x="533764" y="6626136"/>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dirty="0">
                <a:latin typeface="Arial" charset="0"/>
              </a:rPr>
              <a:t>Waldron L et al. JNCI J </a:t>
            </a:r>
            <a:r>
              <a:rPr lang="en-GB" sz="1100" b="1" dirty="0" err="1">
                <a:latin typeface="Arial" charset="0"/>
              </a:rPr>
              <a:t>Natl</a:t>
            </a:r>
            <a:r>
              <a:rPr lang="en-GB" sz="1100" b="1" dirty="0">
                <a:latin typeface="Arial" charset="0"/>
              </a:rPr>
              <a:t> Cancer </a:t>
            </a:r>
            <a:r>
              <a:rPr lang="en-GB" sz="1100" b="1" dirty="0" err="1">
                <a:latin typeface="Arial" charset="0"/>
              </a:rPr>
              <a:t>Inst</a:t>
            </a:r>
            <a:r>
              <a:rPr lang="en-GB" sz="1100" b="1" dirty="0">
                <a:latin typeface="Arial" charset="0"/>
              </a:rPr>
              <a:t> 2014;jnci.dju049</a:t>
            </a:r>
          </a:p>
        </p:txBody>
      </p:sp>
    </p:spTree>
    <p:extLst>
      <p:ext uri="{BB962C8B-B14F-4D97-AF65-F5344CB8AC3E}">
        <p14:creationId xmlns:p14="http://schemas.microsoft.com/office/powerpoint/2010/main" val="2341203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towards Scenario 4</a:t>
            </a:r>
            <a:endParaRPr lang="en-US" dirty="0"/>
          </a:p>
        </p:txBody>
      </p:sp>
      <p:sp>
        <p:nvSpPr>
          <p:cNvPr id="3" name="Content Placeholder 2"/>
          <p:cNvSpPr>
            <a:spLocks noGrp="1"/>
          </p:cNvSpPr>
          <p:nvPr>
            <p:ph idx="1"/>
          </p:nvPr>
        </p:nvSpPr>
        <p:spPr/>
        <p:txBody>
          <a:bodyPr>
            <a:normAutofit/>
          </a:bodyPr>
          <a:lstStyle/>
          <a:p>
            <a:r>
              <a:rPr lang="en-US" dirty="0" smtClean="0"/>
              <a:t>Modest estimation of prediction accuracy</a:t>
            </a:r>
          </a:p>
          <a:p>
            <a:pPr lvl="1"/>
            <a:r>
              <a:rPr lang="en-US" dirty="0" smtClean="0"/>
              <a:t>Follow</a:t>
            </a:r>
            <a:r>
              <a:rPr lang="en-US" dirty="0"/>
              <a:t>-up time spent improving </a:t>
            </a:r>
            <a:r>
              <a:rPr lang="en-US" dirty="0" smtClean="0"/>
              <a:t>promising </a:t>
            </a:r>
            <a:r>
              <a:rPr lang="en-US" dirty="0"/>
              <a:t>leads</a:t>
            </a:r>
          </a:p>
          <a:p>
            <a:pPr lvl="1"/>
            <a:r>
              <a:rPr lang="en-US" dirty="0" smtClean="0"/>
              <a:t>Eventual benefit to patients</a:t>
            </a:r>
          </a:p>
          <a:p>
            <a:pPr marL="457200" lvl="1" indent="0">
              <a:buNone/>
            </a:pPr>
            <a:endParaRPr lang="en-US" dirty="0" smtClean="0"/>
          </a:p>
          <a:p>
            <a:pPr marL="0" indent="0" algn="ctr">
              <a:buNone/>
            </a:pPr>
            <a:r>
              <a:rPr lang="en-US" b="1" dirty="0" smtClean="0"/>
              <a:t>How do we do it?</a:t>
            </a:r>
          </a:p>
        </p:txBody>
      </p:sp>
    </p:spTree>
    <p:extLst>
      <p:ext uri="{BB962C8B-B14F-4D97-AF65-F5344CB8AC3E}">
        <p14:creationId xmlns:p14="http://schemas.microsoft.com/office/powerpoint/2010/main" val="1996919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5836290" y="3146805"/>
            <a:ext cx="2850510" cy="369332"/>
          </a:xfrm>
          <a:prstGeom prst="rect">
            <a:avLst/>
          </a:prstGeom>
          <a:noFill/>
        </p:spPr>
        <p:txBody>
          <a:bodyPr wrap="none" rtlCol="0">
            <a:spAutoFit/>
          </a:bodyPr>
          <a:lstStyle/>
          <a:p>
            <a:r>
              <a:rPr lang="en-US" b="1" dirty="0" smtClean="0"/>
              <a:t>Slide credit: </a:t>
            </a:r>
            <a:r>
              <a:rPr lang="en-US" b="1" dirty="0" err="1" smtClean="0"/>
              <a:t>Edoardo</a:t>
            </a:r>
            <a:r>
              <a:rPr lang="en-US" b="1" dirty="0" smtClean="0"/>
              <a:t> </a:t>
            </a:r>
            <a:r>
              <a:rPr lang="en-US" b="1" dirty="0" err="1" smtClean="0"/>
              <a:t>Pasolli</a:t>
            </a:r>
            <a:endParaRPr lang="en-US" b="1" dirty="0"/>
          </a:p>
        </p:txBody>
      </p:sp>
      <p:sp>
        <p:nvSpPr>
          <p:cNvPr id="12" name="CasellaDiTesto 11"/>
          <p:cNvSpPr txBox="1"/>
          <p:nvPr/>
        </p:nvSpPr>
        <p:spPr>
          <a:xfrm>
            <a:off x="2150130" y="1402032"/>
            <a:ext cx="2036134" cy="276999"/>
          </a:xfrm>
          <a:prstGeom prst="rect">
            <a:avLst/>
          </a:prstGeom>
          <a:noFill/>
        </p:spPr>
        <p:txBody>
          <a:bodyPr wrap="none" rtlCol="0">
            <a:spAutoFit/>
          </a:bodyPr>
          <a:lstStyle/>
          <a:p>
            <a:r>
              <a:rPr lang="it-IT" sz="1200" b="1" dirty="0" err="1" smtClean="0">
                <a:latin typeface="Verdana" pitchFamily="34" charset="0"/>
                <a:ea typeface="Verdana" pitchFamily="34" charset="0"/>
                <a:cs typeface="Verdana" pitchFamily="34" charset="0"/>
              </a:rPr>
              <a:t>Studies</a:t>
            </a:r>
            <a:r>
              <a:rPr lang="it-IT" sz="1200" b="1" dirty="0" smtClean="0">
                <a:latin typeface="Verdana" pitchFamily="34" charset="0"/>
                <a:ea typeface="Verdana" pitchFamily="34" charset="0"/>
                <a:cs typeface="Verdana" pitchFamily="34" charset="0"/>
              </a:rPr>
              <a:t> </a:t>
            </a:r>
            <a:r>
              <a:rPr lang="it-IT" sz="1200" b="1" dirty="0" err="1" smtClean="0">
                <a:latin typeface="Verdana" pitchFamily="34" charset="0"/>
                <a:ea typeface="Verdana" pitchFamily="34" charset="0"/>
                <a:cs typeface="Verdana" pitchFamily="34" charset="0"/>
              </a:rPr>
              <a:t>for</a:t>
            </a:r>
            <a:r>
              <a:rPr lang="it-IT" sz="1200" b="1" dirty="0" smtClean="0">
                <a:latin typeface="Verdana" pitchFamily="34" charset="0"/>
                <a:ea typeface="Verdana" pitchFamily="34" charset="0"/>
                <a:cs typeface="Verdana" pitchFamily="34" charset="0"/>
              </a:rPr>
              <a:t> </a:t>
            </a:r>
            <a:r>
              <a:rPr lang="it-IT" sz="1200" b="1" dirty="0" err="1" smtClean="0">
                <a:latin typeface="Verdana" pitchFamily="34" charset="0"/>
                <a:ea typeface="Verdana" pitchFamily="34" charset="0"/>
                <a:cs typeface="Verdana" pitchFamily="34" charset="0"/>
              </a:rPr>
              <a:t>validation</a:t>
            </a:r>
            <a:endParaRPr lang="it-IT" sz="1200" b="1" dirty="0">
              <a:latin typeface="Verdana" pitchFamily="34" charset="0"/>
              <a:ea typeface="Verdana" pitchFamily="34" charset="0"/>
              <a:cs typeface="Verdana" pitchFamily="34" charset="0"/>
            </a:endParaRPr>
          </a:p>
        </p:txBody>
      </p:sp>
      <p:grpSp>
        <p:nvGrpSpPr>
          <p:cNvPr id="22" name="Group 21"/>
          <p:cNvGrpSpPr/>
          <p:nvPr/>
        </p:nvGrpSpPr>
        <p:grpSpPr>
          <a:xfrm>
            <a:off x="715331" y="1675287"/>
            <a:ext cx="4134571" cy="4734008"/>
            <a:chOff x="715331" y="1511812"/>
            <a:chExt cx="4134571" cy="4734008"/>
          </a:xfrm>
        </p:grpSpPr>
        <p:sp>
          <p:nvSpPr>
            <p:cNvPr id="11" name="CasellaDiTesto 10"/>
            <p:cNvSpPr txBox="1"/>
            <p:nvPr/>
          </p:nvSpPr>
          <p:spPr>
            <a:xfrm rot="16200000">
              <a:off x="-76773" y="2912633"/>
              <a:ext cx="1861207" cy="276999"/>
            </a:xfrm>
            <a:prstGeom prst="rect">
              <a:avLst/>
            </a:prstGeom>
            <a:noFill/>
          </p:spPr>
          <p:txBody>
            <a:bodyPr wrap="none" rtlCol="0">
              <a:spAutoFit/>
            </a:bodyPr>
            <a:lstStyle/>
            <a:p>
              <a:r>
                <a:rPr lang="it-IT" sz="1200" b="1" dirty="0" err="1" smtClean="0">
                  <a:latin typeface="Verdana" pitchFamily="34" charset="0"/>
                  <a:ea typeface="Verdana" pitchFamily="34" charset="0"/>
                  <a:cs typeface="Verdana" pitchFamily="34" charset="0"/>
                </a:rPr>
                <a:t>Studies</a:t>
              </a:r>
              <a:r>
                <a:rPr lang="it-IT" sz="1200" b="1" dirty="0" smtClean="0">
                  <a:latin typeface="Verdana" pitchFamily="34" charset="0"/>
                  <a:ea typeface="Verdana" pitchFamily="34" charset="0"/>
                  <a:cs typeface="Verdana" pitchFamily="34" charset="0"/>
                </a:rPr>
                <a:t> </a:t>
              </a:r>
              <a:r>
                <a:rPr lang="it-IT" sz="1200" b="1" dirty="0" err="1" smtClean="0">
                  <a:latin typeface="Verdana" pitchFamily="34" charset="0"/>
                  <a:ea typeface="Verdana" pitchFamily="34" charset="0"/>
                  <a:cs typeface="Verdana" pitchFamily="34" charset="0"/>
                </a:rPr>
                <a:t>for</a:t>
              </a:r>
              <a:r>
                <a:rPr lang="it-IT" sz="1200" b="1" dirty="0" smtClean="0">
                  <a:latin typeface="Verdana" pitchFamily="34" charset="0"/>
                  <a:ea typeface="Verdana" pitchFamily="34" charset="0"/>
                  <a:cs typeface="Verdana" pitchFamily="34" charset="0"/>
                </a:rPr>
                <a:t> training</a:t>
              </a:r>
              <a:endParaRPr lang="it-IT" sz="1200" b="1" dirty="0">
                <a:latin typeface="Verdana" pitchFamily="34" charset="0"/>
                <a:ea typeface="Verdana" pitchFamily="34" charset="0"/>
                <a:cs typeface="Verdana" pitchFamily="34" charset="0"/>
              </a:endParaRPr>
            </a:p>
          </p:txBody>
        </p:sp>
        <p:sp>
          <p:nvSpPr>
            <p:cNvPr id="14" name="CasellaDiTesto 13"/>
            <p:cNvSpPr txBox="1"/>
            <p:nvPr/>
          </p:nvSpPr>
          <p:spPr>
            <a:xfrm>
              <a:off x="1690662" y="1520524"/>
              <a:ext cx="298480" cy="307777"/>
            </a:xfrm>
            <a:prstGeom prst="rect">
              <a:avLst/>
            </a:prstGeom>
            <a:noFill/>
          </p:spPr>
          <p:txBody>
            <a:bodyPr wrap="none" rtlCol="0">
              <a:spAutoFit/>
            </a:bodyPr>
            <a:lstStyle/>
            <a:p>
              <a:r>
                <a:rPr lang="it-IT" sz="1400" dirty="0" smtClean="0">
                  <a:latin typeface="Verdana" pitchFamily="34" charset="0"/>
                  <a:ea typeface="Verdana" pitchFamily="34" charset="0"/>
                  <a:cs typeface="Verdana" pitchFamily="34" charset="0"/>
                </a:rPr>
                <a:t>1</a:t>
              </a:r>
              <a:endParaRPr lang="it-IT" sz="1400" dirty="0">
                <a:latin typeface="Verdana" pitchFamily="34" charset="0"/>
                <a:ea typeface="Verdana" pitchFamily="34" charset="0"/>
                <a:cs typeface="Verdana" pitchFamily="34" charset="0"/>
              </a:endParaRPr>
            </a:p>
          </p:txBody>
        </p:sp>
        <p:sp>
          <p:nvSpPr>
            <p:cNvPr id="15" name="CasellaDiTesto 14"/>
            <p:cNvSpPr txBox="1"/>
            <p:nvPr/>
          </p:nvSpPr>
          <p:spPr>
            <a:xfrm>
              <a:off x="2842790" y="1511812"/>
              <a:ext cx="298480" cy="307777"/>
            </a:xfrm>
            <a:prstGeom prst="rect">
              <a:avLst/>
            </a:prstGeom>
            <a:noFill/>
          </p:spPr>
          <p:txBody>
            <a:bodyPr wrap="none" rtlCol="0">
              <a:spAutoFit/>
            </a:bodyPr>
            <a:lstStyle/>
            <a:p>
              <a:r>
                <a:rPr lang="it-IT" sz="1400" dirty="0" smtClean="0">
                  <a:latin typeface="Verdana" pitchFamily="34" charset="0"/>
                  <a:ea typeface="Verdana" pitchFamily="34" charset="0"/>
                  <a:cs typeface="Verdana" pitchFamily="34" charset="0"/>
                </a:rPr>
                <a:t>2</a:t>
              </a:r>
              <a:endParaRPr lang="it-IT" sz="1400" dirty="0">
                <a:latin typeface="Verdana" pitchFamily="34" charset="0"/>
                <a:ea typeface="Verdana" pitchFamily="34" charset="0"/>
                <a:cs typeface="Verdana" pitchFamily="34" charset="0"/>
              </a:endParaRPr>
            </a:p>
          </p:txBody>
        </p:sp>
        <p:sp>
          <p:nvSpPr>
            <p:cNvPr id="16" name="CasellaDiTesto 15"/>
            <p:cNvSpPr txBox="1"/>
            <p:nvPr/>
          </p:nvSpPr>
          <p:spPr>
            <a:xfrm>
              <a:off x="4210942" y="1511812"/>
              <a:ext cx="298480" cy="307777"/>
            </a:xfrm>
            <a:prstGeom prst="rect">
              <a:avLst/>
            </a:prstGeom>
            <a:noFill/>
          </p:spPr>
          <p:txBody>
            <a:bodyPr wrap="none" rtlCol="0">
              <a:spAutoFit/>
            </a:bodyPr>
            <a:lstStyle/>
            <a:p>
              <a:r>
                <a:rPr lang="it-IT" sz="1400" dirty="0" smtClean="0">
                  <a:latin typeface="Verdana" pitchFamily="34" charset="0"/>
                  <a:ea typeface="Verdana" pitchFamily="34" charset="0"/>
                  <a:cs typeface="Verdana" pitchFamily="34" charset="0"/>
                </a:rPr>
                <a:t>n</a:t>
              </a:r>
              <a:endParaRPr lang="it-IT" sz="1400" dirty="0">
                <a:latin typeface="Verdana" pitchFamily="34" charset="0"/>
                <a:ea typeface="Verdana" pitchFamily="34" charset="0"/>
                <a:cs typeface="Verdana" pitchFamily="34" charset="0"/>
              </a:endParaRPr>
            </a:p>
          </p:txBody>
        </p:sp>
        <p:sp>
          <p:nvSpPr>
            <p:cNvPr id="17" name="CasellaDiTesto 16"/>
            <p:cNvSpPr txBox="1"/>
            <p:nvPr/>
          </p:nvSpPr>
          <p:spPr>
            <a:xfrm rot="16200000">
              <a:off x="1011870" y="1907244"/>
              <a:ext cx="298480" cy="307777"/>
            </a:xfrm>
            <a:prstGeom prst="rect">
              <a:avLst/>
            </a:prstGeom>
            <a:noFill/>
          </p:spPr>
          <p:txBody>
            <a:bodyPr wrap="none" rtlCol="0">
              <a:spAutoFit/>
            </a:bodyPr>
            <a:lstStyle/>
            <a:p>
              <a:r>
                <a:rPr lang="it-IT" sz="1400" dirty="0" smtClean="0">
                  <a:latin typeface="Verdana" pitchFamily="34" charset="0"/>
                  <a:ea typeface="Verdana" pitchFamily="34" charset="0"/>
                  <a:cs typeface="Verdana" pitchFamily="34" charset="0"/>
                </a:rPr>
                <a:t>1</a:t>
              </a:r>
              <a:endParaRPr lang="it-IT" sz="1400" dirty="0">
                <a:latin typeface="Verdana" pitchFamily="34" charset="0"/>
                <a:ea typeface="Verdana" pitchFamily="34" charset="0"/>
                <a:cs typeface="Verdana" pitchFamily="34" charset="0"/>
              </a:endParaRPr>
            </a:p>
          </p:txBody>
        </p:sp>
        <p:sp>
          <p:nvSpPr>
            <p:cNvPr id="18" name="CasellaDiTesto 17"/>
            <p:cNvSpPr txBox="1"/>
            <p:nvPr/>
          </p:nvSpPr>
          <p:spPr>
            <a:xfrm rot="16200000">
              <a:off x="1011870" y="2528244"/>
              <a:ext cx="298480" cy="307777"/>
            </a:xfrm>
            <a:prstGeom prst="rect">
              <a:avLst/>
            </a:prstGeom>
            <a:noFill/>
          </p:spPr>
          <p:txBody>
            <a:bodyPr wrap="none" rtlCol="0">
              <a:spAutoFit/>
            </a:bodyPr>
            <a:lstStyle/>
            <a:p>
              <a:r>
                <a:rPr lang="it-IT" sz="1400" dirty="0" smtClean="0">
                  <a:latin typeface="Verdana" pitchFamily="34" charset="0"/>
                  <a:ea typeface="Verdana" pitchFamily="34" charset="0"/>
                  <a:cs typeface="Verdana" pitchFamily="34" charset="0"/>
                </a:rPr>
                <a:t>2</a:t>
              </a:r>
              <a:endParaRPr lang="it-IT" sz="1400" dirty="0">
                <a:latin typeface="Verdana" pitchFamily="34" charset="0"/>
                <a:ea typeface="Verdana" pitchFamily="34" charset="0"/>
                <a:cs typeface="Verdana" pitchFamily="34" charset="0"/>
              </a:endParaRPr>
            </a:p>
          </p:txBody>
        </p:sp>
        <p:sp>
          <p:nvSpPr>
            <p:cNvPr id="19" name="CasellaDiTesto 18"/>
            <p:cNvSpPr txBox="1"/>
            <p:nvPr/>
          </p:nvSpPr>
          <p:spPr>
            <a:xfrm rot="16200000">
              <a:off x="1011870" y="3284108"/>
              <a:ext cx="298480" cy="307777"/>
            </a:xfrm>
            <a:prstGeom prst="rect">
              <a:avLst/>
            </a:prstGeom>
            <a:noFill/>
          </p:spPr>
          <p:txBody>
            <a:bodyPr wrap="none" rtlCol="0">
              <a:spAutoFit/>
            </a:bodyPr>
            <a:lstStyle/>
            <a:p>
              <a:r>
                <a:rPr lang="it-IT" sz="1400" dirty="0" smtClean="0">
                  <a:latin typeface="Verdana" pitchFamily="34" charset="0"/>
                  <a:ea typeface="Verdana" pitchFamily="34" charset="0"/>
                  <a:cs typeface="Verdana" pitchFamily="34" charset="0"/>
                </a:rPr>
                <a:t>n</a:t>
              </a:r>
              <a:endParaRPr lang="it-IT" sz="1400" dirty="0">
                <a:latin typeface="Verdana" pitchFamily="34" charset="0"/>
                <a:ea typeface="Verdana" pitchFamily="34" charset="0"/>
                <a:cs typeface="Verdana" pitchFamily="34" charset="0"/>
              </a:endParaRPr>
            </a:p>
          </p:txBody>
        </p:sp>
        <p:sp>
          <p:nvSpPr>
            <p:cNvPr id="23" name="Rettangolo 22"/>
            <p:cNvSpPr/>
            <p:nvPr/>
          </p:nvSpPr>
          <p:spPr>
            <a:xfrm>
              <a:off x="971047" y="4761148"/>
              <a:ext cx="936000" cy="45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smtClean="0">
                  <a:solidFill>
                    <a:schemeClr val="tx1"/>
                  </a:solidFill>
                  <a:latin typeface="Verdana" pitchFamily="34" charset="0"/>
                  <a:ea typeface="Verdana" pitchFamily="34" charset="0"/>
                  <a:cs typeface="Verdana" pitchFamily="34" charset="0"/>
                </a:rPr>
                <a:t>CV</a:t>
              </a:r>
              <a:r>
                <a:rPr lang="it-IT" sz="1400" b="1" baseline="-25000" dirty="0" err="1" smtClean="0">
                  <a:solidFill>
                    <a:schemeClr val="tx1"/>
                  </a:solidFill>
                  <a:latin typeface="Verdana" pitchFamily="34" charset="0"/>
                  <a:ea typeface="Verdana" pitchFamily="34" charset="0"/>
                  <a:cs typeface="Verdana" pitchFamily="34" charset="0"/>
                </a:rPr>
                <a:t>t</a:t>
              </a:r>
              <a:endParaRPr lang="it-IT" sz="1400" b="1" baseline="-25000" dirty="0">
                <a:solidFill>
                  <a:schemeClr val="tx1"/>
                </a:solidFill>
                <a:latin typeface="Verdana" pitchFamily="34" charset="0"/>
                <a:ea typeface="Verdana" pitchFamily="34" charset="0"/>
                <a:cs typeface="Verdana" pitchFamily="34" charset="0"/>
              </a:endParaRPr>
            </a:p>
          </p:txBody>
        </p:sp>
        <p:sp>
          <p:nvSpPr>
            <p:cNvPr id="24" name="Rettangolo 23"/>
            <p:cNvSpPr/>
            <p:nvPr/>
          </p:nvSpPr>
          <p:spPr>
            <a:xfrm>
              <a:off x="1907047" y="4761148"/>
              <a:ext cx="1368000" cy="4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00" b="1" dirty="0" err="1" smtClean="0">
                  <a:solidFill>
                    <a:schemeClr val="tx1"/>
                  </a:solidFill>
                  <a:latin typeface="Verdana" pitchFamily="34" charset="0"/>
                  <a:ea typeface="Verdana" pitchFamily="34" charset="0"/>
                  <a:cs typeface="Verdana" pitchFamily="34" charset="0"/>
                </a:rPr>
                <a:t>Cross-validation</a:t>
              </a:r>
              <a:endParaRPr lang="it-IT" sz="1000" b="1" dirty="0" smtClean="0">
                <a:solidFill>
                  <a:schemeClr val="tx1"/>
                </a:solidFill>
                <a:latin typeface="Verdana" pitchFamily="34" charset="0"/>
                <a:ea typeface="Verdana" pitchFamily="34" charset="0"/>
                <a:cs typeface="Verdana" pitchFamily="34" charset="0"/>
              </a:endParaRPr>
            </a:p>
            <a:p>
              <a:r>
                <a:rPr lang="it-IT" sz="1000" dirty="0" smtClean="0">
                  <a:solidFill>
                    <a:schemeClr val="tx1"/>
                  </a:solidFill>
                  <a:latin typeface="Verdana" pitchFamily="34" charset="0"/>
                  <a:ea typeface="Verdana" pitchFamily="34" charset="0"/>
                  <a:cs typeface="Verdana" pitchFamily="34" charset="0"/>
                </a:rPr>
                <a:t>On the </a:t>
              </a:r>
              <a:r>
                <a:rPr lang="it-IT" sz="1000" dirty="0" err="1" smtClean="0">
                  <a:solidFill>
                    <a:schemeClr val="tx1"/>
                  </a:solidFill>
                  <a:latin typeface="Verdana" pitchFamily="34" charset="0"/>
                  <a:ea typeface="Verdana" pitchFamily="34" charset="0"/>
                  <a:cs typeface="Verdana" pitchFamily="34" charset="0"/>
                </a:rPr>
                <a:t>t-</a:t>
              </a:r>
              <a:r>
                <a:rPr lang="it-IT" sz="1000" i="1" dirty="0" err="1" smtClean="0">
                  <a:solidFill>
                    <a:schemeClr val="tx1"/>
                  </a:solidFill>
                  <a:latin typeface="Verdana" pitchFamily="34" charset="0"/>
                  <a:ea typeface="Verdana" pitchFamily="34" charset="0"/>
                  <a:cs typeface="Verdana" pitchFamily="34" charset="0"/>
                </a:rPr>
                <a:t>th</a:t>
              </a:r>
              <a:r>
                <a:rPr lang="it-IT" sz="1000" dirty="0" smtClean="0">
                  <a:solidFill>
                    <a:schemeClr val="tx1"/>
                  </a:solidFill>
                  <a:latin typeface="Verdana" pitchFamily="34" charset="0"/>
                  <a:ea typeface="Verdana" pitchFamily="34" charset="0"/>
                  <a:cs typeface="Verdana" pitchFamily="34" charset="0"/>
                </a:rPr>
                <a:t> </a:t>
              </a:r>
              <a:r>
                <a:rPr lang="it-IT" sz="1000" dirty="0" err="1" smtClean="0">
                  <a:solidFill>
                    <a:schemeClr val="tx1"/>
                  </a:solidFill>
                  <a:latin typeface="Verdana" pitchFamily="34" charset="0"/>
                  <a:ea typeface="Verdana" pitchFamily="34" charset="0"/>
                  <a:cs typeface="Verdana" pitchFamily="34" charset="0"/>
                </a:rPr>
                <a:t>study</a:t>
              </a:r>
              <a:endParaRPr lang="it-IT" sz="1000" dirty="0">
                <a:solidFill>
                  <a:schemeClr val="tx1"/>
                </a:solidFill>
                <a:latin typeface="Verdana" pitchFamily="34" charset="0"/>
                <a:ea typeface="Verdana" pitchFamily="34" charset="0"/>
                <a:cs typeface="Verdana" pitchFamily="34" charset="0"/>
              </a:endParaRPr>
            </a:p>
          </p:txBody>
        </p:sp>
        <p:sp>
          <p:nvSpPr>
            <p:cNvPr id="25" name="Rettangolo 24"/>
            <p:cNvSpPr/>
            <p:nvPr/>
          </p:nvSpPr>
          <p:spPr>
            <a:xfrm>
              <a:off x="971047" y="5265204"/>
              <a:ext cx="936000" cy="45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smtClean="0">
                  <a:solidFill>
                    <a:schemeClr val="tx1"/>
                  </a:solidFill>
                  <a:latin typeface="Verdana" pitchFamily="34" charset="0"/>
                  <a:ea typeface="Verdana" pitchFamily="34" charset="0"/>
                  <a:cs typeface="Verdana" pitchFamily="34" charset="0"/>
                </a:rPr>
                <a:t>CSV</a:t>
              </a:r>
              <a:r>
                <a:rPr lang="it-IT" sz="1400" b="1" baseline="-25000" dirty="0" err="1" smtClean="0">
                  <a:solidFill>
                    <a:schemeClr val="tx1"/>
                  </a:solidFill>
                  <a:latin typeface="Verdana" pitchFamily="34" charset="0"/>
                  <a:ea typeface="Verdana" pitchFamily="34" charset="0"/>
                  <a:cs typeface="Verdana" pitchFamily="34" charset="0"/>
                </a:rPr>
                <a:t>t</a:t>
              </a:r>
              <a:r>
                <a:rPr lang="it-IT" sz="1400" b="1" baseline="-25000" dirty="0" smtClean="0">
                  <a:solidFill>
                    <a:schemeClr val="tx1"/>
                  </a:solidFill>
                  <a:latin typeface="Verdana" pitchFamily="34" charset="0"/>
                  <a:ea typeface="Verdana" pitchFamily="34" charset="0"/>
                  <a:cs typeface="Verdana" pitchFamily="34" charset="0"/>
                </a:rPr>
                <a:t>,k</a:t>
              </a:r>
              <a:endParaRPr lang="it-IT" sz="1400" b="1" baseline="-25000" dirty="0">
                <a:solidFill>
                  <a:schemeClr val="tx1"/>
                </a:solidFill>
                <a:latin typeface="Verdana" pitchFamily="34" charset="0"/>
                <a:ea typeface="Verdana" pitchFamily="34" charset="0"/>
                <a:cs typeface="Verdana" pitchFamily="34" charset="0"/>
              </a:endParaRPr>
            </a:p>
          </p:txBody>
        </p:sp>
        <p:sp>
          <p:nvSpPr>
            <p:cNvPr id="27" name="Rettangolo 26"/>
            <p:cNvSpPr/>
            <p:nvPr/>
          </p:nvSpPr>
          <p:spPr>
            <a:xfrm>
              <a:off x="1907047" y="5265204"/>
              <a:ext cx="2124000" cy="4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00" b="1" dirty="0" err="1" smtClean="0">
                  <a:solidFill>
                    <a:schemeClr val="tx1"/>
                  </a:solidFill>
                  <a:latin typeface="Verdana" pitchFamily="34" charset="0"/>
                  <a:ea typeface="Verdana" pitchFamily="34" charset="0"/>
                  <a:cs typeface="Verdana" pitchFamily="34" charset="0"/>
                </a:rPr>
                <a:t>Cross-study</a:t>
              </a:r>
              <a:r>
                <a:rPr lang="it-IT" sz="1000" b="1" dirty="0" smtClean="0">
                  <a:solidFill>
                    <a:schemeClr val="tx1"/>
                  </a:solidFill>
                  <a:latin typeface="Verdana" pitchFamily="34" charset="0"/>
                  <a:ea typeface="Verdana" pitchFamily="34" charset="0"/>
                  <a:cs typeface="Verdana" pitchFamily="34" charset="0"/>
                </a:rPr>
                <a:t> </a:t>
              </a:r>
              <a:r>
                <a:rPr lang="it-IT" sz="1000" b="1" dirty="0" err="1" smtClean="0">
                  <a:solidFill>
                    <a:schemeClr val="tx1"/>
                  </a:solidFill>
                  <a:latin typeface="Verdana" pitchFamily="34" charset="0"/>
                  <a:ea typeface="Verdana" pitchFamily="34" charset="0"/>
                  <a:cs typeface="Verdana" pitchFamily="34" charset="0"/>
                </a:rPr>
                <a:t>validation</a:t>
              </a:r>
              <a:endParaRPr lang="it-IT" sz="1000" b="1" dirty="0" smtClean="0">
                <a:solidFill>
                  <a:schemeClr val="tx1"/>
                </a:solidFill>
                <a:latin typeface="Verdana" pitchFamily="34" charset="0"/>
                <a:ea typeface="Verdana" pitchFamily="34" charset="0"/>
                <a:cs typeface="Verdana" pitchFamily="34" charset="0"/>
              </a:endParaRPr>
            </a:p>
            <a:p>
              <a:r>
                <a:rPr lang="it-IT" sz="1000" dirty="0" smtClean="0">
                  <a:solidFill>
                    <a:schemeClr val="tx1"/>
                  </a:solidFill>
                  <a:latin typeface="Verdana" pitchFamily="34" charset="0"/>
                  <a:ea typeface="Verdana" pitchFamily="34" charset="0"/>
                  <a:cs typeface="Verdana" pitchFamily="34" charset="0"/>
                </a:rPr>
                <a:t>Training on the </a:t>
              </a:r>
              <a:r>
                <a:rPr lang="it-IT" sz="1000" dirty="0" err="1" smtClean="0">
                  <a:solidFill>
                    <a:schemeClr val="tx1"/>
                  </a:solidFill>
                  <a:latin typeface="Verdana" pitchFamily="34" charset="0"/>
                  <a:ea typeface="Verdana" pitchFamily="34" charset="0"/>
                  <a:cs typeface="Verdana" pitchFamily="34" charset="0"/>
                </a:rPr>
                <a:t>t-</a:t>
              </a:r>
              <a:r>
                <a:rPr lang="it-IT" sz="1000" i="1" dirty="0" err="1" smtClean="0">
                  <a:solidFill>
                    <a:schemeClr val="tx1"/>
                  </a:solidFill>
                  <a:latin typeface="Verdana" pitchFamily="34" charset="0"/>
                  <a:ea typeface="Verdana" pitchFamily="34" charset="0"/>
                  <a:cs typeface="Verdana" pitchFamily="34" charset="0"/>
                </a:rPr>
                <a:t>th</a:t>
              </a:r>
              <a:r>
                <a:rPr lang="it-IT" sz="1000" dirty="0" smtClean="0">
                  <a:solidFill>
                    <a:schemeClr val="tx1"/>
                  </a:solidFill>
                  <a:latin typeface="Verdana" pitchFamily="34" charset="0"/>
                  <a:ea typeface="Verdana" pitchFamily="34" charset="0"/>
                  <a:cs typeface="Verdana" pitchFamily="34" charset="0"/>
                </a:rPr>
                <a:t> </a:t>
              </a:r>
              <a:r>
                <a:rPr lang="it-IT" sz="1000" dirty="0" err="1" smtClean="0">
                  <a:solidFill>
                    <a:schemeClr val="tx1"/>
                  </a:solidFill>
                  <a:latin typeface="Verdana" pitchFamily="34" charset="0"/>
                  <a:ea typeface="Verdana" pitchFamily="34" charset="0"/>
                  <a:cs typeface="Verdana" pitchFamily="34" charset="0"/>
                </a:rPr>
                <a:t>study</a:t>
              </a:r>
              <a:r>
                <a:rPr lang="it-IT" sz="1000" dirty="0" smtClean="0">
                  <a:solidFill>
                    <a:schemeClr val="tx1"/>
                  </a:solidFill>
                  <a:latin typeface="Verdana" pitchFamily="34" charset="0"/>
                  <a:ea typeface="Verdana" pitchFamily="34" charset="0"/>
                  <a:cs typeface="Verdana" pitchFamily="34" charset="0"/>
                </a:rPr>
                <a:t> and</a:t>
              </a:r>
            </a:p>
            <a:p>
              <a:r>
                <a:rPr lang="it-IT" sz="1000" dirty="0" err="1" smtClean="0">
                  <a:solidFill>
                    <a:schemeClr val="tx1"/>
                  </a:solidFill>
                  <a:latin typeface="Verdana" pitchFamily="34" charset="0"/>
                  <a:ea typeface="Verdana" pitchFamily="34" charset="0"/>
                  <a:cs typeface="Verdana" pitchFamily="34" charset="0"/>
                </a:rPr>
                <a:t>validation</a:t>
              </a:r>
              <a:r>
                <a:rPr lang="it-IT" sz="1000" dirty="0" smtClean="0">
                  <a:solidFill>
                    <a:schemeClr val="tx1"/>
                  </a:solidFill>
                  <a:latin typeface="Verdana" pitchFamily="34" charset="0"/>
                  <a:ea typeface="Verdana" pitchFamily="34" charset="0"/>
                  <a:cs typeface="Verdana" pitchFamily="34" charset="0"/>
                </a:rPr>
                <a:t> on the </a:t>
              </a:r>
              <a:r>
                <a:rPr lang="it-IT" sz="1000" dirty="0" err="1" smtClean="0">
                  <a:solidFill>
                    <a:schemeClr val="tx1"/>
                  </a:solidFill>
                  <a:latin typeface="Verdana" pitchFamily="34" charset="0"/>
                  <a:ea typeface="Verdana" pitchFamily="34" charset="0"/>
                  <a:cs typeface="Verdana" pitchFamily="34" charset="0"/>
                </a:rPr>
                <a:t>k-</a:t>
              </a:r>
              <a:r>
                <a:rPr lang="it-IT" sz="1000" i="1" dirty="0" err="1" smtClean="0">
                  <a:solidFill>
                    <a:schemeClr val="tx1"/>
                  </a:solidFill>
                  <a:latin typeface="Verdana" pitchFamily="34" charset="0"/>
                  <a:ea typeface="Verdana" pitchFamily="34" charset="0"/>
                  <a:cs typeface="Verdana" pitchFamily="34" charset="0"/>
                </a:rPr>
                <a:t>th</a:t>
              </a:r>
              <a:r>
                <a:rPr lang="it-IT" sz="1000" dirty="0" smtClean="0">
                  <a:solidFill>
                    <a:schemeClr val="tx1"/>
                  </a:solidFill>
                  <a:latin typeface="Verdana" pitchFamily="34" charset="0"/>
                  <a:ea typeface="Verdana" pitchFamily="34" charset="0"/>
                  <a:cs typeface="Verdana" pitchFamily="34" charset="0"/>
                </a:rPr>
                <a:t> </a:t>
              </a:r>
              <a:r>
                <a:rPr lang="it-IT" sz="1000" dirty="0" err="1" smtClean="0">
                  <a:solidFill>
                    <a:schemeClr val="tx1"/>
                  </a:solidFill>
                  <a:latin typeface="Verdana" pitchFamily="34" charset="0"/>
                  <a:ea typeface="Verdana" pitchFamily="34" charset="0"/>
                  <a:cs typeface="Verdana" pitchFamily="34" charset="0"/>
                </a:rPr>
                <a:t>study</a:t>
              </a:r>
              <a:endParaRPr lang="it-IT" sz="1000" dirty="0">
                <a:solidFill>
                  <a:schemeClr val="tx1"/>
                </a:solidFill>
                <a:latin typeface="Verdana" pitchFamily="34" charset="0"/>
                <a:ea typeface="Verdana" pitchFamily="34" charset="0"/>
                <a:cs typeface="Verdana" pitchFamily="34" charset="0"/>
              </a:endParaRPr>
            </a:p>
          </p:txBody>
        </p:sp>
        <p:sp>
          <p:nvSpPr>
            <p:cNvPr id="2" name="Rettangolo 1"/>
            <p:cNvSpPr/>
            <p:nvPr/>
          </p:nvSpPr>
          <p:spPr>
            <a:xfrm>
              <a:off x="1299902" y="1791132"/>
              <a:ext cx="1080000" cy="54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smtClean="0">
                  <a:solidFill>
                    <a:schemeClr val="tx1"/>
                  </a:solidFill>
                  <a:latin typeface="Verdana" pitchFamily="34" charset="0"/>
                  <a:ea typeface="Verdana" pitchFamily="34" charset="0"/>
                  <a:cs typeface="Verdana" pitchFamily="34" charset="0"/>
                </a:rPr>
                <a:t>CV</a:t>
              </a:r>
              <a:r>
                <a:rPr lang="it-IT" sz="1600" b="1" baseline="-25000" dirty="0" smtClean="0">
                  <a:solidFill>
                    <a:schemeClr val="tx1"/>
                  </a:solidFill>
                  <a:latin typeface="Verdana" pitchFamily="34" charset="0"/>
                  <a:ea typeface="Verdana" pitchFamily="34" charset="0"/>
                  <a:cs typeface="Verdana" pitchFamily="34" charset="0"/>
                </a:rPr>
                <a:t>1</a:t>
              </a:r>
              <a:endParaRPr lang="it-IT" sz="1600" b="1" baseline="-25000" dirty="0">
                <a:solidFill>
                  <a:schemeClr val="tx1"/>
                </a:solidFill>
                <a:latin typeface="Verdana" pitchFamily="34" charset="0"/>
                <a:ea typeface="Verdana" pitchFamily="34" charset="0"/>
                <a:cs typeface="Verdana" pitchFamily="34" charset="0"/>
              </a:endParaRPr>
            </a:p>
          </p:txBody>
        </p:sp>
        <p:sp>
          <p:nvSpPr>
            <p:cNvPr id="3" name="Rettangolo 2"/>
            <p:cNvSpPr/>
            <p:nvPr/>
          </p:nvSpPr>
          <p:spPr>
            <a:xfrm>
              <a:off x="2452030" y="1791132"/>
              <a:ext cx="1080000" cy="54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smtClean="0">
                  <a:solidFill>
                    <a:schemeClr val="tx1"/>
                  </a:solidFill>
                  <a:latin typeface="Verdana" pitchFamily="34" charset="0"/>
                  <a:ea typeface="Verdana" pitchFamily="34" charset="0"/>
                  <a:cs typeface="Verdana" pitchFamily="34" charset="0"/>
                </a:rPr>
                <a:t>CSV</a:t>
              </a:r>
              <a:r>
                <a:rPr lang="it-IT" sz="1600" b="1" baseline="-25000" dirty="0" smtClean="0">
                  <a:solidFill>
                    <a:schemeClr val="tx1"/>
                  </a:solidFill>
                  <a:latin typeface="Verdana" pitchFamily="34" charset="0"/>
                  <a:ea typeface="Verdana" pitchFamily="34" charset="0"/>
                  <a:cs typeface="Verdana" pitchFamily="34" charset="0"/>
                </a:rPr>
                <a:t>1,2</a:t>
              </a:r>
              <a:endParaRPr lang="it-IT" sz="1600" b="1" baseline="-25000" dirty="0">
                <a:solidFill>
                  <a:schemeClr val="tx1"/>
                </a:solidFill>
                <a:latin typeface="Verdana" pitchFamily="34" charset="0"/>
                <a:ea typeface="Verdana" pitchFamily="34" charset="0"/>
                <a:cs typeface="Verdana" pitchFamily="34" charset="0"/>
              </a:endParaRPr>
            </a:p>
          </p:txBody>
        </p:sp>
        <p:sp>
          <p:nvSpPr>
            <p:cNvPr id="4" name="Rettangolo 3"/>
            <p:cNvSpPr/>
            <p:nvPr/>
          </p:nvSpPr>
          <p:spPr>
            <a:xfrm>
              <a:off x="3766302" y="1791132"/>
              <a:ext cx="1080000" cy="54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smtClean="0">
                  <a:solidFill>
                    <a:schemeClr val="tx1"/>
                  </a:solidFill>
                  <a:latin typeface="Verdana" pitchFamily="34" charset="0"/>
                  <a:ea typeface="Verdana" pitchFamily="34" charset="0"/>
                  <a:cs typeface="Verdana" pitchFamily="34" charset="0"/>
                </a:rPr>
                <a:t>CSV</a:t>
              </a:r>
              <a:r>
                <a:rPr lang="it-IT" sz="1600" b="1" baseline="-25000" dirty="0" smtClean="0">
                  <a:solidFill>
                    <a:schemeClr val="tx1"/>
                  </a:solidFill>
                  <a:latin typeface="Verdana" pitchFamily="34" charset="0"/>
                  <a:ea typeface="Verdana" pitchFamily="34" charset="0"/>
                  <a:cs typeface="Verdana" pitchFamily="34" charset="0"/>
                </a:rPr>
                <a:t>1,n</a:t>
              </a:r>
              <a:endParaRPr lang="it-IT" sz="1600" b="1" baseline="-25000" dirty="0">
                <a:solidFill>
                  <a:schemeClr val="tx1"/>
                </a:solidFill>
                <a:latin typeface="Verdana" pitchFamily="34" charset="0"/>
                <a:ea typeface="Verdana" pitchFamily="34" charset="0"/>
                <a:cs typeface="Verdana" pitchFamily="34" charset="0"/>
              </a:endParaRPr>
            </a:p>
          </p:txBody>
        </p:sp>
        <p:sp>
          <p:nvSpPr>
            <p:cNvPr id="5" name="Rettangolo 4"/>
            <p:cNvSpPr/>
            <p:nvPr/>
          </p:nvSpPr>
          <p:spPr>
            <a:xfrm>
              <a:off x="1299902" y="3167996"/>
              <a:ext cx="1080000" cy="54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err="1" smtClean="0">
                  <a:solidFill>
                    <a:schemeClr val="tx1"/>
                  </a:solidFill>
                  <a:latin typeface="Verdana" pitchFamily="34" charset="0"/>
                  <a:ea typeface="Verdana" pitchFamily="34" charset="0"/>
                  <a:cs typeface="Verdana" pitchFamily="34" charset="0"/>
                </a:rPr>
                <a:t>CSV</a:t>
              </a:r>
              <a:r>
                <a:rPr lang="it-IT" sz="1600" b="1" baseline="-25000" dirty="0" err="1" smtClean="0">
                  <a:solidFill>
                    <a:schemeClr val="tx1"/>
                  </a:solidFill>
                  <a:latin typeface="Verdana" pitchFamily="34" charset="0"/>
                  <a:ea typeface="Verdana" pitchFamily="34" charset="0"/>
                  <a:cs typeface="Verdana" pitchFamily="34" charset="0"/>
                </a:rPr>
                <a:t>n</a:t>
              </a:r>
              <a:r>
                <a:rPr lang="it-IT" sz="1600" b="1" baseline="-25000" dirty="0" smtClean="0">
                  <a:solidFill>
                    <a:schemeClr val="tx1"/>
                  </a:solidFill>
                  <a:latin typeface="Verdana" pitchFamily="34" charset="0"/>
                  <a:ea typeface="Verdana" pitchFamily="34" charset="0"/>
                  <a:cs typeface="Verdana" pitchFamily="34" charset="0"/>
                </a:rPr>
                <a:t>,1</a:t>
              </a:r>
              <a:endParaRPr lang="it-IT" sz="1600" b="1" baseline="-25000" dirty="0">
                <a:solidFill>
                  <a:schemeClr val="tx1"/>
                </a:solidFill>
                <a:latin typeface="Verdana" pitchFamily="34" charset="0"/>
                <a:ea typeface="Verdana" pitchFamily="34" charset="0"/>
                <a:cs typeface="Verdana" pitchFamily="34" charset="0"/>
              </a:endParaRPr>
            </a:p>
          </p:txBody>
        </p:sp>
        <p:sp>
          <p:nvSpPr>
            <p:cNvPr id="6" name="Rettangolo 5"/>
            <p:cNvSpPr/>
            <p:nvPr/>
          </p:nvSpPr>
          <p:spPr>
            <a:xfrm>
              <a:off x="2452030" y="3167996"/>
              <a:ext cx="1080000" cy="54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err="1" smtClean="0">
                  <a:solidFill>
                    <a:schemeClr val="tx1"/>
                  </a:solidFill>
                  <a:latin typeface="Verdana" pitchFamily="34" charset="0"/>
                  <a:ea typeface="Verdana" pitchFamily="34" charset="0"/>
                  <a:cs typeface="Verdana" pitchFamily="34" charset="0"/>
                </a:rPr>
                <a:t>CSV</a:t>
              </a:r>
              <a:r>
                <a:rPr lang="it-IT" sz="1600" b="1" baseline="-25000" dirty="0" err="1" smtClean="0">
                  <a:solidFill>
                    <a:schemeClr val="tx1"/>
                  </a:solidFill>
                  <a:latin typeface="Verdana" pitchFamily="34" charset="0"/>
                  <a:ea typeface="Verdana" pitchFamily="34" charset="0"/>
                  <a:cs typeface="Verdana" pitchFamily="34" charset="0"/>
                </a:rPr>
                <a:t>n</a:t>
              </a:r>
              <a:r>
                <a:rPr lang="it-IT" sz="1600" b="1" baseline="-25000" dirty="0" smtClean="0">
                  <a:solidFill>
                    <a:schemeClr val="tx1"/>
                  </a:solidFill>
                  <a:latin typeface="Verdana" pitchFamily="34" charset="0"/>
                  <a:ea typeface="Verdana" pitchFamily="34" charset="0"/>
                  <a:cs typeface="Verdana" pitchFamily="34" charset="0"/>
                </a:rPr>
                <a:t>,2</a:t>
              </a:r>
              <a:endParaRPr lang="it-IT" sz="1600" b="1" baseline="-25000" dirty="0">
                <a:solidFill>
                  <a:schemeClr val="tx1"/>
                </a:solidFill>
                <a:latin typeface="Verdana" pitchFamily="34" charset="0"/>
                <a:ea typeface="Verdana" pitchFamily="34" charset="0"/>
                <a:cs typeface="Verdana" pitchFamily="34" charset="0"/>
              </a:endParaRPr>
            </a:p>
          </p:txBody>
        </p:sp>
        <p:sp>
          <p:nvSpPr>
            <p:cNvPr id="7" name="Rettangolo 6"/>
            <p:cNvSpPr/>
            <p:nvPr/>
          </p:nvSpPr>
          <p:spPr>
            <a:xfrm>
              <a:off x="3766302" y="3167996"/>
              <a:ext cx="1080000" cy="54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err="1" smtClean="0">
                  <a:solidFill>
                    <a:schemeClr val="tx1"/>
                  </a:solidFill>
                  <a:latin typeface="Verdana" pitchFamily="34" charset="0"/>
                  <a:ea typeface="Verdana" pitchFamily="34" charset="0"/>
                  <a:cs typeface="Verdana" pitchFamily="34" charset="0"/>
                </a:rPr>
                <a:t>CV</a:t>
              </a:r>
              <a:r>
                <a:rPr lang="it-IT" sz="1600" b="1" baseline="-25000" dirty="0" err="1" smtClean="0">
                  <a:solidFill>
                    <a:schemeClr val="tx1"/>
                  </a:solidFill>
                  <a:latin typeface="Verdana" pitchFamily="34" charset="0"/>
                  <a:ea typeface="Verdana" pitchFamily="34" charset="0"/>
                  <a:cs typeface="Verdana" pitchFamily="34" charset="0"/>
                </a:rPr>
                <a:t>n</a:t>
              </a:r>
              <a:endParaRPr lang="it-IT" sz="1600" b="1" baseline="-25000" dirty="0">
                <a:solidFill>
                  <a:schemeClr val="tx1"/>
                </a:solidFill>
                <a:latin typeface="Verdana" pitchFamily="34" charset="0"/>
                <a:ea typeface="Verdana" pitchFamily="34" charset="0"/>
                <a:cs typeface="Verdana" pitchFamily="34" charset="0"/>
              </a:endParaRPr>
            </a:p>
          </p:txBody>
        </p:sp>
        <p:sp>
          <p:nvSpPr>
            <p:cNvPr id="8" name="Rettangolo 7"/>
            <p:cNvSpPr/>
            <p:nvPr/>
          </p:nvSpPr>
          <p:spPr>
            <a:xfrm>
              <a:off x="1299902" y="2403132"/>
              <a:ext cx="1080000" cy="54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smtClean="0">
                  <a:solidFill>
                    <a:schemeClr val="tx1"/>
                  </a:solidFill>
                  <a:latin typeface="Verdana" pitchFamily="34" charset="0"/>
                  <a:ea typeface="Verdana" pitchFamily="34" charset="0"/>
                  <a:cs typeface="Verdana" pitchFamily="34" charset="0"/>
                </a:rPr>
                <a:t>CSV</a:t>
              </a:r>
              <a:r>
                <a:rPr lang="it-IT" sz="1600" b="1" baseline="-25000" dirty="0" smtClean="0">
                  <a:solidFill>
                    <a:schemeClr val="tx1"/>
                  </a:solidFill>
                  <a:latin typeface="Verdana" pitchFamily="34" charset="0"/>
                  <a:ea typeface="Verdana" pitchFamily="34" charset="0"/>
                  <a:cs typeface="Verdana" pitchFamily="34" charset="0"/>
                </a:rPr>
                <a:t>2,1</a:t>
              </a:r>
              <a:endParaRPr lang="it-IT" sz="1600" b="1" baseline="-25000" dirty="0">
                <a:solidFill>
                  <a:schemeClr val="tx1"/>
                </a:solidFill>
                <a:latin typeface="Verdana" pitchFamily="34" charset="0"/>
                <a:ea typeface="Verdana" pitchFamily="34" charset="0"/>
                <a:cs typeface="Verdana" pitchFamily="34" charset="0"/>
              </a:endParaRPr>
            </a:p>
          </p:txBody>
        </p:sp>
        <p:sp>
          <p:nvSpPr>
            <p:cNvPr id="9" name="Rettangolo 8"/>
            <p:cNvSpPr/>
            <p:nvPr/>
          </p:nvSpPr>
          <p:spPr>
            <a:xfrm>
              <a:off x="2452030" y="2403132"/>
              <a:ext cx="1080000" cy="54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smtClean="0">
                  <a:solidFill>
                    <a:schemeClr val="tx1"/>
                  </a:solidFill>
                  <a:latin typeface="Verdana" pitchFamily="34" charset="0"/>
                  <a:ea typeface="Verdana" pitchFamily="34" charset="0"/>
                  <a:cs typeface="Verdana" pitchFamily="34" charset="0"/>
                </a:rPr>
                <a:t>CV</a:t>
              </a:r>
              <a:r>
                <a:rPr lang="it-IT" sz="1600" b="1" baseline="-25000" dirty="0" smtClean="0">
                  <a:solidFill>
                    <a:schemeClr val="tx1"/>
                  </a:solidFill>
                  <a:latin typeface="Verdana" pitchFamily="34" charset="0"/>
                  <a:ea typeface="Verdana" pitchFamily="34" charset="0"/>
                  <a:cs typeface="Verdana" pitchFamily="34" charset="0"/>
                </a:rPr>
                <a:t>2</a:t>
              </a:r>
              <a:endParaRPr lang="it-IT" sz="1600" b="1" baseline="-25000" dirty="0">
                <a:solidFill>
                  <a:schemeClr val="tx1"/>
                </a:solidFill>
                <a:latin typeface="Verdana" pitchFamily="34" charset="0"/>
                <a:ea typeface="Verdana" pitchFamily="34" charset="0"/>
                <a:cs typeface="Verdana" pitchFamily="34" charset="0"/>
              </a:endParaRPr>
            </a:p>
          </p:txBody>
        </p:sp>
        <p:sp>
          <p:nvSpPr>
            <p:cNvPr id="10" name="Rettangolo 9"/>
            <p:cNvSpPr/>
            <p:nvPr/>
          </p:nvSpPr>
          <p:spPr>
            <a:xfrm>
              <a:off x="3766302" y="2403132"/>
              <a:ext cx="1080000" cy="54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smtClean="0">
                  <a:solidFill>
                    <a:schemeClr val="tx1"/>
                  </a:solidFill>
                  <a:latin typeface="Verdana" pitchFamily="34" charset="0"/>
                  <a:ea typeface="Verdana" pitchFamily="34" charset="0"/>
                  <a:cs typeface="Verdana" pitchFamily="34" charset="0"/>
                </a:rPr>
                <a:t>CSV</a:t>
              </a:r>
              <a:r>
                <a:rPr lang="it-IT" sz="1600" b="1" baseline="-25000" dirty="0" smtClean="0">
                  <a:solidFill>
                    <a:schemeClr val="tx1"/>
                  </a:solidFill>
                  <a:latin typeface="Verdana" pitchFamily="34" charset="0"/>
                  <a:ea typeface="Verdana" pitchFamily="34" charset="0"/>
                  <a:cs typeface="Verdana" pitchFamily="34" charset="0"/>
                </a:rPr>
                <a:t>2,n</a:t>
              </a:r>
              <a:endParaRPr lang="it-IT" sz="1600" b="1" baseline="-25000" dirty="0">
                <a:solidFill>
                  <a:schemeClr val="tx1"/>
                </a:solidFill>
                <a:latin typeface="Verdana" pitchFamily="34" charset="0"/>
                <a:ea typeface="Verdana" pitchFamily="34" charset="0"/>
                <a:cs typeface="Verdana" pitchFamily="34" charset="0"/>
              </a:endParaRPr>
            </a:p>
          </p:txBody>
        </p:sp>
        <p:sp>
          <p:nvSpPr>
            <p:cNvPr id="29" name="Rettangolo 28"/>
            <p:cNvSpPr/>
            <p:nvPr/>
          </p:nvSpPr>
          <p:spPr>
            <a:xfrm>
              <a:off x="1299902" y="4011015"/>
              <a:ext cx="1080000" cy="54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smtClean="0">
                  <a:solidFill>
                    <a:schemeClr val="tx1"/>
                  </a:solidFill>
                  <a:latin typeface="Verdana" pitchFamily="34" charset="0"/>
                  <a:ea typeface="Verdana" pitchFamily="34" charset="0"/>
                  <a:cs typeface="Verdana" pitchFamily="34" charset="0"/>
                </a:rPr>
                <a:t>looCSV</a:t>
              </a:r>
              <a:r>
                <a:rPr lang="it-IT" sz="1600" b="1" baseline="-25000" dirty="0" smtClean="0">
                  <a:solidFill>
                    <a:schemeClr val="tx1"/>
                  </a:solidFill>
                  <a:latin typeface="Verdana" pitchFamily="34" charset="0"/>
                  <a:ea typeface="Verdana" pitchFamily="34" charset="0"/>
                  <a:cs typeface="Verdana" pitchFamily="34" charset="0"/>
                </a:rPr>
                <a:t>1</a:t>
              </a:r>
              <a:endParaRPr lang="it-IT" sz="1600" b="1" baseline="-25000" dirty="0">
                <a:solidFill>
                  <a:schemeClr val="tx1"/>
                </a:solidFill>
                <a:latin typeface="Verdana" pitchFamily="34" charset="0"/>
                <a:ea typeface="Verdana" pitchFamily="34" charset="0"/>
                <a:cs typeface="Verdana" pitchFamily="34" charset="0"/>
              </a:endParaRPr>
            </a:p>
          </p:txBody>
        </p:sp>
        <p:sp>
          <p:nvSpPr>
            <p:cNvPr id="42" name="Rettangolo 41"/>
            <p:cNvSpPr/>
            <p:nvPr/>
          </p:nvSpPr>
          <p:spPr>
            <a:xfrm>
              <a:off x="2452030" y="4011015"/>
              <a:ext cx="1080000" cy="54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smtClean="0">
                  <a:solidFill>
                    <a:schemeClr val="tx1"/>
                  </a:solidFill>
                  <a:latin typeface="Verdana" pitchFamily="34" charset="0"/>
                  <a:ea typeface="Verdana" pitchFamily="34" charset="0"/>
                  <a:cs typeface="Verdana" pitchFamily="34" charset="0"/>
                </a:rPr>
                <a:t>looCSV</a:t>
              </a:r>
              <a:r>
                <a:rPr lang="it-IT" sz="1600" b="1" baseline="-25000" dirty="0" smtClean="0">
                  <a:solidFill>
                    <a:schemeClr val="tx1"/>
                  </a:solidFill>
                  <a:latin typeface="Verdana" pitchFamily="34" charset="0"/>
                  <a:ea typeface="Verdana" pitchFamily="34" charset="0"/>
                  <a:cs typeface="Verdana" pitchFamily="34" charset="0"/>
                </a:rPr>
                <a:t>2</a:t>
              </a:r>
              <a:endParaRPr lang="it-IT" sz="1600" b="1" baseline="-25000" dirty="0">
                <a:solidFill>
                  <a:schemeClr val="tx1"/>
                </a:solidFill>
                <a:latin typeface="Verdana" pitchFamily="34" charset="0"/>
                <a:ea typeface="Verdana" pitchFamily="34" charset="0"/>
                <a:cs typeface="Verdana" pitchFamily="34" charset="0"/>
              </a:endParaRPr>
            </a:p>
          </p:txBody>
        </p:sp>
        <p:sp>
          <p:nvSpPr>
            <p:cNvPr id="45" name="Rettangolo 44"/>
            <p:cNvSpPr/>
            <p:nvPr/>
          </p:nvSpPr>
          <p:spPr>
            <a:xfrm>
              <a:off x="3769902" y="4011015"/>
              <a:ext cx="1080000" cy="54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err="1" smtClean="0">
                  <a:solidFill>
                    <a:schemeClr val="tx1"/>
                  </a:solidFill>
                  <a:latin typeface="Verdana" pitchFamily="34" charset="0"/>
                  <a:ea typeface="Verdana" pitchFamily="34" charset="0"/>
                  <a:cs typeface="Verdana" pitchFamily="34" charset="0"/>
                </a:rPr>
                <a:t>looCSV</a:t>
              </a:r>
              <a:r>
                <a:rPr lang="it-IT" sz="1600" b="1" baseline="-25000" dirty="0" err="1" smtClean="0">
                  <a:solidFill>
                    <a:schemeClr val="tx1"/>
                  </a:solidFill>
                  <a:latin typeface="Verdana" pitchFamily="34" charset="0"/>
                  <a:ea typeface="Verdana" pitchFamily="34" charset="0"/>
                  <a:cs typeface="Verdana" pitchFamily="34" charset="0"/>
                </a:rPr>
                <a:t>n</a:t>
              </a:r>
              <a:endParaRPr lang="it-IT" sz="1600" b="1" baseline="-25000" dirty="0">
                <a:solidFill>
                  <a:schemeClr val="tx1"/>
                </a:solidFill>
                <a:latin typeface="Verdana" pitchFamily="34" charset="0"/>
                <a:ea typeface="Verdana" pitchFamily="34" charset="0"/>
                <a:cs typeface="Verdana" pitchFamily="34" charset="0"/>
              </a:endParaRPr>
            </a:p>
          </p:txBody>
        </p:sp>
        <p:cxnSp>
          <p:nvCxnSpPr>
            <p:cNvPr id="47" name="Connettore 1 46"/>
            <p:cNvCxnSpPr/>
            <p:nvPr/>
          </p:nvCxnSpPr>
          <p:spPr>
            <a:xfrm>
              <a:off x="3553706" y="4281015"/>
              <a:ext cx="1800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2" name="CasellaDiTesto 51"/>
            <p:cNvSpPr txBox="1"/>
            <p:nvPr/>
          </p:nvSpPr>
          <p:spPr>
            <a:xfrm rot="16200000">
              <a:off x="722907" y="4080960"/>
              <a:ext cx="816249" cy="400110"/>
            </a:xfrm>
            <a:prstGeom prst="rect">
              <a:avLst/>
            </a:prstGeom>
            <a:noFill/>
          </p:spPr>
          <p:txBody>
            <a:bodyPr wrap="none" rtlCol="0">
              <a:spAutoFit/>
            </a:bodyPr>
            <a:lstStyle/>
            <a:p>
              <a:pPr algn="ctr"/>
              <a:r>
                <a:rPr lang="it-IT" sz="1000" dirty="0" err="1" smtClean="0">
                  <a:latin typeface="Verdana" pitchFamily="34" charset="0"/>
                  <a:ea typeface="Verdana" pitchFamily="34" charset="0"/>
                  <a:cs typeface="Verdana" pitchFamily="34" charset="0"/>
                </a:rPr>
                <a:t>All</a:t>
              </a:r>
              <a:r>
                <a:rPr lang="it-IT" sz="1000" dirty="0" smtClean="0">
                  <a:latin typeface="Verdana" pitchFamily="34" charset="0"/>
                  <a:ea typeface="Verdana" pitchFamily="34" charset="0"/>
                  <a:cs typeface="Verdana" pitchFamily="34" charset="0"/>
                </a:rPr>
                <a:t> </a:t>
              </a:r>
              <a:r>
                <a:rPr lang="it-IT" sz="1000" dirty="0" err="1" smtClean="0">
                  <a:latin typeface="Verdana" pitchFamily="34" charset="0"/>
                  <a:ea typeface="Verdana" pitchFamily="34" charset="0"/>
                  <a:cs typeface="Verdana" pitchFamily="34" charset="0"/>
                </a:rPr>
                <a:t>except</a:t>
              </a:r>
              <a:endParaRPr lang="it-IT" sz="1000" dirty="0" smtClean="0">
                <a:latin typeface="Verdana" pitchFamily="34" charset="0"/>
                <a:ea typeface="Verdana" pitchFamily="34" charset="0"/>
                <a:cs typeface="Verdana" pitchFamily="34" charset="0"/>
              </a:endParaRPr>
            </a:p>
            <a:p>
              <a:pPr algn="ctr"/>
              <a:r>
                <a:rPr lang="it-IT" sz="1000" dirty="0" err="1" smtClean="0">
                  <a:latin typeface="Verdana" pitchFamily="34" charset="0"/>
                  <a:ea typeface="Verdana" pitchFamily="34" charset="0"/>
                  <a:cs typeface="Verdana" pitchFamily="34" charset="0"/>
                </a:rPr>
                <a:t>one</a:t>
              </a:r>
              <a:endParaRPr lang="it-IT" sz="1000" dirty="0">
                <a:latin typeface="Verdana" pitchFamily="34" charset="0"/>
                <a:ea typeface="Verdana" pitchFamily="34" charset="0"/>
                <a:cs typeface="Verdana" pitchFamily="34" charset="0"/>
              </a:endParaRPr>
            </a:p>
          </p:txBody>
        </p:sp>
        <p:cxnSp>
          <p:nvCxnSpPr>
            <p:cNvPr id="64" name="Connettore 1 63"/>
            <p:cNvCxnSpPr/>
            <p:nvPr/>
          </p:nvCxnSpPr>
          <p:spPr>
            <a:xfrm>
              <a:off x="971447" y="1791132"/>
              <a:ext cx="0" cy="273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ttore 1 65"/>
            <p:cNvCxnSpPr/>
            <p:nvPr/>
          </p:nvCxnSpPr>
          <p:spPr>
            <a:xfrm>
              <a:off x="1299902" y="1539132"/>
              <a:ext cx="35283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971047" y="5795820"/>
              <a:ext cx="3780000" cy="450000"/>
              <a:chOff x="4247831" y="5265204"/>
              <a:chExt cx="3780000" cy="450000"/>
            </a:xfrm>
          </p:grpSpPr>
          <p:sp>
            <p:nvSpPr>
              <p:cNvPr id="85" name="Rettangolo 84"/>
              <p:cNvSpPr/>
              <p:nvPr/>
            </p:nvSpPr>
            <p:spPr>
              <a:xfrm>
                <a:off x="4247831" y="5265204"/>
                <a:ext cx="936000" cy="45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smtClean="0">
                    <a:solidFill>
                      <a:schemeClr val="tx1"/>
                    </a:solidFill>
                    <a:latin typeface="Verdana" pitchFamily="34" charset="0"/>
                    <a:ea typeface="Verdana" pitchFamily="34" charset="0"/>
                    <a:cs typeface="Verdana" pitchFamily="34" charset="0"/>
                  </a:rPr>
                  <a:t>looCSV</a:t>
                </a:r>
                <a:r>
                  <a:rPr lang="it-IT" sz="1400" b="1" baseline="-25000" dirty="0" err="1" smtClean="0">
                    <a:solidFill>
                      <a:schemeClr val="tx1"/>
                    </a:solidFill>
                    <a:latin typeface="Verdana" pitchFamily="34" charset="0"/>
                    <a:ea typeface="Verdana" pitchFamily="34" charset="0"/>
                    <a:cs typeface="Verdana" pitchFamily="34" charset="0"/>
                  </a:rPr>
                  <a:t>t</a:t>
                </a:r>
                <a:endParaRPr lang="it-IT" sz="1400" b="1" baseline="-25000" dirty="0">
                  <a:solidFill>
                    <a:schemeClr val="tx1"/>
                  </a:solidFill>
                  <a:latin typeface="Verdana" pitchFamily="34" charset="0"/>
                  <a:ea typeface="Verdana" pitchFamily="34" charset="0"/>
                  <a:cs typeface="Verdana" pitchFamily="34" charset="0"/>
                </a:endParaRPr>
              </a:p>
            </p:txBody>
          </p:sp>
          <p:sp>
            <p:nvSpPr>
              <p:cNvPr id="86" name="Rettangolo 85"/>
              <p:cNvSpPr/>
              <p:nvPr/>
            </p:nvSpPr>
            <p:spPr>
              <a:xfrm>
                <a:off x="5183831" y="5265204"/>
                <a:ext cx="2844000" cy="4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00" b="1" dirty="0" err="1" smtClean="0">
                    <a:solidFill>
                      <a:schemeClr val="tx1"/>
                    </a:solidFill>
                    <a:latin typeface="Verdana" pitchFamily="34" charset="0"/>
                    <a:ea typeface="Verdana" pitchFamily="34" charset="0"/>
                    <a:cs typeface="Verdana" pitchFamily="34" charset="0"/>
                  </a:rPr>
                  <a:t>Leave-one-out</a:t>
                </a:r>
                <a:r>
                  <a:rPr lang="it-IT" sz="1000" b="1" dirty="0" smtClean="0">
                    <a:solidFill>
                      <a:schemeClr val="tx1"/>
                    </a:solidFill>
                    <a:latin typeface="Verdana" pitchFamily="34" charset="0"/>
                    <a:ea typeface="Verdana" pitchFamily="34" charset="0"/>
                    <a:cs typeface="Verdana" pitchFamily="34" charset="0"/>
                  </a:rPr>
                  <a:t> </a:t>
                </a:r>
                <a:r>
                  <a:rPr lang="it-IT" sz="1000" b="1" dirty="0" err="1" smtClean="0">
                    <a:solidFill>
                      <a:schemeClr val="tx1"/>
                    </a:solidFill>
                    <a:latin typeface="Verdana" pitchFamily="34" charset="0"/>
                    <a:ea typeface="Verdana" pitchFamily="34" charset="0"/>
                    <a:cs typeface="Verdana" pitchFamily="34" charset="0"/>
                  </a:rPr>
                  <a:t>cross-study</a:t>
                </a:r>
                <a:r>
                  <a:rPr lang="it-IT" sz="1000" b="1" dirty="0" smtClean="0">
                    <a:solidFill>
                      <a:schemeClr val="tx1"/>
                    </a:solidFill>
                    <a:latin typeface="Verdana" pitchFamily="34" charset="0"/>
                    <a:ea typeface="Verdana" pitchFamily="34" charset="0"/>
                    <a:cs typeface="Verdana" pitchFamily="34" charset="0"/>
                  </a:rPr>
                  <a:t> </a:t>
                </a:r>
                <a:r>
                  <a:rPr lang="it-IT" sz="1000" b="1" dirty="0" err="1" smtClean="0">
                    <a:solidFill>
                      <a:schemeClr val="tx1"/>
                    </a:solidFill>
                    <a:latin typeface="Verdana" pitchFamily="34" charset="0"/>
                    <a:ea typeface="Verdana" pitchFamily="34" charset="0"/>
                    <a:cs typeface="Verdana" pitchFamily="34" charset="0"/>
                  </a:rPr>
                  <a:t>validation</a:t>
                </a:r>
                <a:endParaRPr lang="it-IT" sz="1000" b="1" dirty="0" smtClean="0">
                  <a:solidFill>
                    <a:schemeClr val="tx1"/>
                  </a:solidFill>
                  <a:latin typeface="Verdana" pitchFamily="34" charset="0"/>
                  <a:ea typeface="Verdana" pitchFamily="34" charset="0"/>
                  <a:cs typeface="Verdana" pitchFamily="34" charset="0"/>
                </a:endParaRPr>
              </a:p>
              <a:p>
                <a:r>
                  <a:rPr lang="it-IT" sz="1000" dirty="0" smtClean="0">
                    <a:solidFill>
                      <a:schemeClr val="tx1"/>
                    </a:solidFill>
                    <a:latin typeface="Verdana" pitchFamily="34" charset="0"/>
                    <a:ea typeface="Verdana" pitchFamily="34" charset="0"/>
                    <a:cs typeface="Verdana" pitchFamily="34" charset="0"/>
                  </a:rPr>
                  <a:t>Training on </a:t>
                </a:r>
                <a:r>
                  <a:rPr lang="it-IT" sz="1000" dirty="0" err="1" smtClean="0">
                    <a:solidFill>
                      <a:schemeClr val="tx1"/>
                    </a:solidFill>
                    <a:latin typeface="Verdana" pitchFamily="34" charset="0"/>
                    <a:ea typeface="Verdana" pitchFamily="34" charset="0"/>
                    <a:cs typeface="Verdana" pitchFamily="34" charset="0"/>
                  </a:rPr>
                  <a:t>all</a:t>
                </a:r>
                <a:r>
                  <a:rPr lang="it-IT" sz="1000" dirty="0" smtClean="0">
                    <a:solidFill>
                      <a:schemeClr val="tx1"/>
                    </a:solidFill>
                    <a:latin typeface="Verdana" pitchFamily="34" charset="0"/>
                    <a:ea typeface="Verdana" pitchFamily="34" charset="0"/>
                    <a:cs typeface="Verdana" pitchFamily="34" charset="0"/>
                  </a:rPr>
                  <a:t> </a:t>
                </a:r>
                <a:r>
                  <a:rPr lang="it-IT" sz="1000" dirty="0" err="1" smtClean="0">
                    <a:solidFill>
                      <a:schemeClr val="tx1"/>
                    </a:solidFill>
                    <a:latin typeface="Verdana" pitchFamily="34" charset="0"/>
                    <a:ea typeface="Verdana" pitchFamily="34" charset="0"/>
                    <a:cs typeface="Verdana" pitchFamily="34" charset="0"/>
                  </a:rPr>
                  <a:t>except</a:t>
                </a:r>
                <a:r>
                  <a:rPr lang="it-IT" sz="1000" dirty="0" smtClean="0">
                    <a:solidFill>
                      <a:schemeClr val="tx1"/>
                    </a:solidFill>
                    <a:latin typeface="Verdana" pitchFamily="34" charset="0"/>
                    <a:ea typeface="Verdana" pitchFamily="34" charset="0"/>
                    <a:cs typeface="Verdana" pitchFamily="34" charset="0"/>
                  </a:rPr>
                  <a:t> the </a:t>
                </a:r>
                <a:r>
                  <a:rPr lang="it-IT" sz="1000" dirty="0" err="1" smtClean="0">
                    <a:solidFill>
                      <a:schemeClr val="tx1"/>
                    </a:solidFill>
                    <a:latin typeface="Verdana" pitchFamily="34" charset="0"/>
                    <a:ea typeface="Verdana" pitchFamily="34" charset="0"/>
                    <a:cs typeface="Verdana" pitchFamily="34" charset="0"/>
                  </a:rPr>
                  <a:t>t-</a:t>
                </a:r>
                <a:r>
                  <a:rPr lang="it-IT" sz="1000" i="1" dirty="0" err="1" smtClean="0">
                    <a:solidFill>
                      <a:schemeClr val="tx1"/>
                    </a:solidFill>
                    <a:latin typeface="Verdana" pitchFamily="34" charset="0"/>
                    <a:ea typeface="Verdana" pitchFamily="34" charset="0"/>
                    <a:cs typeface="Verdana" pitchFamily="34" charset="0"/>
                  </a:rPr>
                  <a:t>th</a:t>
                </a:r>
                <a:r>
                  <a:rPr lang="it-IT" sz="1000" dirty="0" smtClean="0">
                    <a:solidFill>
                      <a:schemeClr val="tx1"/>
                    </a:solidFill>
                    <a:latin typeface="Verdana" pitchFamily="34" charset="0"/>
                    <a:ea typeface="Verdana" pitchFamily="34" charset="0"/>
                    <a:cs typeface="Verdana" pitchFamily="34" charset="0"/>
                  </a:rPr>
                  <a:t> </a:t>
                </a:r>
                <a:r>
                  <a:rPr lang="it-IT" sz="1000" dirty="0" err="1" smtClean="0">
                    <a:solidFill>
                      <a:schemeClr val="tx1"/>
                    </a:solidFill>
                    <a:latin typeface="Verdana" pitchFamily="34" charset="0"/>
                    <a:ea typeface="Verdana" pitchFamily="34" charset="0"/>
                    <a:cs typeface="Verdana" pitchFamily="34" charset="0"/>
                  </a:rPr>
                  <a:t>study</a:t>
                </a:r>
                <a:r>
                  <a:rPr lang="it-IT" sz="1000" dirty="0" smtClean="0">
                    <a:solidFill>
                      <a:schemeClr val="tx1"/>
                    </a:solidFill>
                    <a:latin typeface="Verdana" pitchFamily="34" charset="0"/>
                    <a:ea typeface="Verdana" pitchFamily="34" charset="0"/>
                    <a:cs typeface="Verdana" pitchFamily="34" charset="0"/>
                  </a:rPr>
                  <a:t> and</a:t>
                </a:r>
              </a:p>
              <a:p>
                <a:r>
                  <a:rPr lang="it-IT" sz="1000" dirty="0" err="1" smtClean="0">
                    <a:solidFill>
                      <a:schemeClr val="tx1"/>
                    </a:solidFill>
                    <a:latin typeface="Verdana" pitchFamily="34" charset="0"/>
                    <a:ea typeface="Verdana" pitchFamily="34" charset="0"/>
                    <a:cs typeface="Verdana" pitchFamily="34" charset="0"/>
                  </a:rPr>
                  <a:t>validation</a:t>
                </a:r>
                <a:r>
                  <a:rPr lang="it-IT" sz="1000" dirty="0" smtClean="0">
                    <a:solidFill>
                      <a:schemeClr val="tx1"/>
                    </a:solidFill>
                    <a:latin typeface="Verdana" pitchFamily="34" charset="0"/>
                    <a:ea typeface="Verdana" pitchFamily="34" charset="0"/>
                    <a:cs typeface="Verdana" pitchFamily="34" charset="0"/>
                  </a:rPr>
                  <a:t> on the </a:t>
                </a:r>
                <a:r>
                  <a:rPr lang="it-IT" sz="1000" dirty="0" err="1" smtClean="0">
                    <a:solidFill>
                      <a:schemeClr val="tx1"/>
                    </a:solidFill>
                    <a:latin typeface="Verdana" pitchFamily="34" charset="0"/>
                    <a:ea typeface="Verdana" pitchFamily="34" charset="0"/>
                    <a:cs typeface="Verdana" pitchFamily="34" charset="0"/>
                  </a:rPr>
                  <a:t>t-</a:t>
                </a:r>
                <a:r>
                  <a:rPr lang="it-IT" sz="1000" i="1" dirty="0" err="1" smtClean="0">
                    <a:solidFill>
                      <a:schemeClr val="tx1"/>
                    </a:solidFill>
                    <a:latin typeface="Verdana" pitchFamily="34" charset="0"/>
                    <a:ea typeface="Verdana" pitchFamily="34" charset="0"/>
                    <a:cs typeface="Verdana" pitchFamily="34" charset="0"/>
                  </a:rPr>
                  <a:t>th</a:t>
                </a:r>
                <a:r>
                  <a:rPr lang="it-IT" sz="1000" dirty="0" smtClean="0">
                    <a:solidFill>
                      <a:schemeClr val="tx1"/>
                    </a:solidFill>
                    <a:latin typeface="Verdana" pitchFamily="34" charset="0"/>
                    <a:ea typeface="Verdana" pitchFamily="34" charset="0"/>
                    <a:cs typeface="Verdana" pitchFamily="34" charset="0"/>
                  </a:rPr>
                  <a:t> </a:t>
                </a:r>
                <a:r>
                  <a:rPr lang="it-IT" sz="1000" dirty="0" err="1" smtClean="0">
                    <a:solidFill>
                      <a:schemeClr val="tx1"/>
                    </a:solidFill>
                    <a:latin typeface="Verdana" pitchFamily="34" charset="0"/>
                    <a:ea typeface="Verdana" pitchFamily="34" charset="0"/>
                    <a:cs typeface="Verdana" pitchFamily="34" charset="0"/>
                  </a:rPr>
                  <a:t>study</a:t>
                </a:r>
                <a:endParaRPr lang="it-IT" sz="1000" dirty="0">
                  <a:solidFill>
                    <a:schemeClr val="tx1"/>
                  </a:solidFill>
                  <a:latin typeface="Verdana" pitchFamily="34" charset="0"/>
                  <a:ea typeface="Verdana" pitchFamily="34" charset="0"/>
                  <a:cs typeface="Verdana" pitchFamily="34" charset="0"/>
                </a:endParaRPr>
              </a:p>
            </p:txBody>
          </p:sp>
        </p:grpSp>
        <p:cxnSp>
          <p:nvCxnSpPr>
            <p:cNvPr id="62" name="Connettore 1 61"/>
            <p:cNvCxnSpPr/>
            <p:nvPr/>
          </p:nvCxnSpPr>
          <p:spPr>
            <a:xfrm>
              <a:off x="3553706" y="2061132"/>
              <a:ext cx="1800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Connettore 1 62"/>
            <p:cNvCxnSpPr/>
            <p:nvPr/>
          </p:nvCxnSpPr>
          <p:spPr>
            <a:xfrm>
              <a:off x="3553706" y="2673132"/>
              <a:ext cx="1800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Connettore 1 64"/>
            <p:cNvCxnSpPr/>
            <p:nvPr/>
          </p:nvCxnSpPr>
          <p:spPr>
            <a:xfrm>
              <a:off x="3553706" y="3437996"/>
              <a:ext cx="1800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3" name="Connettore 1 72"/>
            <p:cNvCxnSpPr/>
            <p:nvPr/>
          </p:nvCxnSpPr>
          <p:spPr>
            <a:xfrm rot="5400000">
              <a:off x="1749902" y="3050948"/>
              <a:ext cx="1800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4" name="Connettore 1 73"/>
            <p:cNvCxnSpPr/>
            <p:nvPr/>
          </p:nvCxnSpPr>
          <p:spPr>
            <a:xfrm rot="5400000">
              <a:off x="2902030" y="3050948"/>
              <a:ext cx="1800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 name="Connettore 1 74"/>
            <p:cNvCxnSpPr/>
            <p:nvPr/>
          </p:nvCxnSpPr>
          <p:spPr>
            <a:xfrm rot="5400000">
              <a:off x="4216302" y="3050948"/>
              <a:ext cx="1800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1" name="Content Placeholder 20"/>
          <p:cNvSpPr>
            <a:spLocks noGrp="1"/>
          </p:cNvSpPr>
          <p:nvPr>
            <p:ph idx="1"/>
          </p:nvPr>
        </p:nvSpPr>
        <p:spPr>
          <a:xfrm>
            <a:off x="5155090" y="1600200"/>
            <a:ext cx="3784592" cy="4525963"/>
          </a:xfrm>
          <a:solidFill>
            <a:schemeClr val="bg1"/>
          </a:solidFill>
        </p:spPr>
        <p:txBody>
          <a:bodyPr>
            <a:noAutofit/>
          </a:bodyPr>
          <a:lstStyle/>
          <a:p>
            <a:pPr marL="0" indent="0">
              <a:buNone/>
            </a:pPr>
            <a:r>
              <a:rPr lang="en-US" sz="1400" dirty="0"/>
              <a:t>Waldron </a:t>
            </a:r>
            <a:r>
              <a:rPr lang="en-US" sz="1400" dirty="0" smtClean="0"/>
              <a:t>L </a:t>
            </a:r>
            <a:r>
              <a:rPr lang="en-US" sz="1400" i="1" dirty="0" smtClean="0"/>
              <a:t>et al.</a:t>
            </a:r>
            <a:r>
              <a:rPr lang="en-US" sz="1400" dirty="0" smtClean="0"/>
              <a:t>: </a:t>
            </a:r>
            <a:r>
              <a:rPr lang="en-US" sz="1400" b="1" dirty="0"/>
              <a:t>Comparative meta-analysis of prognostic gene signatures for late-stage ovarian cancer</a:t>
            </a:r>
            <a:r>
              <a:rPr lang="en-US" sz="1400" dirty="0"/>
              <a:t>. J. Natl. Cancer Inst. 2014, </a:t>
            </a:r>
            <a:r>
              <a:rPr lang="en-US" sz="1400" b="1" dirty="0"/>
              <a:t>106</a:t>
            </a:r>
            <a:r>
              <a:rPr lang="en-US" sz="1400" dirty="0" smtClean="0"/>
              <a:t>.</a:t>
            </a:r>
          </a:p>
          <a:p>
            <a:pPr marL="0" indent="0">
              <a:buNone/>
            </a:pPr>
            <a:endParaRPr lang="en-US" sz="1400" dirty="0" smtClean="0"/>
          </a:p>
          <a:p>
            <a:pPr marL="0" indent="0">
              <a:buNone/>
            </a:pPr>
            <a:r>
              <a:rPr lang="en-US" sz="1400" dirty="0" smtClean="0"/>
              <a:t>Riester M </a:t>
            </a:r>
            <a:r>
              <a:rPr lang="en-US" sz="1400" i="1" dirty="0" smtClean="0"/>
              <a:t>et al.</a:t>
            </a:r>
            <a:r>
              <a:rPr lang="en-US" sz="1400" dirty="0" smtClean="0"/>
              <a:t> </a:t>
            </a:r>
            <a:r>
              <a:rPr lang="en-US" sz="1400" b="1" dirty="0" smtClean="0"/>
              <a:t>: </a:t>
            </a:r>
            <a:r>
              <a:rPr lang="en-US" sz="1400" b="1" dirty="0"/>
              <a:t>Risk prediction for late-stage ovarian cancer by meta-analysis of 1525 patient samples.</a:t>
            </a:r>
            <a:r>
              <a:rPr lang="en-US" sz="1400" dirty="0"/>
              <a:t> J. Natl. Cancer Inst. 2014, 106.</a:t>
            </a:r>
          </a:p>
          <a:p>
            <a:pPr marL="0" indent="0">
              <a:buNone/>
            </a:pPr>
            <a:endParaRPr lang="en-US" sz="1400" dirty="0"/>
          </a:p>
          <a:p>
            <a:pPr marL="0" indent="0">
              <a:buNone/>
            </a:pPr>
            <a:r>
              <a:rPr lang="en-US" sz="1400" dirty="0" err="1" smtClean="0"/>
              <a:t>Trippa</a:t>
            </a:r>
            <a:r>
              <a:rPr lang="en-US" sz="1400" dirty="0" smtClean="0"/>
              <a:t> L </a:t>
            </a:r>
            <a:r>
              <a:rPr lang="en-US" sz="1400" i="1" dirty="0" smtClean="0"/>
              <a:t>et al.</a:t>
            </a:r>
            <a:r>
              <a:rPr lang="en-US" sz="1400" dirty="0" smtClean="0"/>
              <a:t>: </a:t>
            </a:r>
            <a:r>
              <a:rPr lang="en-US" sz="1400" dirty="0"/>
              <a:t>Bayesian nonparametric cross-study validation of prediction methods. Ann. Appl. Stat. 2015, 9:402–428.</a:t>
            </a:r>
          </a:p>
          <a:p>
            <a:endParaRPr lang="en-US" sz="1400" dirty="0"/>
          </a:p>
          <a:p>
            <a:pPr marL="0" indent="0">
              <a:buNone/>
            </a:pPr>
            <a:r>
              <a:rPr lang="en-US" sz="1400" dirty="0"/>
              <a:t>Zhao </a:t>
            </a:r>
            <a:r>
              <a:rPr lang="en-US" sz="1400" dirty="0" smtClean="0"/>
              <a:t>SD </a:t>
            </a:r>
            <a:r>
              <a:rPr lang="en-US" sz="1400" i="1" dirty="0" smtClean="0"/>
              <a:t>et al.</a:t>
            </a:r>
            <a:r>
              <a:rPr lang="en-US" sz="1400" dirty="0" smtClean="0"/>
              <a:t>: </a:t>
            </a:r>
            <a:r>
              <a:rPr lang="en-US" sz="1400" b="1" dirty="0" err="1"/>
              <a:t>Más</a:t>
            </a:r>
            <a:r>
              <a:rPr lang="en-US" sz="1400" b="1" dirty="0"/>
              <a:t>-o-</a:t>
            </a:r>
            <a:r>
              <a:rPr lang="en-US" sz="1400" b="1" dirty="0" err="1"/>
              <a:t>menos</a:t>
            </a:r>
            <a:r>
              <a:rPr lang="en-US" sz="1400" b="1" dirty="0"/>
              <a:t>: a simple sign averaging method for discrimination in genomic data analysis. </a:t>
            </a:r>
            <a:r>
              <a:rPr lang="en-US" sz="1400" dirty="0"/>
              <a:t>Bioinformatics 2014, 30:3062–3069.</a:t>
            </a:r>
          </a:p>
          <a:p>
            <a:pPr marL="0" indent="0">
              <a:buNone/>
            </a:pPr>
            <a:endParaRPr lang="en-US" sz="1400" dirty="0"/>
          </a:p>
          <a:p>
            <a:pPr marL="0" indent="0">
              <a:buNone/>
            </a:pPr>
            <a:r>
              <a:rPr lang="en-US" sz="1400" dirty="0" err="1"/>
              <a:t>Bernau</a:t>
            </a:r>
            <a:r>
              <a:rPr lang="en-US" sz="1400" dirty="0"/>
              <a:t> </a:t>
            </a:r>
            <a:r>
              <a:rPr lang="en-US" sz="1400" dirty="0" smtClean="0"/>
              <a:t>C </a:t>
            </a:r>
            <a:r>
              <a:rPr lang="en-US" sz="1400" i="1" dirty="0" smtClean="0"/>
              <a:t>et al.</a:t>
            </a:r>
            <a:r>
              <a:rPr lang="en-US" sz="1400" dirty="0" smtClean="0"/>
              <a:t>: </a:t>
            </a:r>
            <a:r>
              <a:rPr lang="en-US" sz="1400" b="1" dirty="0"/>
              <a:t>Cross-study validation for the assessment of prediction algorithms.</a:t>
            </a:r>
            <a:r>
              <a:rPr lang="en-US" sz="1400" dirty="0"/>
              <a:t> Bioinformatics 2014, 30:i105–12.</a:t>
            </a:r>
          </a:p>
        </p:txBody>
      </p:sp>
      <p:sp>
        <p:nvSpPr>
          <p:cNvPr id="79" name="Title 19"/>
          <p:cNvSpPr>
            <a:spLocks noGrp="1"/>
          </p:cNvSpPr>
          <p:nvPr>
            <p:ph type="title"/>
          </p:nvPr>
        </p:nvSpPr>
        <p:spPr>
          <a:xfrm>
            <a:off x="457200" y="274638"/>
            <a:ext cx="8229600" cy="1143000"/>
          </a:xfrm>
        </p:spPr>
        <p:txBody>
          <a:bodyPr>
            <a:normAutofit fontScale="90000"/>
          </a:bodyPr>
          <a:lstStyle/>
          <a:p>
            <a:r>
              <a:rPr lang="en-US" dirty="0" smtClean="0"/>
              <a:t>Moving towards Scenario 4: Methodological advances</a:t>
            </a:r>
            <a:endParaRPr lang="en-US" dirty="0"/>
          </a:p>
        </p:txBody>
      </p:sp>
    </p:spTree>
    <p:extLst>
      <p:ext uri="{BB962C8B-B14F-4D97-AF65-F5344CB8AC3E}">
        <p14:creationId xmlns:p14="http://schemas.microsoft.com/office/powerpoint/2010/main" val="5234644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predictive modeling</a:t>
            </a:r>
            <a:r>
              <a:rPr lang="en-US" dirty="0" smtClean="0"/>
              <a:t>?</a:t>
            </a:r>
            <a:endParaRPr lang="en-US" dirty="0"/>
          </a:p>
        </p:txBody>
      </p:sp>
      <p:pic>
        <p:nvPicPr>
          <p:cNvPr id="6" name="Picture 5"/>
          <p:cNvPicPr>
            <a:picLocks noChangeAspect="1"/>
          </p:cNvPicPr>
          <p:nvPr/>
        </p:nvPicPr>
        <p:blipFill>
          <a:blip r:embed="rId2"/>
          <a:stretch>
            <a:fillRect/>
          </a:stretch>
        </p:blipFill>
        <p:spPr>
          <a:xfrm>
            <a:off x="360820" y="1447800"/>
            <a:ext cx="7886700" cy="1168400"/>
          </a:xfrm>
          <a:prstGeom prst="rect">
            <a:avLst/>
          </a:prstGeom>
        </p:spPr>
      </p:pic>
      <p:pic>
        <p:nvPicPr>
          <p:cNvPr id="7" name="Picture 6"/>
          <p:cNvPicPr>
            <a:picLocks noChangeAspect="1"/>
          </p:cNvPicPr>
          <p:nvPr/>
        </p:nvPicPr>
        <p:blipFill>
          <a:blip r:embed="rId3"/>
          <a:stretch>
            <a:fillRect/>
          </a:stretch>
        </p:blipFill>
        <p:spPr>
          <a:xfrm>
            <a:off x="360820" y="2616200"/>
            <a:ext cx="8026400" cy="1993900"/>
          </a:xfrm>
          <a:prstGeom prst="rect">
            <a:avLst/>
          </a:prstGeom>
        </p:spPr>
      </p:pic>
      <p:pic>
        <p:nvPicPr>
          <p:cNvPr id="8" name="Picture 7"/>
          <p:cNvPicPr>
            <a:picLocks noChangeAspect="1"/>
          </p:cNvPicPr>
          <p:nvPr/>
        </p:nvPicPr>
        <p:blipFill>
          <a:blip r:embed="rId4"/>
          <a:stretch>
            <a:fillRect/>
          </a:stretch>
        </p:blipFill>
        <p:spPr>
          <a:xfrm>
            <a:off x="360820" y="4432721"/>
            <a:ext cx="8318500" cy="1778000"/>
          </a:xfrm>
          <a:prstGeom prst="rect">
            <a:avLst/>
          </a:prstGeom>
        </p:spPr>
      </p:pic>
    </p:spTree>
    <p:extLst>
      <p:ext uri="{BB962C8B-B14F-4D97-AF65-F5344CB8AC3E}">
        <p14:creationId xmlns:p14="http://schemas.microsoft.com/office/powerpoint/2010/main" val="350552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e 23"/>
          <p:cNvSpPr/>
          <p:nvPr/>
        </p:nvSpPr>
        <p:spPr>
          <a:xfrm>
            <a:off x="5183607" y="2822901"/>
            <a:ext cx="540000" cy="540000"/>
          </a:xfrm>
          <a:prstGeom prst="ellipse">
            <a:avLst/>
          </a:prstGeom>
          <a:solidFill>
            <a:srgbClr val="517D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1" name="Ovale 20"/>
          <p:cNvSpPr/>
          <p:nvPr/>
        </p:nvSpPr>
        <p:spPr>
          <a:xfrm>
            <a:off x="3563367" y="2168888"/>
            <a:ext cx="540000" cy="540000"/>
          </a:xfrm>
          <a:prstGeom prst="ellipse">
            <a:avLst/>
          </a:prstGeom>
          <a:solidFill>
            <a:srgbClr val="517D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6" name="Ovale 25"/>
          <p:cNvSpPr/>
          <p:nvPr/>
        </p:nvSpPr>
        <p:spPr>
          <a:xfrm>
            <a:off x="3563367" y="2822901"/>
            <a:ext cx="540000" cy="540000"/>
          </a:xfrm>
          <a:prstGeom prst="ellipse">
            <a:avLst/>
          </a:prstGeom>
          <a:solidFill>
            <a:srgbClr val="4861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8" name="Ovale 27"/>
          <p:cNvSpPr/>
          <p:nvPr/>
        </p:nvSpPr>
        <p:spPr>
          <a:xfrm>
            <a:off x="5183607" y="2168888"/>
            <a:ext cx="540000" cy="540000"/>
          </a:xfrm>
          <a:prstGeom prst="ellipse">
            <a:avLst/>
          </a:prstGeom>
          <a:solidFill>
            <a:srgbClr val="4861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1" name="Rettangolo 30"/>
          <p:cNvSpPr/>
          <p:nvPr/>
        </p:nvSpPr>
        <p:spPr>
          <a:xfrm>
            <a:off x="6516216" y="2096880"/>
            <a:ext cx="1224000" cy="252000"/>
          </a:xfrm>
          <a:prstGeom prst="rect">
            <a:avLst/>
          </a:prstGeom>
          <a:solidFill>
            <a:srgbClr val="517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err="1" smtClean="0"/>
              <a:t>Cross-validation</a:t>
            </a:r>
            <a:r>
              <a:rPr lang="it-IT" sz="1200" b="1" dirty="0" smtClean="0"/>
              <a:t> </a:t>
            </a:r>
            <a:endParaRPr lang="it-IT" sz="1200" b="1" dirty="0"/>
          </a:p>
        </p:txBody>
      </p:sp>
      <p:sp>
        <p:nvSpPr>
          <p:cNvPr id="32" name="Rettangolo 31"/>
          <p:cNvSpPr/>
          <p:nvPr/>
        </p:nvSpPr>
        <p:spPr>
          <a:xfrm>
            <a:off x="6516216" y="2348936"/>
            <a:ext cx="1224000" cy="252000"/>
          </a:xfrm>
          <a:prstGeom prst="rect">
            <a:avLst/>
          </a:prstGeom>
          <a:solidFill>
            <a:srgbClr val="4861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err="1" smtClean="0"/>
              <a:t>Cross-stage</a:t>
            </a:r>
            <a:endParaRPr lang="it-IT" sz="1200" b="1" dirty="0"/>
          </a:p>
        </p:txBody>
      </p:sp>
      <p:graphicFrame>
        <p:nvGraphicFramePr>
          <p:cNvPr id="13" name="Tabella 12"/>
          <p:cNvGraphicFramePr>
            <a:graphicFrameLocks noGrp="1"/>
          </p:cNvGraphicFramePr>
          <p:nvPr/>
        </p:nvGraphicFramePr>
        <p:xfrm>
          <a:off x="1403127" y="1448808"/>
          <a:ext cx="4860000" cy="1944000"/>
        </p:xfrm>
        <a:graphic>
          <a:graphicData uri="http://schemas.openxmlformats.org/drawingml/2006/table">
            <a:tbl>
              <a:tblPr firstRow="1" bandRow="1">
                <a:tableStyleId>{2D5ABB26-0587-4C30-8999-92F81FD0307C}</a:tableStyleId>
              </a:tblPr>
              <a:tblGrid>
                <a:gridCol w="1620000"/>
                <a:gridCol w="1620000"/>
                <a:gridCol w="1620000"/>
              </a:tblGrid>
              <a:tr h="648000">
                <a:tc>
                  <a:txBody>
                    <a:bodyPr/>
                    <a:lstStyle/>
                    <a:p>
                      <a:pPr algn="ctr"/>
                      <a:endParaRPr lang="it-IT" sz="14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400" b="1" dirty="0" err="1" smtClean="0">
                          <a:solidFill>
                            <a:schemeClr val="tx1"/>
                          </a:solidFill>
                          <a:latin typeface="+mn-lt"/>
                        </a:rPr>
                        <a:t>Validation</a:t>
                      </a:r>
                      <a:r>
                        <a:rPr lang="it-IT" sz="1400" b="1" dirty="0" smtClean="0">
                          <a:solidFill>
                            <a:schemeClr val="tx1"/>
                          </a:solidFill>
                          <a:latin typeface="+mn-lt"/>
                        </a:rPr>
                        <a:t>: Stage I</a:t>
                      </a:r>
                      <a:endParaRPr lang="it-IT" sz="1400" b="1" baseline="30000" dirty="0">
                        <a:solidFill>
                          <a:schemeClr val="tx1"/>
                        </a:solidFill>
                        <a:latin typeface="+mn-lt"/>
                      </a:endParaRPr>
                    </a:p>
                  </a:txBody>
                  <a:tcPr marL="96512" marR="96512" marT="48256" marB="4825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400" b="1" dirty="0" err="1" smtClean="0">
                          <a:solidFill>
                            <a:schemeClr val="tx1"/>
                          </a:solidFill>
                          <a:latin typeface="+mn-lt"/>
                        </a:rPr>
                        <a:t>Validation</a:t>
                      </a:r>
                      <a:r>
                        <a:rPr lang="it-IT" sz="1400" b="1" dirty="0" smtClean="0">
                          <a:solidFill>
                            <a:schemeClr val="tx1"/>
                          </a:solidFill>
                          <a:latin typeface="+mn-lt"/>
                        </a:rPr>
                        <a:t>: Stage II</a:t>
                      </a:r>
                      <a:endParaRPr lang="it-IT" sz="14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8000">
                <a:tc>
                  <a:txBody>
                    <a:bodyPr/>
                    <a:lstStyle/>
                    <a:p>
                      <a:pPr algn="ctr"/>
                      <a:r>
                        <a:rPr lang="it-IT" sz="1400" b="1" dirty="0" smtClean="0">
                          <a:solidFill>
                            <a:schemeClr val="tx1"/>
                          </a:solidFill>
                          <a:latin typeface="+mn-lt"/>
                        </a:rPr>
                        <a:t>Training:  Stage I</a:t>
                      </a:r>
                      <a:endParaRPr lang="it-IT" sz="14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800" b="1" dirty="0" smtClean="0">
                          <a:solidFill>
                            <a:schemeClr val="tx1"/>
                          </a:solidFill>
                          <a:latin typeface="+mn-lt"/>
                        </a:rPr>
                        <a:t>0.737</a:t>
                      </a:r>
                      <a:endParaRPr lang="it-IT" sz="1800" b="1" dirty="0">
                        <a:solidFill>
                          <a:schemeClr val="tx1"/>
                        </a:solidFill>
                        <a:latin typeface="+mn-lt"/>
                      </a:endParaRPr>
                    </a:p>
                  </a:txBody>
                  <a:tcPr marL="96512" marR="96512" marT="48256" marB="4825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800" b="1" dirty="0" smtClean="0">
                          <a:solidFill>
                            <a:schemeClr val="tx1"/>
                          </a:solidFill>
                          <a:latin typeface="+mn-lt"/>
                        </a:rPr>
                        <a:t>0.689</a:t>
                      </a:r>
                      <a:endParaRPr lang="it-IT" sz="18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48000">
                <a:tc>
                  <a:txBody>
                    <a:bodyPr/>
                    <a:lstStyle/>
                    <a:p>
                      <a:pPr algn="ctr"/>
                      <a:r>
                        <a:rPr lang="it-IT" sz="1400" b="1" dirty="0" smtClean="0">
                          <a:solidFill>
                            <a:schemeClr val="tx1"/>
                          </a:solidFill>
                          <a:latin typeface="+mn-lt"/>
                        </a:rPr>
                        <a:t>Training:</a:t>
                      </a:r>
                      <a:r>
                        <a:rPr lang="it-IT" sz="1400" b="1" baseline="0" dirty="0" smtClean="0">
                          <a:solidFill>
                            <a:schemeClr val="tx1"/>
                          </a:solidFill>
                          <a:latin typeface="+mn-lt"/>
                        </a:rPr>
                        <a:t> Stage II</a:t>
                      </a:r>
                      <a:endParaRPr lang="it-IT" sz="14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800" b="1" dirty="0" smtClean="0">
                          <a:solidFill>
                            <a:schemeClr val="tx1"/>
                          </a:solidFill>
                          <a:latin typeface="+mn-lt"/>
                        </a:rPr>
                        <a:t>0.693</a:t>
                      </a:r>
                      <a:endParaRPr lang="it-IT" sz="1800" b="1" dirty="0">
                        <a:solidFill>
                          <a:schemeClr val="tx1"/>
                        </a:solidFill>
                        <a:latin typeface="+mn-lt"/>
                      </a:endParaRPr>
                    </a:p>
                  </a:txBody>
                  <a:tcPr marL="96512" marR="96512" marT="48256" marB="4825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800" b="1" dirty="0" smtClean="0">
                          <a:solidFill>
                            <a:schemeClr val="tx1"/>
                          </a:solidFill>
                          <a:latin typeface="+mn-lt"/>
                        </a:rPr>
                        <a:t>0.743</a:t>
                      </a:r>
                      <a:endParaRPr lang="it-IT" sz="18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9" name="Title 1"/>
          <p:cNvSpPr>
            <a:spLocks noGrp="1"/>
          </p:cNvSpPr>
          <p:nvPr>
            <p:ph type="title"/>
          </p:nvPr>
        </p:nvSpPr>
        <p:spPr>
          <a:xfrm>
            <a:off x="1042988" y="-26988"/>
            <a:ext cx="7273925" cy="1008063"/>
          </a:xfrm>
        </p:spPr>
        <p:txBody>
          <a:bodyPr>
            <a:normAutofit fontScale="90000"/>
          </a:bodyPr>
          <a:lstStyle/>
          <a:p>
            <a:pPr eaLnBrk="1" hangingPunct="1"/>
            <a:r>
              <a:rPr lang="en-US" sz="3400" dirty="0" smtClean="0"/>
              <a:t>Cross-study validation for type-II diabetes prediction model from microbiome data</a:t>
            </a:r>
          </a:p>
        </p:txBody>
      </p:sp>
      <p:sp>
        <p:nvSpPr>
          <p:cNvPr id="30" name="TextBox 7"/>
          <p:cNvSpPr txBox="1"/>
          <p:nvPr/>
        </p:nvSpPr>
        <p:spPr>
          <a:xfrm>
            <a:off x="3797780" y="1052736"/>
            <a:ext cx="1656184" cy="525886"/>
          </a:xfrm>
          <a:prstGeom prst="rect">
            <a:avLst/>
          </a:prstGeom>
          <a:noFill/>
          <a:ln w="63500">
            <a:noFill/>
          </a:ln>
        </p:spPr>
        <p:txBody>
          <a:bodyPr wrap="square" lIns="108000" tIns="108000" rIns="108000" bIns="108000" rtlCol="0" anchor="ctr" anchorCtr="0">
            <a:spAutoFit/>
          </a:bodyPr>
          <a:lstStyle/>
          <a:p>
            <a:pPr algn="ctr"/>
            <a:r>
              <a:rPr lang="en-US" sz="2000" b="1" dirty="0" smtClean="0">
                <a:latin typeface="+mj-lt"/>
              </a:rPr>
              <a:t>T2D dataset</a:t>
            </a:r>
          </a:p>
        </p:txBody>
      </p:sp>
      <p:sp>
        <p:nvSpPr>
          <p:cNvPr id="54" name="Ovale 53"/>
          <p:cNvSpPr/>
          <p:nvPr/>
        </p:nvSpPr>
        <p:spPr>
          <a:xfrm>
            <a:off x="5184128" y="5451381"/>
            <a:ext cx="540000" cy="540000"/>
          </a:xfrm>
          <a:prstGeom prst="ellipse">
            <a:avLst/>
          </a:prstGeom>
          <a:solidFill>
            <a:srgbClr val="517D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5" name="Ovale 54"/>
          <p:cNvSpPr/>
          <p:nvPr/>
        </p:nvSpPr>
        <p:spPr>
          <a:xfrm>
            <a:off x="3563888" y="4797368"/>
            <a:ext cx="540000" cy="540000"/>
          </a:xfrm>
          <a:prstGeom prst="ellipse">
            <a:avLst/>
          </a:prstGeom>
          <a:solidFill>
            <a:srgbClr val="517D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6" name="Ovale 55"/>
          <p:cNvSpPr/>
          <p:nvPr/>
        </p:nvSpPr>
        <p:spPr>
          <a:xfrm>
            <a:off x="3563888" y="5451381"/>
            <a:ext cx="540000" cy="540000"/>
          </a:xfrm>
          <a:prstGeom prst="ellipse">
            <a:avLst/>
          </a:prstGeom>
          <a:solidFill>
            <a:srgbClr val="EEA7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7" name="Ovale 56"/>
          <p:cNvSpPr/>
          <p:nvPr/>
        </p:nvSpPr>
        <p:spPr>
          <a:xfrm>
            <a:off x="5184128" y="4797368"/>
            <a:ext cx="540000" cy="540000"/>
          </a:xfrm>
          <a:prstGeom prst="ellipse">
            <a:avLst/>
          </a:prstGeom>
          <a:solidFill>
            <a:srgbClr val="EEA7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9" name="Rettangolo 58"/>
          <p:cNvSpPr/>
          <p:nvPr/>
        </p:nvSpPr>
        <p:spPr>
          <a:xfrm>
            <a:off x="6516601" y="2600936"/>
            <a:ext cx="1224000" cy="252000"/>
          </a:xfrm>
          <a:prstGeom prst="rect">
            <a:avLst/>
          </a:prstGeom>
          <a:solidFill>
            <a:srgbClr val="EEA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b="1" dirty="0" err="1" smtClean="0"/>
              <a:t>Cross-study</a:t>
            </a:r>
            <a:endParaRPr lang="it-IT" sz="1200" b="1" dirty="0"/>
          </a:p>
        </p:txBody>
      </p:sp>
      <p:graphicFrame>
        <p:nvGraphicFramePr>
          <p:cNvPr id="60" name="Tabella 59"/>
          <p:cNvGraphicFramePr>
            <a:graphicFrameLocks noGrp="1"/>
          </p:cNvGraphicFramePr>
          <p:nvPr/>
        </p:nvGraphicFramePr>
        <p:xfrm>
          <a:off x="1403648" y="4077288"/>
          <a:ext cx="4860000" cy="1944000"/>
        </p:xfrm>
        <a:graphic>
          <a:graphicData uri="http://schemas.openxmlformats.org/drawingml/2006/table">
            <a:tbl>
              <a:tblPr firstRow="1" bandRow="1">
                <a:tableStyleId>{2D5ABB26-0587-4C30-8999-92F81FD0307C}</a:tableStyleId>
              </a:tblPr>
              <a:tblGrid>
                <a:gridCol w="1620000"/>
                <a:gridCol w="1620000"/>
                <a:gridCol w="1620000"/>
              </a:tblGrid>
              <a:tr h="648000">
                <a:tc>
                  <a:txBody>
                    <a:bodyPr/>
                    <a:lstStyle/>
                    <a:p>
                      <a:pPr algn="ctr"/>
                      <a:endParaRPr lang="it-IT" sz="14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400" b="1" dirty="0" err="1" smtClean="0">
                          <a:solidFill>
                            <a:schemeClr val="tx1"/>
                          </a:solidFill>
                          <a:latin typeface="+mn-lt"/>
                        </a:rPr>
                        <a:t>Validation</a:t>
                      </a:r>
                      <a:r>
                        <a:rPr lang="it-IT" sz="1400" b="1" dirty="0" smtClean="0">
                          <a:solidFill>
                            <a:schemeClr val="tx1"/>
                          </a:solidFill>
                          <a:latin typeface="+mn-lt"/>
                        </a:rPr>
                        <a:t>: T2D</a:t>
                      </a:r>
                      <a:endParaRPr lang="it-IT" sz="1400" b="1" baseline="30000" dirty="0">
                        <a:solidFill>
                          <a:schemeClr val="tx1"/>
                        </a:solidFill>
                        <a:latin typeface="+mn-lt"/>
                      </a:endParaRPr>
                    </a:p>
                  </a:txBody>
                  <a:tcPr marL="96512" marR="96512" marT="48256" marB="4825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400" b="1" dirty="0" err="1" smtClean="0">
                          <a:solidFill>
                            <a:schemeClr val="tx1"/>
                          </a:solidFill>
                          <a:latin typeface="+mn-lt"/>
                        </a:rPr>
                        <a:t>Validation</a:t>
                      </a:r>
                      <a:r>
                        <a:rPr lang="it-IT" sz="1400" b="1" dirty="0" smtClean="0">
                          <a:solidFill>
                            <a:schemeClr val="tx1"/>
                          </a:solidFill>
                          <a:latin typeface="+mn-lt"/>
                        </a:rPr>
                        <a:t>: WT2D</a:t>
                      </a:r>
                      <a:endParaRPr lang="it-IT" sz="14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8000">
                <a:tc>
                  <a:txBody>
                    <a:bodyPr/>
                    <a:lstStyle/>
                    <a:p>
                      <a:pPr algn="ctr"/>
                      <a:r>
                        <a:rPr lang="it-IT" sz="1400" b="1" dirty="0" smtClean="0">
                          <a:solidFill>
                            <a:schemeClr val="tx1"/>
                          </a:solidFill>
                          <a:latin typeface="+mn-lt"/>
                        </a:rPr>
                        <a:t>Training:  T2D</a:t>
                      </a:r>
                      <a:endParaRPr lang="it-IT" sz="14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800" b="1" dirty="0" smtClean="0">
                          <a:solidFill>
                            <a:schemeClr val="tx1"/>
                          </a:solidFill>
                          <a:latin typeface="+mn-lt"/>
                        </a:rPr>
                        <a:t>0.745</a:t>
                      </a:r>
                      <a:endParaRPr lang="it-IT" sz="1800" b="1" dirty="0">
                        <a:solidFill>
                          <a:schemeClr val="tx1"/>
                        </a:solidFill>
                        <a:latin typeface="+mn-lt"/>
                      </a:endParaRPr>
                    </a:p>
                  </a:txBody>
                  <a:tcPr marL="96512" marR="96512" marT="48256" marB="4825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800" b="1" dirty="0" smtClean="0">
                          <a:solidFill>
                            <a:schemeClr val="tx1"/>
                          </a:solidFill>
                          <a:latin typeface="+mn-lt"/>
                        </a:rPr>
                        <a:t>0.664</a:t>
                      </a:r>
                      <a:endParaRPr lang="it-IT" sz="18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48000">
                <a:tc>
                  <a:txBody>
                    <a:bodyPr/>
                    <a:lstStyle/>
                    <a:p>
                      <a:pPr algn="ctr"/>
                      <a:r>
                        <a:rPr lang="it-IT" sz="1400" b="1" dirty="0" smtClean="0">
                          <a:solidFill>
                            <a:schemeClr val="tx1"/>
                          </a:solidFill>
                          <a:latin typeface="+mn-lt"/>
                        </a:rPr>
                        <a:t>Training:</a:t>
                      </a:r>
                      <a:r>
                        <a:rPr lang="it-IT" sz="1400" b="1" baseline="0" dirty="0" smtClean="0">
                          <a:solidFill>
                            <a:schemeClr val="tx1"/>
                          </a:solidFill>
                          <a:latin typeface="+mn-lt"/>
                        </a:rPr>
                        <a:t> WT2D</a:t>
                      </a:r>
                      <a:endParaRPr lang="it-IT" sz="14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800" b="1" dirty="0" smtClean="0">
                          <a:solidFill>
                            <a:schemeClr val="tx1"/>
                          </a:solidFill>
                          <a:latin typeface="+mn-lt"/>
                        </a:rPr>
                        <a:t>0.591</a:t>
                      </a:r>
                      <a:endParaRPr lang="it-IT" sz="1800" b="1" dirty="0">
                        <a:solidFill>
                          <a:schemeClr val="tx1"/>
                        </a:solidFill>
                        <a:latin typeface="+mn-lt"/>
                      </a:endParaRPr>
                    </a:p>
                  </a:txBody>
                  <a:tcPr marL="96512" marR="96512" marT="48256" marB="4825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800" b="1" dirty="0" smtClean="0">
                          <a:solidFill>
                            <a:schemeClr val="tx1"/>
                          </a:solidFill>
                          <a:latin typeface="+mn-lt"/>
                        </a:rPr>
                        <a:t>0.772</a:t>
                      </a:r>
                      <a:endParaRPr lang="it-IT" sz="1800" b="1" dirty="0">
                        <a:solidFill>
                          <a:schemeClr val="tx1"/>
                        </a:solidFill>
                        <a:latin typeface="+mn-lt"/>
                      </a:endParaRPr>
                    </a:p>
                  </a:txBody>
                  <a:tcPr marL="96512" marR="96512" marT="48256" marB="4825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1" name="TextBox 7"/>
          <p:cNvSpPr txBox="1"/>
          <p:nvPr/>
        </p:nvSpPr>
        <p:spPr>
          <a:xfrm>
            <a:off x="3419872" y="3527328"/>
            <a:ext cx="2412000" cy="833663"/>
          </a:xfrm>
          <a:prstGeom prst="rect">
            <a:avLst/>
          </a:prstGeom>
          <a:noFill/>
          <a:ln w="63500">
            <a:noFill/>
          </a:ln>
        </p:spPr>
        <p:txBody>
          <a:bodyPr wrap="square" lIns="108000" tIns="108000" rIns="108000" bIns="108000" rtlCol="0" anchor="ctr" anchorCtr="0">
            <a:spAutoFit/>
          </a:bodyPr>
          <a:lstStyle/>
          <a:p>
            <a:pPr algn="ctr"/>
            <a:r>
              <a:rPr lang="en-US" sz="2000" b="1" dirty="0" smtClean="0">
                <a:latin typeface="+mj-lt"/>
              </a:rPr>
              <a:t>T2D+WT2D datasets</a:t>
            </a:r>
          </a:p>
        </p:txBody>
      </p:sp>
      <p:sp>
        <p:nvSpPr>
          <p:cNvPr id="34" name="Ovale 33"/>
          <p:cNvSpPr/>
          <p:nvPr/>
        </p:nvSpPr>
        <p:spPr>
          <a:xfrm>
            <a:off x="3563888" y="6093296"/>
            <a:ext cx="540000" cy="540000"/>
          </a:xfrm>
          <a:prstGeom prst="ellipse">
            <a:avLst/>
          </a:prstGeom>
          <a:solidFill>
            <a:srgbClr val="EEA7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it-IT" dirty="0"/>
          </a:p>
        </p:txBody>
      </p:sp>
      <p:sp>
        <p:nvSpPr>
          <p:cNvPr id="35" name="CasellaDiTesto 34"/>
          <p:cNvSpPr txBox="1"/>
          <p:nvPr/>
        </p:nvSpPr>
        <p:spPr>
          <a:xfrm>
            <a:off x="3501509" y="6156012"/>
            <a:ext cx="710451" cy="369332"/>
          </a:xfrm>
          <a:prstGeom prst="rect">
            <a:avLst/>
          </a:prstGeom>
          <a:noFill/>
        </p:spPr>
        <p:txBody>
          <a:bodyPr wrap="none" rtlCol="0">
            <a:spAutoFit/>
          </a:bodyPr>
          <a:lstStyle/>
          <a:p>
            <a:r>
              <a:rPr lang="it-IT" b="1" dirty="0" smtClean="0">
                <a:latin typeface="+mn-lt"/>
              </a:rPr>
              <a:t>0.655</a:t>
            </a:r>
            <a:endParaRPr lang="it-IT" b="1" dirty="0">
              <a:latin typeface="+mn-lt"/>
            </a:endParaRPr>
          </a:p>
        </p:txBody>
      </p:sp>
      <p:sp>
        <p:nvSpPr>
          <p:cNvPr id="43" name="Ovale 42"/>
          <p:cNvSpPr/>
          <p:nvPr/>
        </p:nvSpPr>
        <p:spPr>
          <a:xfrm>
            <a:off x="5184128" y="6093296"/>
            <a:ext cx="540000" cy="540000"/>
          </a:xfrm>
          <a:prstGeom prst="ellipse">
            <a:avLst/>
          </a:prstGeom>
          <a:solidFill>
            <a:srgbClr val="EEA7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it-IT" dirty="0"/>
          </a:p>
        </p:txBody>
      </p:sp>
      <p:sp>
        <p:nvSpPr>
          <p:cNvPr id="44" name="CasellaDiTesto 43"/>
          <p:cNvSpPr txBox="1"/>
          <p:nvPr/>
        </p:nvSpPr>
        <p:spPr>
          <a:xfrm>
            <a:off x="5102491" y="6156012"/>
            <a:ext cx="710451" cy="369332"/>
          </a:xfrm>
          <a:prstGeom prst="rect">
            <a:avLst/>
          </a:prstGeom>
          <a:noFill/>
        </p:spPr>
        <p:txBody>
          <a:bodyPr wrap="none" rtlCol="0">
            <a:spAutoFit/>
          </a:bodyPr>
          <a:lstStyle/>
          <a:p>
            <a:r>
              <a:rPr lang="it-IT" b="1" dirty="0" smtClean="0">
                <a:latin typeface="+mn-lt"/>
              </a:rPr>
              <a:t>0.714</a:t>
            </a:r>
            <a:endParaRPr lang="it-IT" b="1" dirty="0">
              <a:latin typeface="+mn-lt"/>
            </a:endParaRPr>
          </a:p>
        </p:txBody>
      </p:sp>
      <p:sp>
        <p:nvSpPr>
          <p:cNvPr id="74" name="Arco 73"/>
          <p:cNvSpPr/>
          <p:nvPr/>
        </p:nvSpPr>
        <p:spPr>
          <a:xfrm>
            <a:off x="3851920" y="5733256"/>
            <a:ext cx="576064" cy="648072"/>
          </a:xfrm>
          <a:prstGeom prst="arc">
            <a:avLst>
              <a:gd name="adj1" fmla="val 16200000"/>
              <a:gd name="adj2" fmla="val 5360779"/>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5" name="Arco 74"/>
          <p:cNvSpPr/>
          <p:nvPr/>
        </p:nvSpPr>
        <p:spPr>
          <a:xfrm>
            <a:off x="5400000" y="5085184"/>
            <a:ext cx="720080" cy="1296144"/>
          </a:xfrm>
          <a:prstGeom prst="arc">
            <a:avLst>
              <a:gd name="adj1" fmla="val 16200000"/>
              <a:gd name="adj2" fmla="val 5360779"/>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6" name="TextBox 7"/>
          <p:cNvSpPr txBox="1"/>
          <p:nvPr/>
        </p:nvSpPr>
        <p:spPr>
          <a:xfrm>
            <a:off x="216024" y="5877272"/>
            <a:ext cx="3059832" cy="864440"/>
          </a:xfrm>
          <a:prstGeom prst="rect">
            <a:avLst/>
          </a:prstGeom>
          <a:solidFill>
            <a:schemeClr val="bg1"/>
          </a:solidFill>
          <a:ln w="25400">
            <a:solidFill>
              <a:srgbClr val="FF0000"/>
            </a:solidFill>
          </a:ln>
        </p:spPr>
        <p:txBody>
          <a:bodyPr wrap="square" lIns="108000" tIns="108000" rIns="108000" bIns="108000" rtlCol="0" anchor="ctr" anchorCtr="0">
            <a:spAutoFit/>
          </a:bodyPr>
          <a:lstStyle/>
          <a:p>
            <a:pPr algn="ctr"/>
            <a:r>
              <a:rPr lang="en-US" sz="1400" dirty="0" smtClean="0">
                <a:latin typeface="+mj-lt"/>
              </a:rPr>
              <a:t>When </a:t>
            </a:r>
            <a:r>
              <a:rPr lang="en-US" sz="1400" b="1" dirty="0" smtClean="0">
                <a:latin typeface="+mj-lt"/>
              </a:rPr>
              <a:t>samples of healthy subjects from unrelated cohorts</a:t>
            </a:r>
            <a:r>
              <a:rPr lang="en-US" sz="1400" dirty="0" smtClean="0">
                <a:latin typeface="+mj-lt"/>
              </a:rPr>
              <a:t> are</a:t>
            </a:r>
          </a:p>
          <a:p>
            <a:pPr algn="ctr"/>
            <a:r>
              <a:rPr lang="en-US" sz="1400" dirty="0" smtClean="0">
                <a:latin typeface="+mj-lt"/>
              </a:rPr>
              <a:t>added to construct the model</a:t>
            </a:r>
          </a:p>
        </p:txBody>
      </p:sp>
      <p:sp>
        <p:nvSpPr>
          <p:cNvPr id="25" name="TextBox 24"/>
          <p:cNvSpPr txBox="1"/>
          <p:nvPr/>
        </p:nvSpPr>
        <p:spPr>
          <a:xfrm>
            <a:off x="6615905" y="4577896"/>
            <a:ext cx="2880873" cy="923330"/>
          </a:xfrm>
          <a:prstGeom prst="rect">
            <a:avLst/>
          </a:prstGeom>
          <a:noFill/>
        </p:spPr>
        <p:txBody>
          <a:bodyPr wrap="square" rtlCol="0">
            <a:spAutoFit/>
          </a:bodyPr>
          <a:lstStyle/>
          <a:p>
            <a:r>
              <a:rPr lang="en-US" dirty="0" err="1" smtClean="0"/>
              <a:t>Pasolli</a:t>
            </a:r>
            <a:r>
              <a:rPr lang="en-US" dirty="0" smtClean="0"/>
              <a:t> </a:t>
            </a:r>
            <a:r>
              <a:rPr lang="en-US" i="1" dirty="0" smtClean="0"/>
              <a:t>et al.</a:t>
            </a:r>
            <a:r>
              <a:rPr lang="en-US" dirty="0" smtClean="0"/>
              <a:t>, </a:t>
            </a:r>
            <a:r>
              <a:rPr lang="en-US" dirty="0" err="1" smtClean="0"/>
              <a:t>PLoS</a:t>
            </a:r>
            <a:r>
              <a:rPr lang="en-US" dirty="0" smtClean="0"/>
              <a:t> Computational Biology (accepted)</a:t>
            </a:r>
            <a:endParaRPr lang="en-US" dirty="0"/>
          </a:p>
        </p:txBody>
      </p:sp>
    </p:spTree>
    <p:extLst>
      <p:ext uri="{BB962C8B-B14F-4D97-AF65-F5344CB8AC3E}">
        <p14:creationId xmlns:p14="http://schemas.microsoft.com/office/powerpoint/2010/main" val="2697821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9" grpId="0" animBg="1"/>
      <p:bldP spid="61" grpId="0"/>
      <p:bldP spid="34" grpId="0" animBg="1"/>
      <p:bldP spid="35" grpId="0"/>
      <p:bldP spid="43" grpId="0" animBg="1"/>
      <p:bldP spid="44" grpId="0"/>
      <p:bldP spid="74" grpId="0" animBg="1"/>
      <p:bldP spid="75" grpId="0" animBg="1"/>
      <p:bldP spid="7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CSV compared to CV in breast cancer</a:t>
            </a:r>
            <a:endParaRPr lang="en-US" dirty="0"/>
          </a:p>
        </p:txBody>
      </p:sp>
      <p:pic>
        <p:nvPicPr>
          <p:cNvPr id="5" name="Picture 4" descr="Screen Shot 2014-11-14 at 7.45.31 AM.png"/>
          <p:cNvPicPr>
            <a:picLocks noChangeAspect="1"/>
          </p:cNvPicPr>
          <p:nvPr/>
        </p:nvPicPr>
        <p:blipFill rotWithShape="1">
          <a:blip r:embed="rId3">
            <a:extLst>
              <a:ext uri="{28A0092B-C50C-407E-A947-70E740481C1C}">
                <a14:useLocalDpi xmlns:a14="http://schemas.microsoft.com/office/drawing/2010/main" val="0"/>
              </a:ext>
            </a:extLst>
          </a:blip>
          <a:srcRect t="3665"/>
          <a:stretch/>
        </p:blipFill>
        <p:spPr>
          <a:xfrm>
            <a:off x="121097" y="1243264"/>
            <a:ext cx="6680025" cy="4919579"/>
          </a:xfrm>
          <a:prstGeom prst="rect">
            <a:avLst/>
          </a:prstGeom>
        </p:spPr>
      </p:pic>
      <p:sp>
        <p:nvSpPr>
          <p:cNvPr id="6" name="TextBox 5"/>
          <p:cNvSpPr txBox="1"/>
          <p:nvPr/>
        </p:nvSpPr>
        <p:spPr>
          <a:xfrm>
            <a:off x="337925" y="6073707"/>
            <a:ext cx="7169186" cy="584776"/>
          </a:xfrm>
          <a:prstGeom prst="rect">
            <a:avLst/>
          </a:prstGeom>
          <a:noFill/>
        </p:spPr>
        <p:txBody>
          <a:bodyPr wrap="square" rtlCol="0">
            <a:spAutoFit/>
          </a:bodyPr>
          <a:lstStyle/>
          <a:p>
            <a:r>
              <a:rPr lang="en-US" sz="1600" dirty="0" err="1"/>
              <a:t>Bernau</a:t>
            </a:r>
            <a:r>
              <a:rPr lang="en-US" sz="1600" dirty="0"/>
              <a:t>, C. </a:t>
            </a:r>
            <a:r>
              <a:rPr lang="en-US" sz="1600" i="1" dirty="0"/>
              <a:t>et al.</a:t>
            </a:r>
            <a:r>
              <a:rPr lang="en-US" sz="1600" dirty="0"/>
              <a:t> Cross-study validation for the assessment of prediction algorithms. </a:t>
            </a:r>
            <a:endParaRPr lang="en-US" sz="1600" dirty="0" smtClean="0"/>
          </a:p>
          <a:p>
            <a:r>
              <a:rPr lang="en-US" sz="1600" i="1" dirty="0" smtClean="0"/>
              <a:t>Bioinformatics</a:t>
            </a:r>
            <a:r>
              <a:rPr lang="en-US" sz="1600" dirty="0" smtClean="0"/>
              <a:t> </a:t>
            </a:r>
            <a:r>
              <a:rPr lang="en-US" sz="1600" b="1" dirty="0"/>
              <a:t>30,</a:t>
            </a:r>
            <a:r>
              <a:rPr lang="en-US" sz="1600" dirty="0"/>
              <a:t> i105–i112 (2014)</a:t>
            </a:r>
            <a:r>
              <a:rPr lang="en-US" sz="1600" dirty="0" smtClean="0"/>
              <a:t>.    </a:t>
            </a:r>
            <a:endParaRPr lang="en-US" sz="1600" dirty="0"/>
          </a:p>
        </p:txBody>
      </p:sp>
      <p:sp>
        <p:nvSpPr>
          <p:cNvPr id="3" name="TextBox 2"/>
          <p:cNvSpPr txBox="1"/>
          <p:nvPr/>
        </p:nvSpPr>
        <p:spPr>
          <a:xfrm>
            <a:off x="6851294" y="1283379"/>
            <a:ext cx="2292705" cy="2308324"/>
          </a:xfrm>
          <a:prstGeom prst="rect">
            <a:avLst/>
          </a:prstGeom>
          <a:noFill/>
        </p:spPr>
        <p:txBody>
          <a:bodyPr wrap="square" rtlCol="0">
            <a:spAutoFit/>
          </a:bodyPr>
          <a:lstStyle/>
          <a:p>
            <a:r>
              <a:rPr lang="en-US" dirty="0" smtClean="0"/>
              <a:t>1000 simulations of 8 datasets</a:t>
            </a:r>
          </a:p>
          <a:p>
            <a:endParaRPr lang="en-US" dirty="0" smtClean="0"/>
          </a:p>
          <a:p>
            <a:r>
              <a:rPr lang="en-US" dirty="0" smtClean="0"/>
              <a:t>median CV, CSV</a:t>
            </a:r>
            <a:endParaRPr lang="en-US" dirty="0"/>
          </a:p>
        </p:txBody>
      </p:sp>
      <p:grpSp>
        <p:nvGrpSpPr>
          <p:cNvPr id="10" name="Group 9"/>
          <p:cNvGrpSpPr/>
          <p:nvPr/>
        </p:nvGrpSpPr>
        <p:grpSpPr>
          <a:xfrm>
            <a:off x="1141664" y="4104105"/>
            <a:ext cx="5534525" cy="1622927"/>
            <a:chOff x="1141664" y="4104105"/>
            <a:chExt cx="5534525" cy="1622927"/>
          </a:xfrm>
        </p:grpSpPr>
        <p:sp>
          <p:nvSpPr>
            <p:cNvPr id="7" name="Rectangle 6"/>
            <p:cNvSpPr/>
            <p:nvPr/>
          </p:nvSpPr>
          <p:spPr>
            <a:xfrm>
              <a:off x="2098842" y="4104105"/>
              <a:ext cx="868947" cy="1604211"/>
            </a:xfrm>
            <a:prstGeom prst="rect">
              <a:avLst/>
            </a:prstGeom>
            <a:solidFill>
              <a:schemeClr val="accent1">
                <a:alpha val="14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141664" y="4122821"/>
              <a:ext cx="868947" cy="1598863"/>
            </a:xfrm>
            <a:prstGeom prst="rect">
              <a:avLst/>
            </a:prstGeom>
            <a:solidFill>
              <a:schemeClr val="accent1">
                <a:alpha val="14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807242" y="4122821"/>
              <a:ext cx="868947" cy="1604211"/>
            </a:xfrm>
            <a:prstGeom prst="rect">
              <a:avLst/>
            </a:prstGeom>
            <a:solidFill>
              <a:schemeClr val="accent1">
                <a:alpha val="14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p:cNvSpPr txBox="1"/>
          <p:nvPr/>
        </p:nvSpPr>
        <p:spPr>
          <a:xfrm>
            <a:off x="7038452" y="4029243"/>
            <a:ext cx="2105548" cy="461665"/>
          </a:xfrm>
          <a:prstGeom prst="rect">
            <a:avLst/>
          </a:prstGeom>
          <a:noFill/>
          <a:ln w="41275">
            <a:solidFill>
              <a:schemeClr val="tx2"/>
            </a:solidFill>
          </a:ln>
        </p:spPr>
        <p:txBody>
          <a:bodyPr wrap="square" rtlCol="0">
            <a:spAutoFit/>
          </a:bodyPr>
          <a:lstStyle/>
          <a:p>
            <a:r>
              <a:rPr lang="en-US" dirty="0" smtClean="0"/>
              <a:t>Specialists?</a:t>
            </a:r>
            <a:endParaRPr lang="en-US" dirty="0"/>
          </a:p>
        </p:txBody>
      </p:sp>
      <p:sp>
        <p:nvSpPr>
          <p:cNvPr id="12" name="TextBox 11"/>
          <p:cNvSpPr txBox="1"/>
          <p:nvPr/>
        </p:nvSpPr>
        <p:spPr>
          <a:xfrm>
            <a:off x="7038452" y="4916906"/>
            <a:ext cx="2105548" cy="461665"/>
          </a:xfrm>
          <a:prstGeom prst="rect">
            <a:avLst/>
          </a:prstGeom>
          <a:noFill/>
          <a:ln w="41275">
            <a:solidFill>
              <a:schemeClr val="accent6">
                <a:lumMod val="75000"/>
              </a:schemeClr>
            </a:solidFill>
          </a:ln>
        </p:spPr>
        <p:txBody>
          <a:bodyPr wrap="square" rtlCol="0">
            <a:spAutoFit/>
          </a:bodyPr>
          <a:lstStyle/>
          <a:p>
            <a:r>
              <a:rPr lang="en-US" dirty="0" smtClean="0"/>
              <a:t>Generalists?</a:t>
            </a:r>
            <a:endParaRPr lang="en-US" dirty="0"/>
          </a:p>
        </p:txBody>
      </p:sp>
      <p:grpSp>
        <p:nvGrpSpPr>
          <p:cNvPr id="15" name="Group 14"/>
          <p:cNvGrpSpPr/>
          <p:nvPr/>
        </p:nvGrpSpPr>
        <p:grpSpPr>
          <a:xfrm>
            <a:off x="3106822" y="4114798"/>
            <a:ext cx="1612231" cy="1612234"/>
            <a:chOff x="3106822" y="4114798"/>
            <a:chExt cx="1612231" cy="1612234"/>
          </a:xfrm>
        </p:grpSpPr>
        <p:sp>
          <p:nvSpPr>
            <p:cNvPr id="13" name="Rectangle 12"/>
            <p:cNvSpPr/>
            <p:nvPr/>
          </p:nvSpPr>
          <p:spPr>
            <a:xfrm>
              <a:off x="3106822" y="4122821"/>
              <a:ext cx="868947" cy="1604211"/>
            </a:xfrm>
            <a:prstGeom prst="rect">
              <a:avLst/>
            </a:prstGeom>
            <a:solidFill>
              <a:schemeClr val="accent6">
                <a:lumMod val="75000"/>
                <a:alpha val="14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021222" y="4114798"/>
              <a:ext cx="697831" cy="1604211"/>
            </a:xfrm>
            <a:prstGeom prst="rect">
              <a:avLst/>
            </a:prstGeom>
            <a:solidFill>
              <a:schemeClr val="accent6">
                <a:lumMod val="75000"/>
                <a:alpha val="14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7969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towards Scenario 4</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b="1" dirty="0" smtClean="0"/>
              <a:t>How do we do it?</a:t>
            </a:r>
          </a:p>
          <a:p>
            <a:pPr marL="0" indent="0" algn="ctr">
              <a:buNone/>
            </a:pPr>
            <a:endParaRPr lang="en-US" b="1" dirty="0" smtClean="0"/>
          </a:p>
          <a:p>
            <a:pPr marL="971550" lvl="1" indent="-514350">
              <a:buFont typeface="+mj-lt"/>
              <a:buAutoNum type="arabicPeriod"/>
            </a:pPr>
            <a:r>
              <a:rPr lang="en-US" dirty="0" smtClean="0"/>
              <a:t>Methodological advances in validation</a:t>
            </a:r>
          </a:p>
          <a:p>
            <a:pPr marL="1371600" lvl="2" indent="-514350"/>
            <a:r>
              <a:rPr lang="en-US" dirty="0" smtClean="0"/>
              <a:t>Public data, transparent implementations</a:t>
            </a:r>
          </a:p>
          <a:p>
            <a:pPr marL="971550" lvl="1" indent="-514350">
              <a:buFont typeface="+mj-lt"/>
              <a:buAutoNum type="arabicPeriod"/>
            </a:pPr>
            <a:r>
              <a:rPr lang="en-US" dirty="0" smtClean="0"/>
              <a:t>Meticulous application of existing </a:t>
            </a:r>
            <a:r>
              <a:rPr lang="en-US" dirty="0" smtClean="0"/>
              <a:t>methods</a:t>
            </a:r>
          </a:p>
          <a:p>
            <a:pPr marL="1371600" lvl="2" indent="-514350"/>
            <a:r>
              <a:rPr lang="en-US" dirty="0" smtClean="0"/>
              <a:t>no “</a:t>
            </a:r>
            <a:r>
              <a:rPr lang="en-US" dirty="0" smtClean="0"/>
              <a:t>information leak” in cross-</a:t>
            </a:r>
            <a:r>
              <a:rPr lang="en-US" dirty="0" smtClean="0"/>
              <a:t>validation</a:t>
            </a:r>
          </a:p>
          <a:p>
            <a:pPr marL="1371600" lvl="2" indent="-514350"/>
            <a:r>
              <a:rPr lang="en-US" dirty="0" smtClean="0"/>
              <a:t>“double blinding” in laboratory work</a:t>
            </a:r>
            <a:endParaRPr lang="en-US" dirty="0" smtClean="0"/>
          </a:p>
          <a:p>
            <a:pPr marL="971550" lvl="1" indent="-514350">
              <a:buFont typeface="+mj-lt"/>
              <a:buAutoNum type="arabicPeriod"/>
            </a:pPr>
            <a:r>
              <a:rPr lang="en-US" dirty="0" smtClean="0"/>
              <a:t>Calibration of expectations for model quality from pilot </a:t>
            </a:r>
            <a:r>
              <a:rPr lang="en-US" dirty="0" smtClean="0"/>
              <a:t>studies</a:t>
            </a:r>
          </a:p>
          <a:p>
            <a:pPr marL="1371600" lvl="2" indent="-514350"/>
            <a:r>
              <a:rPr lang="en-US" dirty="0" smtClean="0"/>
              <a:t>don’t expect AUC=0.99 in a first attempt</a:t>
            </a:r>
            <a:endParaRPr lang="en-US" dirty="0" smtClean="0"/>
          </a:p>
          <a:p>
            <a:pPr marL="971550" lvl="1" indent="-514350">
              <a:buFont typeface="+mj-lt"/>
              <a:buAutoNum type="arabicPeriod"/>
            </a:pPr>
            <a:endParaRPr lang="en-US" dirty="0" smtClean="0"/>
          </a:p>
        </p:txBody>
      </p:sp>
    </p:spTree>
    <p:extLst>
      <p:ext uri="{BB962C8B-B14F-4D97-AF65-F5344CB8AC3E}">
        <p14:creationId xmlns:p14="http://schemas.microsoft.com/office/powerpoint/2010/main" val="338705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predictive modeling?</a:t>
            </a:r>
            <a:endParaRPr lang="en-US" dirty="0"/>
          </a:p>
        </p:txBody>
      </p:sp>
      <p:sp>
        <p:nvSpPr>
          <p:cNvPr id="3" name="Content Placeholder 2"/>
          <p:cNvSpPr>
            <a:spLocks noGrp="1"/>
          </p:cNvSpPr>
          <p:nvPr>
            <p:ph idx="1"/>
          </p:nvPr>
        </p:nvSpPr>
        <p:spPr>
          <a:xfrm>
            <a:off x="457200" y="4034483"/>
            <a:ext cx="8229600" cy="2091679"/>
          </a:xfrm>
        </p:spPr>
        <p:txBody>
          <a:bodyPr>
            <a:normAutofit fontScale="92500" lnSpcReduction="20000"/>
          </a:bodyPr>
          <a:lstStyle/>
          <a:p>
            <a:r>
              <a:rPr lang="en-US" dirty="0" smtClean="0"/>
              <a:t>The </a:t>
            </a:r>
            <a:r>
              <a:rPr lang="en-US" i="1" dirty="0" smtClean="0"/>
              <a:t>ultimate</a:t>
            </a:r>
            <a:r>
              <a:rPr lang="en-US" dirty="0" smtClean="0"/>
              <a:t> goal of predictive modeling is to make accurate predictions about the future</a:t>
            </a:r>
          </a:p>
          <a:p>
            <a:r>
              <a:rPr lang="en-US" dirty="0" smtClean="0"/>
              <a:t>The </a:t>
            </a:r>
            <a:r>
              <a:rPr lang="en-US" i="1" dirty="0" smtClean="0"/>
              <a:t>immediate</a:t>
            </a:r>
            <a:r>
              <a:rPr lang="en-US" dirty="0" smtClean="0"/>
              <a:t> goal of predictive modeling should be to use historical data to identify promising approaches to predicting the future</a:t>
            </a:r>
            <a:endParaRPr lang="en-US" dirty="0"/>
          </a:p>
        </p:txBody>
      </p:sp>
      <p:pic>
        <p:nvPicPr>
          <p:cNvPr id="4" name="Picture 3"/>
          <p:cNvPicPr>
            <a:picLocks noChangeAspect="1"/>
          </p:cNvPicPr>
          <p:nvPr/>
        </p:nvPicPr>
        <p:blipFill>
          <a:blip r:embed="rId2"/>
          <a:stretch>
            <a:fillRect/>
          </a:stretch>
        </p:blipFill>
        <p:spPr>
          <a:xfrm>
            <a:off x="0" y="1758739"/>
            <a:ext cx="9144000" cy="1435395"/>
          </a:xfrm>
          <a:prstGeom prst="rect">
            <a:avLst/>
          </a:prstGeom>
        </p:spPr>
      </p:pic>
    </p:spTree>
    <p:extLst>
      <p:ext uri="{BB962C8B-B14F-4D97-AF65-F5344CB8AC3E}">
        <p14:creationId xmlns:p14="http://schemas.microsoft.com/office/powerpoint/2010/main" val="4259458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Lab members:</a:t>
            </a:r>
          </a:p>
          <a:p>
            <a:pPr lvl="1"/>
            <a:r>
              <a:rPr lang="en-US" dirty="0" smtClean="0"/>
              <a:t>Post-doctoral fellow: </a:t>
            </a:r>
            <a:r>
              <a:rPr lang="en-US" dirty="0" err="1" smtClean="0"/>
              <a:t>Lavanya</a:t>
            </a:r>
            <a:r>
              <a:rPr lang="en-US" dirty="0" smtClean="0"/>
              <a:t> </a:t>
            </a:r>
            <a:r>
              <a:rPr lang="en-US" dirty="0" err="1" smtClean="0"/>
              <a:t>Kannan</a:t>
            </a:r>
            <a:endParaRPr lang="en-US" dirty="0" smtClean="0"/>
          </a:p>
          <a:p>
            <a:pPr lvl="1"/>
            <a:r>
              <a:rPr lang="en-US" dirty="0"/>
              <a:t>Research Associates: Marcel Ramos, Lucas </a:t>
            </a:r>
            <a:r>
              <a:rPr lang="en-US" dirty="0" err="1"/>
              <a:t>Schiffer</a:t>
            </a:r>
            <a:r>
              <a:rPr lang="en-US" dirty="0"/>
              <a:t>, </a:t>
            </a:r>
            <a:r>
              <a:rPr lang="en-US" dirty="0" err="1"/>
              <a:t>Rimsha</a:t>
            </a:r>
            <a:r>
              <a:rPr lang="en-US" dirty="0"/>
              <a:t> </a:t>
            </a:r>
            <a:r>
              <a:rPr lang="en-US" dirty="0" err="1"/>
              <a:t>Azar</a:t>
            </a:r>
            <a:endParaRPr lang="en-US" dirty="0"/>
          </a:p>
          <a:p>
            <a:pPr lvl="1"/>
            <a:r>
              <a:rPr lang="en-US" dirty="0" smtClean="0"/>
              <a:t>MPH students: Tiffany Chan, Jamie Wood, Peter </a:t>
            </a:r>
            <a:r>
              <a:rPr lang="en-US" dirty="0" err="1" smtClean="0"/>
              <a:t>Chernek</a:t>
            </a:r>
            <a:r>
              <a:rPr lang="en-US" dirty="0" smtClean="0"/>
              <a:t>, </a:t>
            </a:r>
            <a:r>
              <a:rPr lang="en-US" dirty="0" err="1" smtClean="0"/>
              <a:t>Hanish</a:t>
            </a:r>
            <a:r>
              <a:rPr lang="en-US" dirty="0" smtClean="0"/>
              <a:t> </a:t>
            </a:r>
            <a:r>
              <a:rPr lang="en-US" dirty="0" err="1" smtClean="0"/>
              <a:t>Kodali</a:t>
            </a:r>
            <a:endParaRPr lang="en-US" dirty="0" smtClean="0"/>
          </a:p>
          <a:p>
            <a:pPr lvl="1"/>
            <a:r>
              <a:rPr lang="en-US" dirty="0"/>
              <a:t>Undergraduate interns: Patrick </a:t>
            </a:r>
            <a:r>
              <a:rPr lang="en-US" dirty="0" err="1"/>
              <a:t>Dorante</a:t>
            </a:r>
            <a:r>
              <a:rPr lang="en-US" dirty="0"/>
              <a:t>, Warner </a:t>
            </a:r>
            <a:r>
              <a:rPr lang="en-US" dirty="0" smtClean="0"/>
              <a:t>Alexis</a:t>
            </a:r>
          </a:p>
          <a:p>
            <a:pPr marL="457200" lvl="1" indent="0">
              <a:buNone/>
            </a:pPr>
            <a:endParaRPr lang="en-US" dirty="0" smtClean="0"/>
          </a:p>
          <a:p>
            <a:r>
              <a:rPr lang="en-US" b="1" dirty="0" smtClean="0"/>
              <a:t>Collaborators</a:t>
            </a:r>
          </a:p>
          <a:p>
            <a:pPr lvl="1"/>
            <a:r>
              <a:rPr lang="en-US" dirty="0" smtClean="0"/>
              <a:t>Nicola </a:t>
            </a:r>
            <a:r>
              <a:rPr lang="en-US" dirty="0" err="1" smtClean="0"/>
              <a:t>Segata</a:t>
            </a:r>
            <a:r>
              <a:rPr lang="en-US" dirty="0" smtClean="0"/>
              <a:t>, Alessandro Quattrone, </a:t>
            </a:r>
            <a:r>
              <a:rPr lang="en-US" dirty="0" err="1" smtClean="0"/>
              <a:t>Edoardo</a:t>
            </a:r>
            <a:r>
              <a:rPr lang="en-US" dirty="0" smtClean="0"/>
              <a:t> </a:t>
            </a:r>
            <a:r>
              <a:rPr lang="en-US" dirty="0" err="1" smtClean="0"/>
              <a:t>Pasolli</a:t>
            </a:r>
            <a:r>
              <a:rPr lang="en-US" dirty="0" smtClean="0"/>
              <a:t> (Trento, Italy)</a:t>
            </a:r>
          </a:p>
          <a:p>
            <a:pPr lvl="1"/>
            <a:r>
              <a:rPr lang="en-US" dirty="0" smtClean="0"/>
              <a:t>Benjamin </a:t>
            </a:r>
            <a:r>
              <a:rPr lang="en-US" dirty="0" err="1" smtClean="0"/>
              <a:t>Haibe</a:t>
            </a:r>
            <a:r>
              <a:rPr lang="en-US" dirty="0" smtClean="0"/>
              <a:t> </a:t>
            </a:r>
            <a:r>
              <a:rPr lang="en-US" dirty="0" err="1" smtClean="0"/>
              <a:t>Kains</a:t>
            </a:r>
            <a:r>
              <a:rPr lang="en-US" dirty="0" smtClean="0"/>
              <a:t> (University of Toronto)</a:t>
            </a:r>
          </a:p>
          <a:p>
            <a:pPr lvl="1"/>
            <a:r>
              <a:rPr lang="en-US" dirty="0" smtClean="0"/>
              <a:t>Giovanni Parmigiani (Dana-Farber Cancer Institute)</a:t>
            </a:r>
          </a:p>
          <a:p>
            <a:pPr lvl="1"/>
            <a:r>
              <a:rPr lang="en-US" dirty="0" smtClean="0"/>
              <a:t>Michael </a:t>
            </a:r>
            <a:r>
              <a:rPr lang="en-US" dirty="0" err="1" smtClean="0"/>
              <a:t>Birrer</a:t>
            </a:r>
            <a:r>
              <a:rPr lang="en-US" dirty="0" smtClean="0"/>
              <a:t> (Massachusetts General Hospital)</a:t>
            </a:r>
          </a:p>
          <a:p>
            <a:pPr lvl="1"/>
            <a:r>
              <a:rPr lang="en-US" dirty="0" smtClean="0"/>
              <a:t>Bioconductor: Martin Morgan, Vincent Carey, Kasper Hansen, </a:t>
            </a:r>
            <a:r>
              <a:rPr lang="en-US" i="1" dirty="0" smtClean="0"/>
              <a:t>multi-</a:t>
            </a:r>
            <a:r>
              <a:rPr lang="en-US" i="1" dirty="0" err="1" smtClean="0"/>
              <a:t>omics</a:t>
            </a:r>
            <a:r>
              <a:rPr lang="en-US" i="1" dirty="0" smtClean="0"/>
              <a:t> interest group</a:t>
            </a:r>
            <a:r>
              <a:rPr lang="en-US" dirty="0" smtClean="0"/>
              <a:t>.</a:t>
            </a:r>
          </a:p>
          <a:p>
            <a:pPr marL="0" indent="0">
              <a:buNone/>
            </a:pPr>
            <a:endParaRPr lang="en-US" dirty="0" smtClean="0"/>
          </a:p>
          <a:p>
            <a:r>
              <a:rPr lang="en-US" b="1" dirty="0" smtClean="0"/>
              <a:t>Statistical Learning Book Club:</a:t>
            </a:r>
          </a:p>
          <a:p>
            <a:pPr lvl="1"/>
            <a:r>
              <a:rPr lang="en-US" dirty="0" smtClean="0"/>
              <a:t>Currently reading “Data Analysis for the Life Sciences” by Irizarry and Love</a:t>
            </a:r>
            <a:endParaRPr lang="en-US" dirty="0"/>
          </a:p>
        </p:txBody>
      </p:sp>
    </p:spTree>
    <p:extLst>
      <p:ext uri="{BB962C8B-B14F-4D97-AF65-F5344CB8AC3E}">
        <p14:creationId xmlns:p14="http://schemas.microsoft.com/office/powerpoint/2010/main" val="1590543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predictive modeling?</a:t>
            </a:r>
            <a:endParaRPr lang="en-US" dirty="0"/>
          </a:p>
        </p:txBody>
      </p:sp>
      <p:sp>
        <p:nvSpPr>
          <p:cNvPr id="3" name="Content Placeholder 2"/>
          <p:cNvSpPr>
            <a:spLocks noGrp="1"/>
          </p:cNvSpPr>
          <p:nvPr>
            <p:ph idx="1"/>
          </p:nvPr>
        </p:nvSpPr>
        <p:spPr>
          <a:xfrm>
            <a:off x="457200" y="4034483"/>
            <a:ext cx="8229600" cy="2091679"/>
          </a:xfrm>
        </p:spPr>
        <p:txBody>
          <a:bodyPr/>
          <a:lstStyle/>
          <a:p>
            <a:pPr marL="0" indent="0" algn="ctr">
              <a:buNone/>
            </a:pPr>
            <a:r>
              <a:rPr lang="en-US" dirty="0" smtClean="0"/>
              <a:t>Almost all published predictive models </a:t>
            </a:r>
          </a:p>
          <a:p>
            <a:pPr marL="0" indent="0" algn="ctr">
              <a:buNone/>
            </a:pPr>
            <a:r>
              <a:rPr lang="en-US" i="1" dirty="0" smtClean="0"/>
              <a:t>make predictions about the past</a:t>
            </a:r>
            <a:endParaRPr lang="en-US" dirty="0"/>
          </a:p>
        </p:txBody>
      </p:sp>
      <p:pic>
        <p:nvPicPr>
          <p:cNvPr id="4" name="Picture 3"/>
          <p:cNvPicPr>
            <a:picLocks noChangeAspect="1"/>
          </p:cNvPicPr>
          <p:nvPr/>
        </p:nvPicPr>
        <p:blipFill>
          <a:blip r:embed="rId2"/>
          <a:stretch>
            <a:fillRect/>
          </a:stretch>
        </p:blipFill>
        <p:spPr>
          <a:xfrm>
            <a:off x="0" y="1758739"/>
            <a:ext cx="9144000" cy="1435395"/>
          </a:xfrm>
          <a:prstGeom prst="rect">
            <a:avLst/>
          </a:prstGeom>
        </p:spPr>
      </p:pic>
    </p:spTree>
    <p:extLst>
      <p:ext uri="{BB962C8B-B14F-4D97-AF65-F5344CB8AC3E}">
        <p14:creationId xmlns:p14="http://schemas.microsoft.com/office/powerpoint/2010/main" val="3479116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disappointment?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Scenario 1:</a:t>
            </a:r>
            <a:r>
              <a:rPr lang="en-US" dirty="0" smtClean="0"/>
              <a:t> </a:t>
            </a:r>
            <a:r>
              <a:rPr lang="en-US" dirty="0"/>
              <a:t>You </a:t>
            </a:r>
            <a:r>
              <a:rPr lang="en-US" dirty="0" smtClean="0"/>
              <a:t>spend years collecting </a:t>
            </a:r>
            <a:r>
              <a:rPr lang="en-US" dirty="0"/>
              <a:t>precious data and analyzing it to show that </a:t>
            </a:r>
            <a:r>
              <a:rPr lang="en-US" dirty="0" smtClean="0"/>
              <a:t>FDG-PET and MRI images can </a:t>
            </a:r>
            <a:r>
              <a:rPr lang="en-US" dirty="0"/>
              <a:t>provide an early marker of </a:t>
            </a:r>
            <a:r>
              <a:rPr lang="en-US" dirty="0" err="1"/>
              <a:t>Alzheimers</a:t>
            </a:r>
            <a:r>
              <a:rPr lang="en-US" dirty="0"/>
              <a:t>, </a:t>
            </a:r>
            <a:r>
              <a:rPr lang="en-US" i="1" dirty="0"/>
              <a:t>and find that the predictions are no better than coin </a:t>
            </a:r>
            <a:r>
              <a:rPr lang="en-US" i="1" dirty="0" smtClean="0"/>
              <a:t>flips.</a:t>
            </a:r>
            <a:endParaRPr lang="en-US" i="1" dirty="0"/>
          </a:p>
          <a:p>
            <a:pPr lvl="1">
              <a:buFontTx/>
              <a:buChar char="•"/>
            </a:pPr>
            <a:r>
              <a:rPr lang="en-US" dirty="0" err="1" smtClean="0"/>
              <a:t>PLoS</a:t>
            </a:r>
            <a:r>
              <a:rPr lang="en-US" dirty="0" smtClean="0"/>
              <a:t> ONE</a:t>
            </a:r>
          </a:p>
          <a:p>
            <a:pPr lvl="1">
              <a:buFontTx/>
              <a:buChar char="•"/>
            </a:pPr>
            <a:r>
              <a:rPr lang="en-US" dirty="0" smtClean="0"/>
              <a:t>Journal </a:t>
            </a:r>
            <a:r>
              <a:rPr lang="en-US" dirty="0"/>
              <a:t>of Negative </a:t>
            </a:r>
            <a:r>
              <a:rPr lang="en-US" dirty="0" smtClean="0"/>
              <a:t>Results</a:t>
            </a:r>
            <a:endParaRPr lang="en-US" dirty="0"/>
          </a:p>
        </p:txBody>
      </p:sp>
    </p:spTree>
    <p:extLst>
      <p:ext uri="{BB962C8B-B14F-4D97-AF65-F5344CB8AC3E}">
        <p14:creationId xmlns:p14="http://schemas.microsoft.com/office/powerpoint/2010/main" val="31929367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disappointment?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Scenario 2</a:t>
            </a:r>
            <a:r>
              <a:rPr lang="en-US" b="1" dirty="0"/>
              <a:t>:</a:t>
            </a:r>
            <a:r>
              <a:rPr lang="en-US" dirty="0" smtClean="0"/>
              <a:t>  You spend years collecting precious data and analyzing it to show that </a:t>
            </a:r>
            <a:r>
              <a:rPr lang="en-US" dirty="0" smtClean="0"/>
              <a:t>FDG-PET and MRI images </a:t>
            </a:r>
            <a:r>
              <a:rPr lang="en-US" dirty="0" smtClean="0"/>
              <a:t>can provide an early marker of </a:t>
            </a:r>
            <a:r>
              <a:rPr lang="en-US" dirty="0" err="1" smtClean="0"/>
              <a:t>Alzheimers</a:t>
            </a:r>
            <a:r>
              <a:rPr lang="en-US" dirty="0" smtClean="0"/>
              <a:t>, and find your model has 99.9% accuracy.  </a:t>
            </a:r>
            <a:r>
              <a:rPr lang="en-US" i="1" dirty="0" smtClean="0"/>
              <a:t>But in follow-up studies, the predictions are no better than coin flips.</a:t>
            </a:r>
          </a:p>
          <a:p>
            <a:pPr lvl="1"/>
            <a:r>
              <a:rPr lang="en-US" dirty="0" smtClean="0"/>
              <a:t>Nature, SCIENCE</a:t>
            </a:r>
          </a:p>
          <a:p>
            <a:pPr lvl="1"/>
            <a:r>
              <a:rPr lang="en-US" dirty="0" smtClean="0"/>
              <a:t>retraction?</a:t>
            </a:r>
          </a:p>
          <a:p>
            <a:pPr lvl="1"/>
            <a:r>
              <a:rPr lang="en-US" dirty="0" smtClean="0"/>
              <a:t>patient harm, field loses credibility</a:t>
            </a:r>
          </a:p>
        </p:txBody>
      </p:sp>
    </p:spTree>
    <p:extLst>
      <p:ext uri="{BB962C8B-B14F-4D97-AF65-F5344CB8AC3E}">
        <p14:creationId xmlns:p14="http://schemas.microsoft.com/office/powerpoint/2010/main" val="3457627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disappointment?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Scenario 3:</a:t>
            </a:r>
            <a:r>
              <a:rPr lang="en-US" dirty="0" smtClean="0"/>
              <a:t>  You spend years collecting precious data and analyzing it to show that </a:t>
            </a:r>
            <a:r>
              <a:rPr lang="en-US" dirty="0" smtClean="0"/>
              <a:t>FDG-PET and MRI images </a:t>
            </a:r>
            <a:r>
              <a:rPr lang="en-US" dirty="0" smtClean="0"/>
              <a:t>can provide an early marker of </a:t>
            </a:r>
            <a:r>
              <a:rPr lang="en-US" dirty="0" err="1" smtClean="0"/>
              <a:t>Alzheimers</a:t>
            </a:r>
            <a:r>
              <a:rPr lang="en-US" dirty="0" smtClean="0"/>
              <a:t>, and find your model has 99.9% accuracy.  </a:t>
            </a:r>
            <a:r>
              <a:rPr lang="en-US" i="1" dirty="0" smtClean="0"/>
              <a:t>But in follow-up studies, the predictions are not as good, maybe no better than currently available methods.</a:t>
            </a:r>
          </a:p>
          <a:p>
            <a:pPr lvl="1"/>
            <a:r>
              <a:rPr lang="en-US" dirty="0" smtClean="0"/>
              <a:t>Nature, SCIENCE</a:t>
            </a:r>
          </a:p>
          <a:p>
            <a:pPr lvl="1"/>
            <a:r>
              <a:rPr lang="en-US" dirty="0" smtClean="0"/>
              <a:t>more years and grant money lost</a:t>
            </a:r>
          </a:p>
          <a:p>
            <a:pPr lvl="1"/>
            <a:r>
              <a:rPr lang="en-US" dirty="0" smtClean="0"/>
              <a:t>field loses credibility</a:t>
            </a:r>
          </a:p>
        </p:txBody>
      </p:sp>
    </p:spTree>
    <p:extLst>
      <p:ext uri="{BB962C8B-B14F-4D97-AF65-F5344CB8AC3E}">
        <p14:creationId xmlns:p14="http://schemas.microsoft.com/office/powerpoint/2010/main" val="4648754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disappointment?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Scenario 4:</a:t>
            </a:r>
            <a:r>
              <a:rPr lang="en-US" dirty="0" smtClean="0"/>
              <a:t>  You spend years collecting precious data and analyzing it to show that </a:t>
            </a:r>
            <a:r>
              <a:rPr lang="en-US" dirty="0" smtClean="0"/>
              <a:t>FDG-PET and MRI images </a:t>
            </a:r>
            <a:r>
              <a:rPr lang="en-US" dirty="0" smtClean="0"/>
              <a:t>can provide an early marker of </a:t>
            </a:r>
            <a:r>
              <a:rPr lang="en-US" dirty="0" err="1" smtClean="0"/>
              <a:t>Alzheimers</a:t>
            </a:r>
            <a:r>
              <a:rPr lang="en-US" dirty="0" smtClean="0"/>
              <a:t>, and find your model has 70% accuracy, not quite as good as currently available methods.  </a:t>
            </a:r>
            <a:r>
              <a:rPr lang="en-US" i="1" dirty="0" smtClean="0"/>
              <a:t>But in follow-up studies, the model is refined and predictions improve to the point of clinical value.</a:t>
            </a:r>
          </a:p>
          <a:p>
            <a:pPr lvl="1"/>
            <a:r>
              <a:rPr lang="en-US" dirty="0" smtClean="0"/>
              <a:t>discipline-specific journals</a:t>
            </a:r>
          </a:p>
          <a:p>
            <a:pPr lvl="1"/>
            <a:r>
              <a:rPr lang="en-US" dirty="0" smtClean="0"/>
              <a:t>follow-up time spent improving on promising leads</a:t>
            </a:r>
          </a:p>
          <a:p>
            <a:pPr lvl="1"/>
            <a:r>
              <a:rPr lang="en-US" dirty="0" smtClean="0"/>
              <a:t>eventual benefit to patients</a:t>
            </a:r>
          </a:p>
        </p:txBody>
      </p:sp>
    </p:spTree>
    <p:extLst>
      <p:ext uri="{BB962C8B-B14F-4D97-AF65-F5344CB8AC3E}">
        <p14:creationId xmlns:p14="http://schemas.microsoft.com/office/powerpoint/2010/main" val="5538730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 Validation</a:t>
            </a:r>
            <a:endParaRPr lang="en-US" dirty="0"/>
          </a:p>
        </p:txBody>
      </p:sp>
      <p:grpSp>
        <p:nvGrpSpPr>
          <p:cNvPr id="5" name="Group 4"/>
          <p:cNvGrpSpPr/>
          <p:nvPr/>
        </p:nvGrpSpPr>
        <p:grpSpPr>
          <a:xfrm>
            <a:off x="1400743" y="2432522"/>
            <a:ext cx="1776448" cy="1496433"/>
            <a:chOff x="7583064" y="2110620"/>
            <a:chExt cx="1776448" cy="1496433"/>
          </a:xfrm>
        </p:grpSpPr>
        <p:pic>
          <p:nvPicPr>
            <p:cNvPr id="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313" t="37265" b="-1"/>
            <a:stretch/>
          </p:blipFill>
          <p:spPr bwMode="auto">
            <a:xfrm>
              <a:off x="7853584" y="2546647"/>
              <a:ext cx="1235407" cy="106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583064" y="2110620"/>
              <a:ext cx="1776448" cy="461665"/>
            </a:xfrm>
            <a:prstGeom prst="rect">
              <a:avLst/>
            </a:prstGeom>
            <a:noFill/>
          </p:spPr>
          <p:txBody>
            <a:bodyPr wrap="none" rtlCol="0">
              <a:spAutoFit/>
            </a:bodyPr>
            <a:lstStyle/>
            <a:p>
              <a:pPr algn="ctr"/>
              <a:r>
                <a:rPr lang="en-US" dirty="0">
                  <a:solidFill>
                    <a:schemeClr val="accent6"/>
                  </a:solidFill>
                </a:rPr>
                <a:t>training</a:t>
              </a:r>
              <a:r>
                <a:rPr lang="en-US" dirty="0">
                  <a:solidFill>
                    <a:schemeClr val="accent1"/>
                  </a:solidFill>
                </a:rPr>
                <a:t> </a:t>
              </a:r>
              <a:r>
                <a:rPr lang="en-US" dirty="0" smtClean="0">
                  <a:solidFill>
                    <a:schemeClr val="accent5"/>
                  </a:solidFill>
                </a:rPr>
                <a:t>test</a:t>
              </a:r>
              <a:endParaRPr lang="en-US" dirty="0">
                <a:solidFill>
                  <a:schemeClr val="accent5"/>
                </a:solidFill>
              </a:endParaRPr>
            </a:p>
          </p:txBody>
        </p:sp>
      </p:grpSp>
      <p:sp>
        <p:nvSpPr>
          <p:cNvPr id="8" name="TextBox 7"/>
          <p:cNvSpPr txBox="1"/>
          <p:nvPr/>
        </p:nvSpPr>
        <p:spPr>
          <a:xfrm>
            <a:off x="1327445" y="4106010"/>
            <a:ext cx="2954215" cy="2554545"/>
          </a:xfrm>
          <a:prstGeom prst="rect">
            <a:avLst/>
          </a:prstGeom>
          <a:noFill/>
        </p:spPr>
        <p:txBody>
          <a:bodyPr wrap="square" rtlCol="0">
            <a:spAutoFit/>
          </a:bodyPr>
          <a:lstStyle/>
          <a:p>
            <a:r>
              <a:rPr lang="en-US" sz="1600" dirty="0" smtClean="0"/>
              <a:t>Lasso</a:t>
            </a:r>
          </a:p>
          <a:p>
            <a:r>
              <a:rPr lang="en-US" sz="1600" dirty="0" smtClean="0"/>
              <a:t>Ridge</a:t>
            </a:r>
          </a:p>
          <a:p>
            <a:r>
              <a:rPr lang="en-US" sz="1600" dirty="0" smtClean="0"/>
              <a:t>Elastic Net</a:t>
            </a:r>
          </a:p>
          <a:p>
            <a:r>
              <a:rPr lang="en-US" sz="1600" dirty="0" smtClean="0"/>
              <a:t>Random Forests</a:t>
            </a:r>
          </a:p>
          <a:p>
            <a:r>
              <a:rPr lang="en-US" sz="1600" dirty="0" smtClean="0"/>
              <a:t>Support Vector Machine</a:t>
            </a:r>
          </a:p>
          <a:p>
            <a:r>
              <a:rPr lang="en-US" sz="1600" dirty="0" smtClean="0"/>
              <a:t>K Nearest Neighbors</a:t>
            </a:r>
          </a:p>
          <a:p>
            <a:r>
              <a:rPr lang="en-US" sz="1600" dirty="0" smtClean="0"/>
              <a:t>Supervised PCA</a:t>
            </a:r>
          </a:p>
          <a:p>
            <a:r>
              <a:rPr lang="en-US" sz="1600" dirty="0" smtClean="0"/>
              <a:t>Linear Discriminant Analysis</a:t>
            </a:r>
          </a:p>
          <a:p>
            <a:r>
              <a:rPr lang="en-US" sz="1600" dirty="0" smtClean="0"/>
              <a:t>Boosting </a:t>
            </a:r>
            <a:r>
              <a:rPr lang="en-US" sz="1600" dirty="0"/>
              <a:t>/</a:t>
            </a:r>
            <a:r>
              <a:rPr lang="en-US" sz="1600" dirty="0" smtClean="0"/>
              <a:t> Bagging</a:t>
            </a:r>
          </a:p>
          <a:p>
            <a:r>
              <a:rPr lang="en-US" sz="1600" dirty="0" smtClean="0"/>
              <a:t>Insert Favorite Method Here</a:t>
            </a:r>
            <a:endParaRPr lang="en-US" sz="1600" dirty="0"/>
          </a:p>
        </p:txBody>
      </p:sp>
      <p:sp>
        <p:nvSpPr>
          <p:cNvPr id="9" name="TextBox 8"/>
          <p:cNvSpPr txBox="1"/>
          <p:nvPr/>
        </p:nvSpPr>
        <p:spPr>
          <a:xfrm>
            <a:off x="296274" y="1573822"/>
            <a:ext cx="3985386" cy="830997"/>
          </a:xfrm>
          <a:prstGeom prst="rect">
            <a:avLst/>
          </a:prstGeom>
          <a:noFill/>
        </p:spPr>
        <p:txBody>
          <a:bodyPr wrap="none" rtlCol="0">
            <a:spAutoFit/>
          </a:bodyPr>
          <a:lstStyle/>
          <a:p>
            <a:pPr algn="ctr"/>
            <a:r>
              <a:rPr lang="en-US" dirty="0" smtClean="0"/>
              <a:t>Cross-validation to estimate</a:t>
            </a:r>
          </a:p>
          <a:p>
            <a:pPr algn="ctr"/>
            <a:r>
              <a:rPr lang="en-US" dirty="0" smtClean="0"/>
              <a:t>prediction accuracy</a:t>
            </a:r>
            <a:endParaRPr lang="en-US" dirty="0"/>
          </a:p>
        </p:txBody>
      </p:sp>
      <p:sp>
        <p:nvSpPr>
          <p:cNvPr id="10" name="TextBox 9"/>
          <p:cNvSpPr txBox="1"/>
          <p:nvPr/>
        </p:nvSpPr>
        <p:spPr>
          <a:xfrm>
            <a:off x="5068224" y="1758487"/>
            <a:ext cx="3314946" cy="461665"/>
          </a:xfrm>
          <a:prstGeom prst="rect">
            <a:avLst/>
          </a:prstGeom>
          <a:noFill/>
        </p:spPr>
        <p:txBody>
          <a:bodyPr wrap="none" rtlCol="0">
            <a:spAutoFit/>
          </a:bodyPr>
          <a:lstStyle/>
          <a:p>
            <a:pPr algn="ctr"/>
            <a:r>
              <a:rPr lang="en-US" dirty="0" smtClean="0"/>
              <a:t>Independent Validation</a:t>
            </a:r>
            <a:endParaRPr lang="en-US" dirty="0"/>
          </a:p>
        </p:txBody>
      </p:sp>
      <p:sp>
        <p:nvSpPr>
          <p:cNvPr id="11" name="TextBox 10"/>
          <p:cNvSpPr txBox="1"/>
          <p:nvPr/>
        </p:nvSpPr>
        <p:spPr>
          <a:xfrm>
            <a:off x="5408487" y="4394377"/>
            <a:ext cx="3199915" cy="338554"/>
          </a:xfrm>
          <a:prstGeom prst="rect">
            <a:avLst/>
          </a:prstGeom>
          <a:noFill/>
        </p:spPr>
        <p:txBody>
          <a:bodyPr wrap="none" rtlCol="0">
            <a:spAutoFit/>
          </a:bodyPr>
          <a:lstStyle/>
          <a:p>
            <a:pPr marL="285750" indent="-285750">
              <a:buFont typeface="Arial" pitchFamily="34" charset="0"/>
              <a:buChar char="•"/>
            </a:pPr>
            <a:r>
              <a:rPr lang="en-US" sz="1600" dirty="0" smtClean="0"/>
              <a:t>Need a new cohort of patients</a:t>
            </a:r>
          </a:p>
        </p:txBody>
      </p:sp>
      <p:grpSp>
        <p:nvGrpSpPr>
          <p:cNvPr id="31" name="Group 30"/>
          <p:cNvGrpSpPr/>
          <p:nvPr/>
        </p:nvGrpSpPr>
        <p:grpSpPr>
          <a:xfrm>
            <a:off x="5507263" y="2941375"/>
            <a:ext cx="2649700" cy="338554"/>
            <a:chOff x="5507263" y="2941375"/>
            <a:chExt cx="2649700" cy="338554"/>
          </a:xfrm>
        </p:grpSpPr>
        <p:grpSp>
          <p:nvGrpSpPr>
            <p:cNvPr id="20" name="Group 19"/>
            <p:cNvGrpSpPr/>
            <p:nvPr/>
          </p:nvGrpSpPr>
          <p:grpSpPr>
            <a:xfrm>
              <a:off x="5507263" y="2968152"/>
              <a:ext cx="1493964" cy="287145"/>
              <a:chOff x="6242462" y="3020831"/>
              <a:chExt cx="1493964" cy="287145"/>
            </a:xfrm>
          </p:grpSpPr>
          <p:grpSp>
            <p:nvGrpSpPr>
              <p:cNvPr id="16" name="Group 15"/>
              <p:cNvGrpSpPr/>
              <p:nvPr/>
            </p:nvGrpSpPr>
            <p:grpSpPr>
              <a:xfrm>
                <a:off x="6242462" y="3020870"/>
                <a:ext cx="746982" cy="287106"/>
                <a:chOff x="6242462" y="3020870"/>
                <a:chExt cx="746982" cy="287106"/>
              </a:xfrm>
            </p:grpSpPr>
            <p:pic>
              <p:nvPicPr>
                <p:cNvPr id="1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313" t="37265" r="45828" b="45754"/>
                <a:stretch/>
              </p:blipFill>
              <p:spPr bwMode="auto">
                <a:xfrm>
                  <a:off x="6242462" y="3020949"/>
                  <a:ext cx="373491" cy="287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313" t="37265" r="45828" b="45754"/>
                <a:stretch/>
              </p:blipFill>
              <p:spPr bwMode="auto">
                <a:xfrm>
                  <a:off x="6615953" y="3020870"/>
                  <a:ext cx="373491" cy="287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6"/>
              <p:cNvGrpSpPr/>
              <p:nvPr/>
            </p:nvGrpSpPr>
            <p:grpSpPr>
              <a:xfrm>
                <a:off x="6989444" y="3020831"/>
                <a:ext cx="746982" cy="287106"/>
                <a:chOff x="6242462" y="3020870"/>
                <a:chExt cx="746982" cy="287106"/>
              </a:xfrm>
            </p:grpSpPr>
            <p:pic>
              <p:nvPicPr>
                <p:cNvPr id="1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313" t="37265" r="45828" b="45754"/>
                <a:stretch/>
              </p:blipFill>
              <p:spPr bwMode="auto">
                <a:xfrm>
                  <a:off x="6242462" y="3020949"/>
                  <a:ext cx="373491" cy="287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313" t="37265" r="45828" b="45754"/>
                <a:stretch/>
              </p:blipFill>
              <p:spPr bwMode="auto">
                <a:xfrm>
                  <a:off x="6615953" y="3020870"/>
                  <a:ext cx="373491" cy="287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1" name="TextBox 20"/>
            <p:cNvSpPr txBox="1"/>
            <p:nvPr/>
          </p:nvSpPr>
          <p:spPr>
            <a:xfrm>
              <a:off x="7093851" y="2941375"/>
              <a:ext cx="1063112" cy="338554"/>
            </a:xfrm>
            <a:prstGeom prst="rect">
              <a:avLst/>
            </a:prstGeom>
            <a:noFill/>
          </p:spPr>
          <p:txBody>
            <a:bodyPr wrap="none" rtlCol="0">
              <a:spAutoFit/>
            </a:bodyPr>
            <a:lstStyle/>
            <a:p>
              <a:r>
                <a:rPr lang="en-US" sz="1600" dirty="0" smtClean="0"/>
                <a:t>Dataset 2</a:t>
              </a:r>
              <a:endParaRPr lang="en-US" sz="1600" dirty="0"/>
            </a:p>
          </p:txBody>
        </p:sp>
      </p:grpSp>
      <p:grpSp>
        <p:nvGrpSpPr>
          <p:cNvPr id="32" name="Group 31"/>
          <p:cNvGrpSpPr/>
          <p:nvPr/>
        </p:nvGrpSpPr>
        <p:grpSpPr>
          <a:xfrm>
            <a:off x="5695528" y="3433320"/>
            <a:ext cx="2461435" cy="338554"/>
            <a:chOff x="5695528" y="3433320"/>
            <a:chExt cx="2461435" cy="338554"/>
          </a:xfrm>
        </p:grpSpPr>
        <p:grpSp>
          <p:nvGrpSpPr>
            <p:cNvPr id="30" name="Group 29"/>
            <p:cNvGrpSpPr/>
            <p:nvPr/>
          </p:nvGrpSpPr>
          <p:grpSpPr>
            <a:xfrm>
              <a:off x="5695528" y="3460097"/>
              <a:ext cx="1305699" cy="287145"/>
              <a:chOff x="5695528" y="3460097"/>
              <a:chExt cx="1305699" cy="287145"/>
            </a:xfrm>
          </p:grpSpPr>
          <p:pic>
            <p:nvPicPr>
              <p:cNvPr id="2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313" t="37265" r="45828" b="45754"/>
              <a:stretch/>
            </p:blipFill>
            <p:spPr bwMode="auto">
              <a:xfrm>
                <a:off x="5695528" y="3460215"/>
                <a:ext cx="373491" cy="287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313" t="37265" r="45828" b="45754"/>
              <a:stretch/>
            </p:blipFill>
            <p:spPr bwMode="auto">
              <a:xfrm>
                <a:off x="5880754" y="3460136"/>
                <a:ext cx="373491" cy="287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Group 23"/>
              <p:cNvGrpSpPr/>
              <p:nvPr/>
            </p:nvGrpSpPr>
            <p:grpSpPr>
              <a:xfrm>
                <a:off x="6254245" y="3460097"/>
                <a:ext cx="746982" cy="287106"/>
                <a:chOff x="6242462" y="3020870"/>
                <a:chExt cx="746982" cy="287106"/>
              </a:xfrm>
            </p:grpSpPr>
            <p:pic>
              <p:nvPicPr>
                <p:cNvPr id="2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313" t="37265" r="45828" b="45754"/>
                <a:stretch/>
              </p:blipFill>
              <p:spPr bwMode="auto">
                <a:xfrm>
                  <a:off x="6242462" y="3020949"/>
                  <a:ext cx="373491" cy="287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313" t="37265" r="45828" b="45754"/>
                <a:stretch/>
              </p:blipFill>
              <p:spPr bwMode="auto">
                <a:xfrm>
                  <a:off x="6615953" y="3020870"/>
                  <a:ext cx="373491" cy="287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9" name="TextBox 28"/>
            <p:cNvSpPr txBox="1"/>
            <p:nvPr/>
          </p:nvSpPr>
          <p:spPr>
            <a:xfrm>
              <a:off x="7093851" y="3433320"/>
              <a:ext cx="1063112" cy="338554"/>
            </a:xfrm>
            <a:prstGeom prst="rect">
              <a:avLst/>
            </a:prstGeom>
            <a:noFill/>
          </p:spPr>
          <p:txBody>
            <a:bodyPr wrap="none" rtlCol="0">
              <a:spAutoFit/>
            </a:bodyPr>
            <a:lstStyle/>
            <a:p>
              <a:r>
                <a:rPr lang="en-US" sz="1600" dirty="0" smtClean="0"/>
                <a:t>Dataset 3</a:t>
              </a:r>
              <a:endParaRPr lang="en-US" sz="1600" dirty="0"/>
            </a:p>
          </p:txBody>
        </p:sp>
      </p:grpSp>
      <p:sp>
        <p:nvSpPr>
          <p:cNvPr id="33" name="TextBox 32"/>
          <p:cNvSpPr txBox="1"/>
          <p:nvPr/>
        </p:nvSpPr>
        <p:spPr>
          <a:xfrm>
            <a:off x="5421387" y="4835712"/>
            <a:ext cx="2698175" cy="830997"/>
          </a:xfrm>
          <a:prstGeom prst="rect">
            <a:avLst/>
          </a:prstGeom>
          <a:noFill/>
        </p:spPr>
        <p:txBody>
          <a:bodyPr wrap="none" rtlCol="0">
            <a:spAutoFit/>
          </a:bodyPr>
          <a:lstStyle/>
          <a:p>
            <a:pPr marL="285750" indent="-285750">
              <a:buFont typeface="Arial" pitchFamily="34" charset="0"/>
              <a:buChar char="•"/>
            </a:pPr>
            <a:r>
              <a:rPr lang="en-US" sz="1600" dirty="0" smtClean="0"/>
              <a:t>Can use public data</a:t>
            </a:r>
          </a:p>
          <a:p>
            <a:pPr marL="285750" indent="-285750">
              <a:buFont typeface="Arial" pitchFamily="34" charset="0"/>
              <a:buChar char="•"/>
            </a:pPr>
            <a:endParaRPr lang="en-US" sz="1600" dirty="0"/>
          </a:p>
          <a:p>
            <a:pPr marL="285750" indent="-285750">
              <a:buFont typeface="Arial" pitchFamily="34" charset="0"/>
              <a:buChar char="•"/>
            </a:pPr>
            <a:r>
              <a:rPr lang="en-US" sz="1600" dirty="0" smtClean="0"/>
              <a:t>Data are </a:t>
            </a:r>
            <a:r>
              <a:rPr lang="en-US" sz="1600" i="1" dirty="0" smtClean="0"/>
              <a:t>still from the past</a:t>
            </a:r>
            <a:endParaRPr lang="en-US" sz="1600" i="1" dirty="0"/>
          </a:p>
        </p:txBody>
      </p:sp>
      <p:sp>
        <p:nvSpPr>
          <p:cNvPr id="3" name="TextBox 2"/>
          <p:cNvSpPr txBox="1"/>
          <p:nvPr/>
        </p:nvSpPr>
        <p:spPr>
          <a:xfrm>
            <a:off x="1314872" y="6327803"/>
            <a:ext cx="2582880" cy="338554"/>
          </a:xfrm>
          <a:prstGeom prst="rect">
            <a:avLst/>
          </a:prstGeom>
          <a:solidFill>
            <a:schemeClr val="bg1"/>
          </a:solidFill>
        </p:spPr>
        <p:txBody>
          <a:bodyPr wrap="square" rtlCol="0">
            <a:spAutoFit/>
          </a:bodyPr>
          <a:lstStyle/>
          <a:p>
            <a:r>
              <a:rPr lang="en-US" sz="1600" dirty="0" smtClean="0"/>
              <a:t>“Risk Terrain Modeling”</a:t>
            </a:r>
            <a:endParaRPr lang="en-US" sz="1600" dirty="0"/>
          </a:p>
        </p:txBody>
      </p:sp>
    </p:spTree>
    <p:extLst>
      <p:ext uri="{BB962C8B-B14F-4D97-AF65-F5344CB8AC3E}">
        <p14:creationId xmlns:p14="http://schemas.microsoft.com/office/powerpoint/2010/main" val="10868523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3"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33"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Prognostic gene signatures </a:t>
            </a:r>
            <a:br>
              <a:rPr lang="en-US" dirty="0" smtClean="0"/>
            </a:br>
            <a:r>
              <a:rPr lang="en-US" dirty="0" smtClean="0"/>
              <a:t>of ovarian cancer</a:t>
            </a:r>
            <a:endParaRPr lang="en-US" dirty="0"/>
          </a:p>
        </p:txBody>
      </p:sp>
      <p:pic>
        <p:nvPicPr>
          <p:cNvPr id="1026" name="Picture 2" descr="[OVARIANfro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5356" y="2320520"/>
            <a:ext cx="3648075" cy="27622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2088" y="3286146"/>
            <a:ext cx="3781548" cy="830997"/>
          </a:xfrm>
          <a:prstGeom prst="rect">
            <a:avLst/>
          </a:prstGeom>
          <a:noFill/>
        </p:spPr>
        <p:txBody>
          <a:bodyPr wrap="none" rtlCol="0">
            <a:spAutoFit/>
          </a:bodyPr>
          <a:lstStyle/>
          <a:p>
            <a:r>
              <a:rPr lang="en-US" b="1" dirty="0" smtClean="0">
                <a:latin typeface="+mn-lt"/>
              </a:rPr>
              <a:t>22,000</a:t>
            </a:r>
            <a:r>
              <a:rPr lang="en-US" dirty="0" smtClean="0">
                <a:latin typeface="+mn-lt"/>
              </a:rPr>
              <a:t> new cases each year</a:t>
            </a:r>
          </a:p>
          <a:p>
            <a:r>
              <a:rPr lang="en-US" b="1" dirty="0" smtClean="0">
                <a:latin typeface="+mn-lt"/>
              </a:rPr>
              <a:t>14,400</a:t>
            </a:r>
            <a:r>
              <a:rPr lang="en-US" dirty="0" smtClean="0">
                <a:latin typeface="+mn-lt"/>
              </a:rPr>
              <a:t> women die each year</a:t>
            </a:r>
            <a:endParaRPr lang="en-US" dirty="0">
              <a:latin typeface="+mn-lt"/>
            </a:endParaRPr>
          </a:p>
        </p:txBody>
      </p:sp>
      <p:sp>
        <p:nvSpPr>
          <p:cNvPr id="7" name="TextBox 6"/>
          <p:cNvSpPr txBox="1"/>
          <p:nvPr/>
        </p:nvSpPr>
        <p:spPr>
          <a:xfrm>
            <a:off x="1012488" y="5860108"/>
            <a:ext cx="6132063" cy="461665"/>
          </a:xfrm>
          <a:prstGeom prst="rect">
            <a:avLst/>
          </a:prstGeom>
          <a:noFill/>
        </p:spPr>
        <p:txBody>
          <a:bodyPr wrap="none" rtlCol="0">
            <a:spAutoFit/>
          </a:bodyPr>
          <a:lstStyle/>
          <a:p>
            <a:r>
              <a:rPr lang="en-US" b="1" dirty="0" smtClean="0">
                <a:latin typeface="+mn-lt"/>
              </a:rPr>
              <a:t>Majority late-stage, high-grade, serous disease</a:t>
            </a:r>
            <a:endParaRPr lang="en-US" dirty="0">
              <a:latin typeface="+mn-lt"/>
            </a:endParaRPr>
          </a:p>
        </p:txBody>
      </p:sp>
    </p:spTree>
    <p:custDataLst>
      <p:tags r:id="rId1"/>
    </p:custDataLst>
    <p:extLst>
      <p:ext uri="{BB962C8B-B14F-4D97-AF65-F5344CB8AC3E}">
        <p14:creationId xmlns:p14="http://schemas.microsoft.com/office/powerpoint/2010/main" val="666764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8"/>
</p:tagLst>
</file>

<file path=ppt/tags/tag2.xml><?xml version="1.0" encoding="utf-8"?>
<p:tagLst xmlns:a="http://schemas.openxmlformats.org/drawingml/2006/main" xmlns:r="http://schemas.openxmlformats.org/officeDocument/2006/relationships" xmlns:p="http://schemas.openxmlformats.org/presentationml/2006/main">
  <p:tag name="TIMING" val="|25.2|13.8|10.7|7.8"/>
</p:tagLst>
</file>

<file path=ppt/tags/tag3.xml><?xml version="1.0" encoding="utf-8"?>
<p:tagLst xmlns:a="http://schemas.openxmlformats.org/drawingml/2006/main" xmlns:r="http://schemas.openxmlformats.org/officeDocument/2006/relationships" xmlns:p="http://schemas.openxmlformats.org/presentationml/2006/main">
  <p:tag name="TIMING" val="|62.3|25.6|23.3|17.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TotalTime>
  <Words>1726</Words>
  <Application>Microsoft Macintosh PowerPoint</Application>
  <PresentationFormat>On-screen Show (4:3)</PresentationFormat>
  <Paragraphs>307</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Avoiding disappointment in predictive modeling </vt:lpstr>
      <vt:lpstr>What is predictive modeling?</vt:lpstr>
      <vt:lpstr>What is predictive modeling?</vt:lpstr>
      <vt:lpstr>What is disappointment?</vt:lpstr>
      <vt:lpstr>What is disappointment?</vt:lpstr>
      <vt:lpstr>What is disappointment?</vt:lpstr>
      <vt:lpstr>What is disappointment?</vt:lpstr>
      <vt:lpstr>Training + Validation</vt:lpstr>
      <vt:lpstr>Prognostic gene signatures  of ovarian cancer</vt:lpstr>
      <vt:lpstr>Comparative meta-analysis: prognostic gene signatures of ovarian cancer</vt:lpstr>
      <vt:lpstr>Requirement 1: data curation</vt:lpstr>
      <vt:lpstr>Requirement 2: re-implement published models</vt:lpstr>
      <vt:lpstr>Assessment of prognostic models</vt:lpstr>
      <vt:lpstr>Assessment of prognostic models</vt:lpstr>
      <vt:lpstr>Assessment of prognostic models</vt:lpstr>
      <vt:lpstr>Magnitude of batch effect is not as important as confounding</vt:lpstr>
      <vt:lpstr>Influence of validation set choice</vt:lpstr>
      <vt:lpstr>Moving towards Scenario 4</vt:lpstr>
      <vt:lpstr>Moving towards Scenario 4: Methodological advances</vt:lpstr>
      <vt:lpstr>Cross-study validation for type-II diabetes prediction model from microbiome data</vt:lpstr>
      <vt:lpstr>CSV compared to CV in breast cancer</vt:lpstr>
      <vt:lpstr>Moving towards Scenario 4</vt:lpstr>
      <vt:lpstr>What is predictive modeling?</vt:lpstr>
      <vt:lpstr>Thank you</vt:lpstr>
    </vt:vector>
  </TitlesOfParts>
  <Company>CUNY SPH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Avoiding disappointment in predictive modeling </dc:title>
  <dc:creator>Levi Waldron</dc:creator>
  <cp:lastModifiedBy>Levi Waldron</cp:lastModifiedBy>
  <cp:revision>27</cp:revision>
  <dcterms:created xsi:type="dcterms:W3CDTF">2016-04-19T09:17:24Z</dcterms:created>
  <dcterms:modified xsi:type="dcterms:W3CDTF">2016-04-28T07:57:18Z</dcterms:modified>
</cp:coreProperties>
</file>