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8" r:id="rId11"/>
    <p:sldId id="270" r:id="rId12"/>
    <p:sldId id="265" r:id="rId13"/>
    <p:sldId id="267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E2204A-28CA-4EA2-98F7-A88DCE1104E4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3018F9-79C4-4004-BFDB-411B78AFB2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Analytics: </a:t>
            </a:r>
            <a:br>
              <a:rPr lang="en-US" dirty="0" smtClean="0"/>
            </a:br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Edward Tanzer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799"/>
            <a:ext cx="7315200" cy="914401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pic>
        <p:nvPicPr>
          <p:cNvPr id="48" name="Content Placeholder 4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2" y="2307771"/>
            <a:ext cx="2641473" cy="1429614"/>
          </a:xfrm>
        </p:spPr>
      </p:pic>
      <p:sp>
        <p:nvSpPr>
          <p:cNvPr id="5" name="Rounded Rectangle 4"/>
          <p:cNvSpPr/>
          <p:nvPr/>
        </p:nvSpPr>
        <p:spPr>
          <a:xfrm>
            <a:off x="1421492" y="2286000"/>
            <a:ext cx="1295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8442" y="3733800"/>
            <a:ext cx="18288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996042" y="5486400"/>
            <a:ext cx="2133600" cy="838200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Clean, Structured Data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505200" y="5462814"/>
            <a:ext cx="2133600" cy="87630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 (EDA)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5769428" y="2307771"/>
            <a:ext cx="22098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Data-driven Products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6150428" y="3619499"/>
            <a:ext cx="14478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 &amp; Algorithms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6096000" y="5196114"/>
            <a:ext cx="2057400" cy="11430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Graphs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5400000">
            <a:off x="1799317" y="3463925"/>
            <a:ext cx="533400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7" idx="1"/>
          </p:cNvCxnSpPr>
          <p:nvPr/>
        </p:nvCxnSpPr>
        <p:spPr>
          <a:xfrm rot="5400000">
            <a:off x="1605642" y="5029200"/>
            <a:ext cx="9144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5"/>
            <a:endCxn id="9" idx="1"/>
          </p:cNvCxnSpPr>
          <p:nvPr/>
        </p:nvCxnSpPr>
        <p:spPr>
          <a:xfrm flipV="1">
            <a:off x="2916282" y="5900964"/>
            <a:ext cx="588918" cy="45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2" idx="1"/>
          </p:cNvCxnSpPr>
          <p:nvPr/>
        </p:nvCxnSpPr>
        <p:spPr>
          <a:xfrm flipV="1">
            <a:off x="5638800" y="5767614"/>
            <a:ext cx="457200" cy="133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1" idx="1"/>
          </p:cNvCxnSpPr>
          <p:nvPr/>
        </p:nvCxnSpPr>
        <p:spPr>
          <a:xfrm rot="5400000" flipH="1" flipV="1">
            <a:off x="5115832" y="4866368"/>
            <a:ext cx="1786165" cy="283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0" idx="2"/>
          </p:cNvCxnSpPr>
          <p:nvPr/>
        </p:nvCxnSpPr>
        <p:spPr>
          <a:xfrm rot="5400000" flipH="1" flipV="1">
            <a:off x="6713764" y="3458935"/>
            <a:ext cx="32112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</a:p>
          <a:p>
            <a:pPr lvl="1"/>
            <a:r>
              <a:rPr lang="en-US" dirty="0" smtClean="0"/>
              <a:t>Exploratory Data Analysis (EDA)</a:t>
            </a:r>
          </a:p>
          <a:p>
            <a:pPr lvl="2"/>
            <a:r>
              <a:rPr lang="en-US" dirty="0" smtClean="0"/>
              <a:t>Unexpected insights</a:t>
            </a:r>
          </a:p>
          <a:p>
            <a:pPr lvl="2"/>
            <a:r>
              <a:rPr lang="en-US" dirty="0" smtClean="0"/>
              <a:t>Lack of trending data</a:t>
            </a:r>
          </a:p>
          <a:p>
            <a:pPr lvl="2"/>
            <a:r>
              <a:rPr lang="en-US" dirty="0" smtClean="0"/>
              <a:t>Lack of correlation</a:t>
            </a:r>
          </a:p>
          <a:p>
            <a:pPr lvl="2"/>
            <a:r>
              <a:rPr lang="en-US" dirty="0"/>
              <a:t>Solution: Possible  change of strategy and project outlook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 of power usage spikes</a:t>
            </a:r>
          </a:p>
          <a:p>
            <a:r>
              <a:rPr lang="en-US" dirty="0" smtClean="0"/>
              <a:t>Highest average voltage should be 220 volts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64650"/>
              </p:ext>
            </p:extLst>
          </p:nvPr>
        </p:nvGraphicFramePr>
        <p:xfrm>
          <a:off x="1066800" y="3733800"/>
          <a:ext cx="4267200" cy="1952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868"/>
                <a:gridCol w="1950899"/>
                <a:gridCol w="1885200"/>
                <a:gridCol w="188233"/>
              </a:tblGrid>
              <a:tr h="341737">
                <a:tc grid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Mean </a:t>
                      </a:r>
                      <a:r>
                        <a:rPr lang="en-US" sz="20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Average</a:t>
                      </a: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Voltage </a:t>
                      </a:r>
                      <a:r>
                        <a:rPr lang="en-US" sz="2000" kern="120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Readings </a:t>
                      </a: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Voltage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 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239.4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240.6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241.8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241.7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All Data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240.8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cases of power outages</a:t>
            </a:r>
          </a:p>
          <a:p>
            <a:r>
              <a:rPr lang="en-US" dirty="0" smtClean="0"/>
              <a:t>Possible electronic device failure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64829"/>
              </p:ext>
            </p:extLst>
          </p:nvPr>
        </p:nvGraphicFramePr>
        <p:xfrm>
          <a:off x="1371600" y="3810000"/>
          <a:ext cx="3437262" cy="2274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1"/>
                <a:gridCol w="1525620"/>
                <a:gridCol w="1473591"/>
                <a:gridCol w="214830"/>
              </a:tblGrid>
              <a:tr h="23812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Mean </a:t>
                      </a:r>
                      <a:r>
                        <a:rPr lang="en-US" sz="200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Average Global </a:t>
                      </a:r>
                      <a:r>
                        <a:rPr lang="en-US" sz="2000" kern="120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Reactive Power</a:t>
                      </a: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Voltage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 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All Data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i="1" dirty="0" smtClean="0"/>
              <a:t>Data analysis </a:t>
            </a:r>
            <a:r>
              <a:rPr lang="en-US" sz="1400" i="1" smtClean="0"/>
              <a:t>process outline</a:t>
            </a:r>
            <a:endParaRPr lang="en-US" sz="1400" i="1" dirty="0" smtClean="0"/>
          </a:p>
          <a:p>
            <a:pPr lvl="1"/>
            <a:r>
              <a:rPr lang="en-US" sz="1200" i="1" dirty="0" smtClean="0"/>
              <a:t>4 </a:t>
            </a:r>
            <a:r>
              <a:rPr lang="en-US" sz="1200" i="1" dirty="0"/>
              <a:t>Reasons Why Data Analytics is </a:t>
            </a:r>
            <a:r>
              <a:rPr lang="en-US" sz="1200" i="1" dirty="0" smtClean="0"/>
              <a:t>Important. </a:t>
            </a:r>
            <a:r>
              <a:rPr lang="en-US" sz="1200" dirty="0" err="1" smtClean="0"/>
              <a:t>Sanon</a:t>
            </a:r>
            <a:r>
              <a:rPr lang="en-US" sz="1200" dirty="0" smtClean="0"/>
              <a:t>, Malika. </a:t>
            </a:r>
            <a:r>
              <a:rPr lang="en-US" sz="1200" dirty="0"/>
              <a:t>2017. http://www.digitalvidya.com/blog/reasons-data-analytics-important</a:t>
            </a:r>
            <a:r>
              <a:rPr lang="en-US" sz="1200" i="1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sub-meters for real estate customers</a:t>
            </a:r>
          </a:p>
          <a:p>
            <a:r>
              <a:rPr lang="en-US" dirty="0" smtClean="0"/>
              <a:t>Show ways customers may influence energy bills</a:t>
            </a:r>
          </a:p>
          <a:p>
            <a:r>
              <a:rPr lang="en-US" dirty="0" smtClean="0"/>
              <a:t>Demonstrate ecological impact of smart energy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Sub-meters are not efficiently operating</a:t>
            </a:r>
          </a:p>
          <a:p>
            <a:r>
              <a:rPr lang="en-US" dirty="0" smtClean="0"/>
              <a:t>Customers high energy bills</a:t>
            </a:r>
          </a:p>
          <a:p>
            <a:r>
              <a:rPr lang="en-US" dirty="0" smtClean="0"/>
              <a:t>Energy company experiencing unusually high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Analytics’ 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regarding sub-meter performance improvement</a:t>
            </a:r>
          </a:p>
          <a:p>
            <a:r>
              <a:rPr lang="en-US" dirty="0" smtClean="0"/>
              <a:t>Insight into power usage trends</a:t>
            </a:r>
          </a:p>
          <a:p>
            <a:r>
              <a:rPr lang="en-US" dirty="0" smtClean="0"/>
              <a:t>Alerts about any problematic trends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reporting has been performed</a:t>
            </a:r>
          </a:p>
          <a:p>
            <a:pPr lvl="1"/>
            <a:r>
              <a:rPr lang="en-US" dirty="0" smtClean="0"/>
              <a:t>No power usage trend tracking</a:t>
            </a:r>
          </a:p>
          <a:p>
            <a:pPr lvl="1"/>
            <a:r>
              <a:rPr lang="en-US" dirty="0" smtClean="0"/>
              <a:t>No sub-meter efficiency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Resources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estate customer information</a:t>
            </a:r>
          </a:p>
          <a:p>
            <a:pPr lvl="1"/>
            <a:r>
              <a:rPr lang="en-US" dirty="0" smtClean="0"/>
              <a:t>Regional data</a:t>
            </a:r>
          </a:p>
          <a:p>
            <a:pPr lvl="1"/>
            <a:r>
              <a:rPr lang="en-US" dirty="0" smtClean="0"/>
              <a:t>Demographic data (age, education background, income, etc.)</a:t>
            </a:r>
          </a:p>
          <a:p>
            <a:r>
              <a:rPr lang="en-US" dirty="0" smtClean="0"/>
              <a:t>Power company information</a:t>
            </a:r>
          </a:p>
          <a:p>
            <a:pPr lvl="1"/>
            <a:r>
              <a:rPr lang="en-US" dirty="0" smtClean="0"/>
              <a:t>Existing usage solutions</a:t>
            </a:r>
          </a:p>
          <a:p>
            <a:pPr lvl="1"/>
            <a:r>
              <a:rPr lang="en-US" dirty="0" smtClean="0"/>
              <a:t>Insight into resources to address customers’ needs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Resources</a:t>
            </a:r>
          </a:p>
          <a:p>
            <a:pPr lvl="1"/>
            <a:r>
              <a:rPr lang="en-US" dirty="0" smtClean="0"/>
              <a:t>Energy usage and sub-meter setting data</a:t>
            </a:r>
          </a:p>
          <a:p>
            <a:pPr lvl="2"/>
            <a:r>
              <a:rPr lang="en-US" dirty="0" smtClean="0"/>
              <a:t>December 2006 – November 2010 </a:t>
            </a:r>
          </a:p>
          <a:p>
            <a:pPr lvl="2"/>
            <a:r>
              <a:rPr lang="en-US" dirty="0" smtClean="0"/>
              <a:t>Over 2 million recorded observations</a:t>
            </a:r>
          </a:p>
          <a:p>
            <a:pPr lvl="2"/>
            <a:r>
              <a:rPr lang="en-US" dirty="0" smtClean="0"/>
              <a:t>Storage plan</a:t>
            </a:r>
          </a:p>
          <a:p>
            <a:r>
              <a:rPr lang="en-US" dirty="0" smtClean="0"/>
              <a:t>Positives</a:t>
            </a:r>
          </a:p>
          <a:p>
            <a:pPr marL="457200" lvl="5"/>
            <a:r>
              <a:rPr lang="en-US" sz="1600" dirty="0"/>
              <a:t>&lt; 2% unusable </a:t>
            </a:r>
            <a:r>
              <a:rPr lang="en-US" sz="1600" dirty="0" smtClean="0"/>
              <a:t>records</a:t>
            </a:r>
          </a:p>
          <a:p>
            <a:pPr marL="457200" lvl="5"/>
            <a:r>
              <a:rPr lang="en-US" sz="1600" dirty="0" smtClean="0"/>
              <a:t>Extremely detailed</a:t>
            </a:r>
            <a:endParaRPr lang="en-US" dirty="0" smtClean="0"/>
          </a:p>
          <a:p>
            <a:r>
              <a:rPr lang="en-US" dirty="0" smtClean="0"/>
              <a:t>Negatives</a:t>
            </a:r>
          </a:p>
          <a:p>
            <a:pPr lvl="1"/>
            <a:r>
              <a:rPr lang="en-US" dirty="0" smtClean="0"/>
              <a:t>Data restrictions</a:t>
            </a:r>
          </a:p>
          <a:p>
            <a:pPr lvl="2"/>
            <a:r>
              <a:rPr lang="en-US" dirty="0" smtClean="0"/>
              <a:t>Limited reporting 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deliverables</a:t>
            </a:r>
          </a:p>
          <a:p>
            <a:r>
              <a:rPr lang="en-US" dirty="0" smtClean="0"/>
              <a:t>Data findings</a:t>
            </a:r>
          </a:p>
          <a:p>
            <a:r>
              <a:rPr lang="en-US" dirty="0" smtClean="0"/>
              <a:t>Research documentation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Initial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spectrum data analysis</a:t>
            </a:r>
          </a:p>
          <a:p>
            <a:pPr lvl="1"/>
            <a:r>
              <a:rPr lang="en-US" dirty="0" smtClean="0"/>
              <a:t>Note data types and variances in values</a:t>
            </a:r>
          </a:p>
          <a:p>
            <a:pPr lvl="1"/>
            <a:r>
              <a:rPr lang="en-US" dirty="0" smtClean="0"/>
              <a:t>Review data set for anomalies</a:t>
            </a:r>
          </a:p>
          <a:p>
            <a:pPr lvl="1"/>
            <a:r>
              <a:rPr lang="en-US" dirty="0" smtClean="0"/>
              <a:t>Create data summary report</a:t>
            </a:r>
          </a:p>
          <a:p>
            <a:r>
              <a:rPr lang="en-US" dirty="0" smtClean="0"/>
              <a:t>Address data issues</a:t>
            </a:r>
          </a:p>
          <a:p>
            <a:pPr lvl="1"/>
            <a:r>
              <a:rPr lang="en-US" dirty="0" smtClean="0"/>
              <a:t>&lt; 2% of data is unusable</a:t>
            </a:r>
          </a:p>
          <a:p>
            <a:pPr lvl="2"/>
            <a:r>
              <a:rPr lang="en-US" dirty="0" smtClean="0"/>
              <a:t>On consideration of data sample size items were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217</TotalTime>
  <Words>351</Words>
  <Application>Microsoft Office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IOT Analytics:  Design Decisions</vt:lpstr>
      <vt:lpstr>Goals</vt:lpstr>
      <vt:lpstr>Project Inception</vt:lpstr>
      <vt:lpstr>IOT Analytics’ Interests</vt:lpstr>
      <vt:lpstr>Current Solution Issues</vt:lpstr>
      <vt:lpstr>Project Resources Requests</vt:lpstr>
      <vt:lpstr>Data Resource Analysis</vt:lpstr>
      <vt:lpstr>Project Distribution </vt:lpstr>
      <vt:lpstr>Data Analysis Initial Approach</vt:lpstr>
      <vt:lpstr>Data Analysis Process</vt:lpstr>
      <vt:lpstr>Potential Pitfalls</vt:lpstr>
      <vt:lpstr>Data Insights</vt:lpstr>
      <vt:lpstr>Data Insights</vt:lpstr>
      <vt:lpstr>Outro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</dc:creator>
  <cp:lastModifiedBy>Edward</cp:lastModifiedBy>
  <cp:revision>43</cp:revision>
  <dcterms:created xsi:type="dcterms:W3CDTF">2017-07-16T16:20:33Z</dcterms:created>
  <dcterms:modified xsi:type="dcterms:W3CDTF">2017-07-16T19:57:59Z</dcterms:modified>
</cp:coreProperties>
</file>