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91200" cy="32918400"/>
  <p:notesSz cx="9144000" cy="6858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4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4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4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40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10368">
          <p15:clr>
            <a:srgbClr val="A4A3A4"/>
          </p15:clr>
        </p15:guide>
        <p15:guide id="2" orient="horz" pos="-1152">
          <p15:clr>
            <a:srgbClr val="A4A3A4"/>
          </p15:clr>
        </p15:guide>
        <p15:guide id="3" orient="horz" pos="21888">
          <p15:clr>
            <a:srgbClr val="A4A3A4"/>
          </p15:clr>
        </p15:guide>
        <p15:guide id="4" orient="horz" pos="576">
          <p15:clr>
            <a:srgbClr val="A4A3A4"/>
          </p15:clr>
        </p15:guide>
        <p15:guide id="5" orient="horz" pos="20160">
          <p15:clr>
            <a:srgbClr val="A4A3A4"/>
          </p15:clr>
        </p15:guide>
        <p15:guide id="6" pos="576">
          <p15:clr>
            <a:srgbClr val="A4A3A4"/>
          </p15:clr>
        </p15:guide>
        <p15:guide id="7" pos="8208">
          <p15:clr>
            <a:srgbClr val="A4A3A4"/>
          </p15:clr>
        </p15:guide>
        <p15:guide id="8" pos="27072">
          <p15:clr>
            <a:srgbClr val="A4A3A4"/>
          </p15:clr>
        </p15:guide>
        <p15:guide id="9" pos="19584">
          <p15:clr>
            <a:srgbClr val="A4A3A4"/>
          </p15:clr>
        </p15:guide>
        <p15:guide id="10" pos="9072">
          <p15:clr>
            <a:srgbClr val="A4A3A4"/>
          </p15:clr>
        </p15:guide>
        <p15:guide id="11" pos="187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p:scale>
          <a:sx n="20" d="100"/>
          <a:sy n="20" d="100"/>
        </p:scale>
        <p:origin x="2256" y="462"/>
      </p:cViewPr>
      <p:guideLst>
        <p:guide orient="horz" pos="10368"/>
        <p:guide orient="horz" pos="-1152"/>
        <p:guide orient="horz" pos="21888"/>
        <p:guide orient="horz" pos="576"/>
        <p:guide orient="horz" pos="20160"/>
        <p:guide pos="576"/>
        <p:guide pos="8208"/>
        <p:guide pos="27072"/>
        <p:guide pos="19584"/>
        <p:guide pos="9072"/>
        <p:guide pos="187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9863-B9BF-441D-8CC3-254AE253D799}"/>
              </a:ext>
            </a:extLst>
          </p:cNvPr>
          <p:cNvSpPr>
            <a:spLocks noGrp="1"/>
          </p:cNvSpPr>
          <p:nvPr>
            <p:ph type="ctrTitle"/>
          </p:nvPr>
        </p:nvSpPr>
        <p:spPr>
          <a:xfrm>
            <a:off x="5486400" y="5387975"/>
            <a:ext cx="32918400" cy="1146016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632E-2D41-40AD-A5BE-1CFDC8DC41B8}"/>
              </a:ext>
            </a:extLst>
          </p:cNvPr>
          <p:cNvSpPr>
            <a:spLocks noGrp="1"/>
          </p:cNvSpPr>
          <p:nvPr>
            <p:ph type="subTitle" idx="1"/>
          </p:nvPr>
        </p:nvSpPr>
        <p:spPr>
          <a:xfrm>
            <a:off x="5486400" y="17289463"/>
            <a:ext cx="32918400" cy="79486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01814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949-E6A6-4E61-837B-B51B58BE3EBA}"/>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A3DC3F-DE29-4F30-B911-BD1FEF390A31}"/>
              </a:ext>
            </a:extLst>
          </p:cNvPr>
          <p:cNvSpPr>
            <a:spLocks noGrp="1"/>
          </p:cNvSpPr>
          <p:nvPr>
            <p:ph type="body" orient="vert" idx="1"/>
          </p:nvPr>
        </p:nvSpPr>
        <p:spPr>
          <a:xfrm>
            <a:off x="3017838" y="8763000"/>
            <a:ext cx="37855525" cy="208867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51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06866-1441-488D-BF77-6146F893A604}"/>
              </a:ext>
            </a:extLst>
          </p:cNvPr>
          <p:cNvSpPr>
            <a:spLocks noGrp="1"/>
          </p:cNvSpPr>
          <p:nvPr>
            <p:ph type="title" orient="vert"/>
          </p:nvPr>
        </p:nvSpPr>
        <p:spPr>
          <a:xfrm>
            <a:off x="31410275" y="1752600"/>
            <a:ext cx="9463088" cy="278971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FD734A-BA47-4B4D-B18B-0AC2718D3EFF}"/>
              </a:ext>
            </a:extLst>
          </p:cNvPr>
          <p:cNvSpPr>
            <a:spLocks noGrp="1"/>
          </p:cNvSpPr>
          <p:nvPr>
            <p:ph type="body" orient="vert" idx="1"/>
          </p:nvPr>
        </p:nvSpPr>
        <p:spPr>
          <a:xfrm>
            <a:off x="3017838" y="1752600"/>
            <a:ext cx="28240037" cy="278971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254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22DB-A9D0-4EBC-A4DB-889DDE697308}"/>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CF963DF-CEAB-4F3B-B023-13C7CDC4B8B3}"/>
              </a:ext>
            </a:extLst>
          </p:cNvPr>
          <p:cNvSpPr>
            <a:spLocks noGrp="1"/>
          </p:cNvSpPr>
          <p:nvPr>
            <p:ph idx="1"/>
          </p:nvPr>
        </p:nvSpPr>
        <p:spPr>
          <a:xfrm>
            <a:off x="3017838" y="8763000"/>
            <a:ext cx="37855525" cy="208867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44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A279-FCE8-46D4-AE91-DFC5655439A8}"/>
              </a:ext>
            </a:extLst>
          </p:cNvPr>
          <p:cNvSpPr>
            <a:spLocks noGrp="1"/>
          </p:cNvSpPr>
          <p:nvPr>
            <p:ph type="title"/>
          </p:nvPr>
        </p:nvSpPr>
        <p:spPr>
          <a:xfrm>
            <a:off x="2994025" y="8207375"/>
            <a:ext cx="37857113" cy="13692188"/>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F791FA-07CF-4019-B41E-7DD6E55D4A51}"/>
              </a:ext>
            </a:extLst>
          </p:cNvPr>
          <p:cNvSpPr>
            <a:spLocks noGrp="1"/>
          </p:cNvSpPr>
          <p:nvPr>
            <p:ph type="body" idx="1"/>
          </p:nvPr>
        </p:nvSpPr>
        <p:spPr>
          <a:xfrm>
            <a:off x="2994025" y="22029738"/>
            <a:ext cx="37857113" cy="72009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18509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6CB8-467F-4FB2-AEBB-D4CA99F44048}"/>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D8B33A1-80D9-409E-A3FE-D1EABF294EDC}"/>
              </a:ext>
            </a:extLst>
          </p:cNvPr>
          <p:cNvSpPr>
            <a:spLocks noGrp="1"/>
          </p:cNvSpPr>
          <p:nvPr>
            <p:ph sz="half" idx="1"/>
          </p:nvPr>
        </p:nvSpPr>
        <p:spPr>
          <a:xfrm>
            <a:off x="3017838" y="8763000"/>
            <a:ext cx="18851562" cy="208867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4F06F-EBCF-4274-BF4E-6D156E7EE8B3}"/>
              </a:ext>
            </a:extLst>
          </p:cNvPr>
          <p:cNvSpPr>
            <a:spLocks noGrp="1"/>
          </p:cNvSpPr>
          <p:nvPr>
            <p:ph sz="half" idx="2"/>
          </p:nvPr>
        </p:nvSpPr>
        <p:spPr>
          <a:xfrm>
            <a:off x="22021800" y="8763000"/>
            <a:ext cx="18851563" cy="208867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578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3170-A98E-46CB-9C02-80E829E5B120}"/>
              </a:ext>
            </a:extLst>
          </p:cNvPr>
          <p:cNvSpPr>
            <a:spLocks noGrp="1"/>
          </p:cNvSpPr>
          <p:nvPr>
            <p:ph type="title"/>
          </p:nvPr>
        </p:nvSpPr>
        <p:spPr>
          <a:xfrm>
            <a:off x="3022600" y="1752600"/>
            <a:ext cx="37857113" cy="6362700"/>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BC6DC68E-37E4-4C1B-92B4-FB74D67950D5}"/>
              </a:ext>
            </a:extLst>
          </p:cNvPr>
          <p:cNvSpPr>
            <a:spLocks noGrp="1"/>
          </p:cNvSpPr>
          <p:nvPr>
            <p:ph type="body" idx="1"/>
          </p:nvPr>
        </p:nvSpPr>
        <p:spPr>
          <a:xfrm>
            <a:off x="3022600" y="8069263"/>
            <a:ext cx="18568988"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7C8FE6-62CE-490B-832B-2577CE29ABA4}"/>
              </a:ext>
            </a:extLst>
          </p:cNvPr>
          <p:cNvSpPr>
            <a:spLocks noGrp="1"/>
          </p:cNvSpPr>
          <p:nvPr>
            <p:ph sz="half" idx="2"/>
          </p:nvPr>
        </p:nvSpPr>
        <p:spPr>
          <a:xfrm>
            <a:off x="3022600" y="12023725"/>
            <a:ext cx="18568988" cy="17686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8E750D-EE9E-49C4-98F2-E3FA1836209A}"/>
              </a:ext>
            </a:extLst>
          </p:cNvPr>
          <p:cNvSpPr>
            <a:spLocks noGrp="1"/>
          </p:cNvSpPr>
          <p:nvPr>
            <p:ph type="body" sz="quarter" idx="3"/>
          </p:nvPr>
        </p:nvSpPr>
        <p:spPr>
          <a:xfrm>
            <a:off x="22220238" y="8069263"/>
            <a:ext cx="18659475"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324A3B-00F2-48E0-BFFC-073E990241C8}"/>
              </a:ext>
            </a:extLst>
          </p:cNvPr>
          <p:cNvSpPr>
            <a:spLocks noGrp="1"/>
          </p:cNvSpPr>
          <p:nvPr>
            <p:ph sz="quarter" idx="4"/>
          </p:nvPr>
        </p:nvSpPr>
        <p:spPr>
          <a:xfrm>
            <a:off x="22220238" y="12023725"/>
            <a:ext cx="18659475" cy="17686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34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D47F-1588-43A3-AAF5-6EEE31595146}"/>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3792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55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BC4F-FF41-44B9-9C35-B296F6B5DC2D}"/>
              </a:ext>
            </a:extLst>
          </p:cNvPr>
          <p:cNvSpPr>
            <a:spLocks noGrp="1"/>
          </p:cNvSpPr>
          <p:nvPr>
            <p:ph type="title"/>
          </p:nvPr>
        </p:nvSpPr>
        <p:spPr>
          <a:xfrm>
            <a:off x="3022600" y="2193925"/>
            <a:ext cx="14157325" cy="7681913"/>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640538-C3A5-4F31-97C5-FEF70940CE2F}"/>
              </a:ext>
            </a:extLst>
          </p:cNvPr>
          <p:cNvSpPr>
            <a:spLocks noGrp="1"/>
          </p:cNvSpPr>
          <p:nvPr>
            <p:ph idx="1"/>
          </p:nvPr>
        </p:nvSpPr>
        <p:spPr>
          <a:xfrm>
            <a:off x="18659475" y="4740275"/>
            <a:ext cx="22220238" cy="23393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220D6F-0E27-4AD9-9BE5-5F99B4AA6AC5}"/>
              </a:ext>
            </a:extLst>
          </p:cNvPr>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4936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21ED-19FD-4A4D-A89E-CC22C3A4A510}"/>
              </a:ext>
            </a:extLst>
          </p:cNvPr>
          <p:cNvSpPr>
            <a:spLocks noGrp="1"/>
          </p:cNvSpPr>
          <p:nvPr>
            <p:ph type="title"/>
          </p:nvPr>
        </p:nvSpPr>
        <p:spPr>
          <a:xfrm>
            <a:off x="3022600" y="2193925"/>
            <a:ext cx="14157325" cy="7681913"/>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B94502-3CAA-4074-A8BA-FC2DCA06FC74}"/>
              </a:ext>
            </a:extLst>
          </p:cNvPr>
          <p:cNvSpPr>
            <a:spLocks noGrp="1"/>
          </p:cNvSpPr>
          <p:nvPr>
            <p:ph type="pic" idx="1"/>
          </p:nvPr>
        </p:nvSpPr>
        <p:spPr>
          <a:xfrm>
            <a:off x="18659475" y="4740275"/>
            <a:ext cx="22220238" cy="233934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D45B5AFF-D7BE-42E7-B291-EF29676055A0}"/>
              </a:ext>
            </a:extLst>
          </p:cNvPr>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70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kern="12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panose="020B0604020202020204" pitchFamily="34" charset="0"/>
          <a:ea typeface="ヒラギノ角ゴ Pro W3" charset="-128"/>
        </a:defRPr>
      </a:lvl2pPr>
      <a:lvl3pPr algn="ctr" defTabSz="4389438" rtl="0" eaLnBrk="0" fontAlgn="base" hangingPunct="0">
        <a:spcBef>
          <a:spcPct val="0"/>
        </a:spcBef>
        <a:spcAft>
          <a:spcPct val="0"/>
        </a:spcAft>
        <a:defRPr sz="21100">
          <a:solidFill>
            <a:schemeClr val="tx2"/>
          </a:solidFill>
          <a:latin typeface="Arial" panose="020B0604020202020204" pitchFamily="34" charset="0"/>
          <a:ea typeface="ヒラギノ角ゴ Pro W3" charset="-128"/>
        </a:defRPr>
      </a:lvl3pPr>
      <a:lvl4pPr algn="ctr" defTabSz="4389438" rtl="0" eaLnBrk="0" fontAlgn="base" hangingPunct="0">
        <a:spcBef>
          <a:spcPct val="0"/>
        </a:spcBef>
        <a:spcAft>
          <a:spcPct val="0"/>
        </a:spcAft>
        <a:defRPr sz="21100">
          <a:solidFill>
            <a:schemeClr val="tx2"/>
          </a:solidFill>
          <a:latin typeface="Arial" panose="020B0604020202020204" pitchFamily="34" charset="0"/>
          <a:ea typeface="ヒラギノ角ゴ Pro W3" charset="-128"/>
        </a:defRPr>
      </a:lvl4pPr>
      <a:lvl5pPr algn="ctr" defTabSz="4389438" rtl="0" eaLnBrk="0" fontAlgn="base" hangingPunct="0">
        <a:spcBef>
          <a:spcPct val="0"/>
        </a:spcBef>
        <a:spcAft>
          <a:spcPct val="0"/>
        </a:spcAft>
        <a:defRPr sz="21100">
          <a:solidFill>
            <a:schemeClr val="tx2"/>
          </a:solidFill>
          <a:latin typeface="Arial" panose="020B0604020202020204" pitchFamily="34" charset="0"/>
          <a:ea typeface="ヒラギノ角ゴ Pro W3" charset="-128"/>
        </a:defRPr>
      </a:lvl5pPr>
      <a:lvl6pPr marL="457200" algn="ctr" defTabSz="4389438" rtl="0" fontAlgn="base">
        <a:spcBef>
          <a:spcPct val="0"/>
        </a:spcBef>
        <a:spcAft>
          <a:spcPct val="0"/>
        </a:spcAft>
        <a:defRPr sz="21100">
          <a:solidFill>
            <a:schemeClr val="tx2"/>
          </a:solidFill>
          <a:latin typeface="Arial" panose="020B0604020202020204" pitchFamily="34" charset="0"/>
          <a:ea typeface="ヒラギノ角ゴ Pro W3" charset="-128"/>
        </a:defRPr>
      </a:lvl6pPr>
      <a:lvl7pPr marL="914400" algn="ctr" defTabSz="4389438" rtl="0" fontAlgn="base">
        <a:spcBef>
          <a:spcPct val="0"/>
        </a:spcBef>
        <a:spcAft>
          <a:spcPct val="0"/>
        </a:spcAft>
        <a:defRPr sz="21100">
          <a:solidFill>
            <a:schemeClr val="tx2"/>
          </a:solidFill>
          <a:latin typeface="Arial" panose="020B0604020202020204" pitchFamily="34" charset="0"/>
          <a:ea typeface="ヒラギノ角ゴ Pro W3" charset="-128"/>
        </a:defRPr>
      </a:lvl7pPr>
      <a:lvl8pPr marL="1371600" algn="ctr" defTabSz="4389438" rtl="0" fontAlgn="base">
        <a:spcBef>
          <a:spcPct val="0"/>
        </a:spcBef>
        <a:spcAft>
          <a:spcPct val="0"/>
        </a:spcAft>
        <a:defRPr sz="21100">
          <a:solidFill>
            <a:schemeClr val="tx2"/>
          </a:solidFill>
          <a:latin typeface="Arial" panose="020B0604020202020204" pitchFamily="34" charset="0"/>
          <a:ea typeface="ヒラギノ角ゴ Pro W3" charset="-128"/>
        </a:defRPr>
      </a:lvl8pPr>
      <a:lvl9pPr marL="1828800" algn="ctr" defTabSz="4389438" rtl="0" fontAlgn="base">
        <a:spcBef>
          <a:spcPct val="0"/>
        </a:spcBef>
        <a:spcAft>
          <a:spcPct val="0"/>
        </a:spcAft>
        <a:defRPr sz="21100">
          <a:solidFill>
            <a:schemeClr val="tx2"/>
          </a:solidFill>
          <a:latin typeface="Arial" panose="020B0604020202020204" pitchFamily="34" charset="0"/>
          <a:ea typeface="ヒラギノ角ゴ Pro W3" charset="-128"/>
        </a:defRPr>
      </a:lvl9pPr>
    </p:titleStyle>
    <p:bodyStyle>
      <a:lvl1pPr marL="1646238" indent="-1646238" algn="l" defTabSz="4389438" rtl="0" eaLnBrk="0" fontAlgn="base" hangingPunct="0">
        <a:spcBef>
          <a:spcPct val="20000"/>
        </a:spcBef>
        <a:spcAft>
          <a:spcPct val="0"/>
        </a:spcAft>
        <a:buChar char="•"/>
        <a:defRPr sz="15300" kern="1200">
          <a:solidFill>
            <a:schemeClr val="tx1"/>
          </a:solidFill>
          <a:latin typeface="+mn-lt"/>
          <a:ea typeface="+mn-ea"/>
          <a:cs typeface="+mn-cs"/>
        </a:defRPr>
      </a:lvl1pPr>
      <a:lvl2pPr marL="3565525" indent="-1370013" algn="l" defTabSz="4389438" rtl="0" eaLnBrk="0" fontAlgn="base" hangingPunct="0">
        <a:spcBef>
          <a:spcPct val="20000"/>
        </a:spcBef>
        <a:spcAft>
          <a:spcPct val="0"/>
        </a:spcAft>
        <a:buChar char="–"/>
        <a:defRPr sz="13500" kern="1200">
          <a:solidFill>
            <a:schemeClr val="tx1"/>
          </a:solidFill>
          <a:latin typeface="+mn-lt"/>
          <a:ea typeface="+mn-ea"/>
          <a:cs typeface="+mn-cs"/>
        </a:defRPr>
      </a:lvl2pPr>
      <a:lvl3pPr marL="5486400" indent="-1096963" algn="l" defTabSz="4389438" rtl="0" eaLnBrk="0" fontAlgn="base" hangingPunct="0">
        <a:spcBef>
          <a:spcPct val="20000"/>
        </a:spcBef>
        <a:spcAft>
          <a:spcPct val="0"/>
        </a:spcAft>
        <a:buChar char="•"/>
        <a:defRPr sz="11500" kern="1200">
          <a:solidFill>
            <a:schemeClr val="tx1"/>
          </a:solidFill>
          <a:latin typeface="+mn-lt"/>
          <a:ea typeface="+mn-ea"/>
          <a:cs typeface="+mn-cs"/>
        </a:defRPr>
      </a:lvl3pPr>
      <a:lvl4pPr marL="7680325"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4pPr>
      <a:lvl5pPr marL="9875838" indent="-1098550" algn="l" defTabSz="4389438" rtl="0" eaLnBrk="0" fontAlgn="base" hangingPunct="0">
        <a:spcBef>
          <a:spcPct val="20000"/>
        </a:spcBef>
        <a:spcAft>
          <a:spcPct val="0"/>
        </a:spcAft>
        <a:buChar char="»"/>
        <a:defRPr sz="9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6">
            <a:extLst>
              <a:ext uri="{FF2B5EF4-FFF2-40B4-BE49-F238E27FC236}">
                <a16:creationId xmlns:a16="http://schemas.microsoft.com/office/drawing/2014/main" id="{36FD2A80-0858-4506-A975-843253CD837F}"/>
              </a:ext>
            </a:extLst>
          </p:cNvPr>
          <p:cNvSpPr>
            <a:spLocks noChangeArrowheads="1"/>
          </p:cNvSpPr>
          <p:nvPr/>
        </p:nvSpPr>
        <p:spPr bwMode="auto">
          <a:xfrm>
            <a:off x="914400" y="914400"/>
            <a:ext cx="42062400" cy="3395663"/>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27" name="Text Box 5">
            <a:extLst>
              <a:ext uri="{FF2B5EF4-FFF2-40B4-BE49-F238E27FC236}">
                <a16:creationId xmlns:a16="http://schemas.microsoft.com/office/drawing/2014/main" id="{D53592F6-CB9E-4BCD-A19C-2EE5A5CD9401}"/>
              </a:ext>
            </a:extLst>
          </p:cNvPr>
          <p:cNvSpPr txBox="1">
            <a:spLocks noChangeArrowheads="1"/>
          </p:cNvSpPr>
          <p:nvPr/>
        </p:nvSpPr>
        <p:spPr bwMode="auto">
          <a:xfrm>
            <a:off x="6708775" y="1284288"/>
            <a:ext cx="30473650" cy="1001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6000" b="1">
                <a:latin typeface="Arial Nova Light" panose="020B0304020202020204" pitchFamily="34" charset="0"/>
              </a:rPr>
              <a:t>Landscape Patterns Drive Variability In Water Chemistry Across Sub-tropical Urban Streams</a:t>
            </a:r>
          </a:p>
        </p:txBody>
      </p:sp>
      <p:grpSp>
        <p:nvGrpSpPr>
          <p:cNvPr id="1028" name="Group 16">
            <a:extLst>
              <a:ext uri="{FF2B5EF4-FFF2-40B4-BE49-F238E27FC236}">
                <a16:creationId xmlns:a16="http://schemas.microsoft.com/office/drawing/2014/main" id="{2DE4018B-53D7-4A71-8E72-7B8252C8273B}"/>
              </a:ext>
            </a:extLst>
          </p:cNvPr>
          <p:cNvGrpSpPr>
            <a:grpSpLocks/>
          </p:cNvGrpSpPr>
          <p:nvPr/>
        </p:nvGrpSpPr>
        <p:grpSpPr bwMode="auto">
          <a:xfrm>
            <a:off x="914400" y="4767263"/>
            <a:ext cx="12115800" cy="1046162"/>
            <a:chOff x="576" y="3504"/>
            <a:chExt cx="6336" cy="768"/>
          </a:xfrm>
        </p:grpSpPr>
        <p:sp>
          <p:nvSpPr>
            <p:cNvPr id="1066" name="Rectangle 4">
              <a:extLst>
                <a:ext uri="{FF2B5EF4-FFF2-40B4-BE49-F238E27FC236}">
                  <a16:creationId xmlns:a16="http://schemas.microsoft.com/office/drawing/2014/main" id="{B6410B62-418B-4991-BAE5-EE7333779C7E}"/>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67" name="Text Box 8">
              <a:extLst>
                <a:ext uri="{FF2B5EF4-FFF2-40B4-BE49-F238E27FC236}">
                  <a16:creationId xmlns:a16="http://schemas.microsoft.com/office/drawing/2014/main" id="{4BD238EA-0A54-440C-A82D-27BF9804FF43}"/>
                </a:ext>
              </a:extLst>
            </p:cNvPr>
            <p:cNvSpPr txBox="1">
              <a:spLocks noChangeArrowheads="1"/>
            </p:cNvSpPr>
            <p:nvPr/>
          </p:nvSpPr>
          <p:spPr bwMode="auto">
            <a:xfrm>
              <a:off x="864" y="3629"/>
              <a:ext cx="3744" cy="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INTRODUCTION</a:t>
              </a:r>
              <a:endParaRPr lang="en-US" altLang="en-US" sz="2100"/>
            </a:p>
          </p:txBody>
        </p:sp>
      </p:grpSp>
      <p:sp>
        <p:nvSpPr>
          <p:cNvPr id="1029" name="Text Box 11">
            <a:extLst>
              <a:ext uri="{FF2B5EF4-FFF2-40B4-BE49-F238E27FC236}">
                <a16:creationId xmlns:a16="http://schemas.microsoft.com/office/drawing/2014/main" id="{5CBF4CC9-FD81-48EA-BB7E-CA6E241167AA}"/>
              </a:ext>
            </a:extLst>
          </p:cNvPr>
          <p:cNvSpPr txBox="1">
            <a:spLocks noChangeArrowheads="1"/>
          </p:cNvSpPr>
          <p:nvPr/>
        </p:nvSpPr>
        <p:spPr bwMode="auto">
          <a:xfrm>
            <a:off x="10385425" y="2514600"/>
            <a:ext cx="23120350" cy="1725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lgn="ctr">
              <a:spcBef>
                <a:spcPct val="50000"/>
              </a:spcBef>
            </a:pPr>
            <a:r>
              <a:rPr lang="en-US" altLang="en-US" sz="4800" b="1">
                <a:latin typeface="Arial Nova Light" panose="020B0304020202020204" pitchFamily="34" charset="0"/>
              </a:rPr>
              <a:t>Emily Taylor and Alexander J. Reisinger</a:t>
            </a:r>
          </a:p>
          <a:p>
            <a:pPr algn="ctr">
              <a:spcBef>
                <a:spcPts val="1600"/>
              </a:spcBef>
            </a:pPr>
            <a:r>
              <a:rPr lang="en-US" altLang="en-US" sz="4400">
                <a:latin typeface="Arial Nova Light" panose="020B0304020202020204" pitchFamily="34" charset="0"/>
              </a:rPr>
              <a:t>Soil and Water Sciences Department, University of Florida</a:t>
            </a:r>
          </a:p>
        </p:txBody>
      </p:sp>
      <p:grpSp>
        <p:nvGrpSpPr>
          <p:cNvPr id="1030" name="Group 17">
            <a:extLst>
              <a:ext uri="{FF2B5EF4-FFF2-40B4-BE49-F238E27FC236}">
                <a16:creationId xmlns:a16="http://schemas.microsoft.com/office/drawing/2014/main" id="{D935562E-37AF-4518-85E0-1EFAE3952D35}"/>
              </a:ext>
            </a:extLst>
          </p:cNvPr>
          <p:cNvGrpSpPr>
            <a:grpSpLocks/>
          </p:cNvGrpSpPr>
          <p:nvPr/>
        </p:nvGrpSpPr>
        <p:grpSpPr bwMode="auto">
          <a:xfrm>
            <a:off x="14706600" y="11907838"/>
            <a:ext cx="15316200" cy="1044575"/>
            <a:chOff x="576" y="3504"/>
            <a:chExt cx="6336" cy="768"/>
          </a:xfrm>
        </p:grpSpPr>
        <p:sp>
          <p:nvSpPr>
            <p:cNvPr id="1064" name="Rectangle 18">
              <a:extLst>
                <a:ext uri="{FF2B5EF4-FFF2-40B4-BE49-F238E27FC236}">
                  <a16:creationId xmlns:a16="http://schemas.microsoft.com/office/drawing/2014/main" id="{C1E993F5-FA9C-4F26-8B53-B482051B761B}"/>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65" name="Text Box 19">
              <a:extLst>
                <a:ext uri="{FF2B5EF4-FFF2-40B4-BE49-F238E27FC236}">
                  <a16:creationId xmlns:a16="http://schemas.microsoft.com/office/drawing/2014/main" id="{FFBB03AC-527B-4628-876A-58F05BADF944}"/>
                </a:ext>
              </a:extLst>
            </p:cNvPr>
            <p:cNvSpPr txBox="1">
              <a:spLocks noChangeArrowheads="1"/>
            </p:cNvSpPr>
            <p:nvPr/>
          </p:nvSpPr>
          <p:spPr bwMode="auto">
            <a:xfrm>
              <a:off x="864" y="3629"/>
              <a:ext cx="3743" cy="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METHODS</a:t>
              </a:r>
              <a:endParaRPr lang="en-US" altLang="en-US" sz="2100"/>
            </a:p>
          </p:txBody>
        </p:sp>
      </p:grpSp>
      <p:grpSp>
        <p:nvGrpSpPr>
          <p:cNvPr id="1031" name="Group 20">
            <a:extLst>
              <a:ext uri="{FF2B5EF4-FFF2-40B4-BE49-F238E27FC236}">
                <a16:creationId xmlns:a16="http://schemas.microsoft.com/office/drawing/2014/main" id="{F123FE3F-AD00-4558-A29A-3882AE29AF1F}"/>
              </a:ext>
            </a:extLst>
          </p:cNvPr>
          <p:cNvGrpSpPr>
            <a:grpSpLocks/>
          </p:cNvGrpSpPr>
          <p:nvPr/>
        </p:nvGrpSpPr>
        <p:grpSpPr bwMode="auto">
          <a:xfrm>
            <a:off x="14706600" y="4767263"/>
            <a:ext cx="15316200" cy="1046162"/>
            <a:chOff x="576" y="3504"/>
            <a:chExt cx="6336" cy="768"/>
          </a:xfrm>
        </p:grpSpPr>
        <p:sp>
          <p:nvSpPr>
            <p:cNvPr id="1062" name="Rectangle 21">
              <a:extLst>
                <a:ext uri="{FF2B5EF4-FFF2-40B4-BE49-F238E27FC236}">
                  <a16:creationId xmlns:a16="http://schemas.microsoft.com/office/drawing/2014/main" id="{08725EF2-0F1C-4211-A6FB-23E29D5471AD}"/>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63" name="Text Box 22">
              <a:extLst>
                <a:ext uri="{FF2B5EF4-FFF2-40B4-BE49-F238E27FC236}">
                  <a16:creationId xmlns:a16="http://schemas.microsoft.com/office/drawing/2014/main" id="{C3EBAB04-379A-4143-A9C1-4301D84C1367}"/>
                </a:ext>
              </a:extLst>
            </p:cNvPr>
            <p:cNvSpPr txBox="1">
              <a:spLocks noChangeArrowheads="1"/>
            </p:cNvSpPr>
            <p:nvPr/>
          </p:nvSpPr>
          <p:spPr bwMode="auto">
            <a:xfrm>
              <a:off x="864" y="3629"/>
              <a:ext cx="3743" cy="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STUDY SITES</a:t>
              </a:r>
              <a:endParaRPr lang="en-US" altLang="en-US" sz="2100"/>
            </a:p>
          </p:txBody>
        </p:sp>
      </p:grpSp>
      <p:grpSp>
        <p:nvGrpSpPr>
          <p:cNvPr id="1032" name="Group 26">
            <a:extLst>
              <a:ext uri="{FF2B5EF4-FFF2-40B4-BE49-F238E27FC236}">
                <a16:creationId xmlns:a16="http://schemas.microsoft.com/office/drawing/2014/main" id="{5AA5A005-275F-439B-B620-2685C4049FE7}"/>
              </a:ext>
            </a:extLst>
          </p:cNvPr>
          <p:cNvGrpSpPr>
            <a:grpSpLocks/>
          </p:cNvGrpSpPr>
          <p:nvPr/>
        </p:nvGrpSpPr>
        <p:grpSpPr bwMode="auto">
          <a:xfrm>
            <a:off x="893763" y="24182388"/>
            <a:ext cx="12115800" cy="1044575"/>
            <a:chOff x="576" y="3504"/>
            <a:chExt cx="6336" cy="768"/>
          </a:xfrm>
        </p:grpSpPr>
        <p:sp>
          <p:nvSpPr>
            <p:cNvPr id="1060" name="Rectangle 27">
              <a:extLst>
                <a:ext uri="{FF2B5EF4-FFF2-40B4-BE49-F238E27FC236}">
                  <a16:creationId xmlns:a16="http://schemas.microsoft.com/office/drawing/2014/main" id="{3D37A4EF-A0C9-4BD3-8067-2D53454C7242}"/>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61" name="Text Box 28">
              <a:extLst>
                <a:ext uri="{FF2B5EF4-FFF2-40B4-BE49-F238E27FC236}">
                  <a16:creationId xmlns:a16="http://schemas.microsoft.com/office/drawing/2014/main" id="{9C27FEBC-3AE8-409C-9611-618C34D4EAAE}"/>
                </a:ext>
              </a:extLst>
            </p:cNvPr>
            <p:cNvSpPr txBox="1">
              <a:spLocks noChangeArrowheads="1"/>
            </p:cNvSpPr>
            <p:nvPr/>
          </p:nvSpPr>
          <p:spPr bwMode="auto">
            <a:xfrm>
              <a:off x="864" y="3629"/>
              <a:ext cx="4016" cy="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HYPOTHESIS &amp; OBJECTIVES</a:t>
              </a:r>
              <a:endParaRPr lang="en-US" altLang="en-US" sz="2100"/>
            </a:p>
          </p:txBody>
        </p:sp>
      </p:grpSp>
      <p:grpSp>
        <p:nvGrpSpPr>
          <p:cNvPr id="1033" name="Group 29">
            <a:extLst>
              <a:ext uri="{FF2B5EF4-FFF2-40B4-BE49-F238E27FC236}">
                <a16:creationId xmlns:a16="http://schemas.microsoft.com/office/drawing/2014/main" id="{08D896D0-E200-4177-BAA4-7712458BE3E2}"/>
              </a:ext>
            </a:extLst>
          </p:cNvPr>
          <p:cNvGrpSpPr>
            <a:grpSpLocks/>
          </p:cNvGrpSpPr>
          <p:nvPr/>
        </p:nvGrpSpPr>
        <p:grpSpPr bwMode="auto">
          <a:xfrm>
            <a:off x="31089600" y="4767263"/>
            <a:ext cx="11918950" cy="1046162"/>
            <a:chOff x="576" y="3504"/>
            <a:chExt cx="6336" cy="768"/>
          </a:xfrm>
        </p:grpSpPr>
        <p:sp>
          <p:nvSpPr>
            <p:cNvPr id="1058" name="Rectangle 30">
              <a:extLst>
                <a:ext uri="{FF2B5EF4-FFF2-40B4-BE49-F238E27FC236}">
                  <a16:creationId xmlns:a16="http://schemas.microsoft.com/office/drawing/2014/main" id="{8087CE72-82E4-4D41-878F-C1DAEA8E37B0}"/>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59" name="Text Box 31">
              <a:extLst>
                <a:ext uri="{FF2B5EF4-FFF2-40B4-BE49-F238E27FC236}">
                  <a16:creationId xmlns:a16="http://schemas.microsoft.com/office/drawing/2014/main" id="{208E4EF6-0A2D-48F9-A06F-A5A7B6309353}"/>
                </a:ext>
              </a:extLst>
            </p:cNvPr>
            <p:cNvSpPr txBox="1">
              <a:spLocks noChangeArrowheads="1"/>
            </p:cNvSpPr>
            <p:nvPr/>
          </p:nvSpPr>
          <p:spPr bwMode="auto">
            <a:xfrm>
              <a:off x="864" y="3629"/>
              <a:ext cx="3744" cy="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RESULTS</a:t>
              </a:r>
              <a:endParaRPr lang="en-US" altLang="en-US" sz="2100"/>
            </a:p>
          </p:txBody>
        </p:sp>
      </p:grpSp>
      <p:grpSp>
        <p:nvGrpSpPr>
          <p:cNvPr id="1034" name="Group 32">
            <a:extLst>
              <a:ext uri="{FF2B5EF4-FFF2-40B4-BE49-F238E27FC236}">
                <a16:creationId xmlns:a16="http://schemas.microsoft.com/office/drawing/2014/main" id="{D2026F1C-D878-4AD6-9F2A-BFC8D1E8D70C}"/>
              </a:ext>
            </a:extLst>
          </p:cNvPr>
          <p:cNvGrpSpPr>
            <a:grpSpLocks/>
          </p:cNvGrpSpPr>
          <p:nvPr/>
        </p:nvGrpSpPr>
        <p:grpSpPr bwMode="auto">
          <a:xfrm>
            <a:off x="31089600" y="20436681"/>
            <a:ext cx="11918950" cy="1044575"/>
            <a:chOff x="576" y="3504"/>
            <a:chExt cx="6336" cy="768"/>
          </a:xfrm>
        </p:grpSpPr>
        <p:sp>
          <p:nvSpPr>
            <p:cNvPr id="1056" name="Rectangle 33">
              <a:extLst>
                <a:ext uri="{FF2B5EF4-FFF2-40B4-BE49-F238E27FC236}">
                  <a16:creationId xmlns:a16="http://schemas.microsoft.com/office/drawing/2014/main" id="{CB06BD9F-33A1-48D9-B030-F41AEE326C33}"/>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57" name="Text Box 34">
              <a:extLst>
                <a:ext uri="{FF2B5EF4-FFF2-40B4-BE49-F238E27FC236}">
                  <a16:creationId xmlns:a16="http://schemas.microsoft.com/office/drawing/2014/main" id="{3C13D80B-CDB7-4374-9098-03129F09FA5F}"/>
                </a:ext>
              </a:extLst>
            </p:cNvPr>
            <p:cNvSpPr txBox="1">
              <a:spLocks noChangeArrowheads="1"/>
            </p:cNvSpPr>
            <p:nvPr/>
          </p:nvSpPr>
          <p:spPr bwMode="auto">
            <a:xfrm>
              <a:off x="864" y="3629"/>
              <a:ext cx="5765" cy="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dirty="0"/>
                <a:t>CONCLUSIONS AND FUTURE RESEARCH</a:t>
              </a:r>
              <a:endParaRPr lang="en-US" altLang="en-US" sz="2100" dirty="0"/>
            </a:p>
          </p:txBody>
        </p:sp>
      </p:grpSp>
      <p:grpSp>
        <p:nvGrpSpPr>
          <p:cNvPr id="1035" name="Group 35">
            <a:extLst>
              <a:ext uri="{FF2B5EF4-FFF2-40B4-BE49-F238E27FC236}">
                <a16:creationId xmlns:a16="http://schemas.microsoft.com/office/drawing/2014/main" id="{9D71911A-6074-4F49-AE2A-14120CB7E287}"/>
              </a:ext>
            </a:extLst>
          </p:cNvPr>
          <p:cNvGrpSpPr>
            <a:grpSpLocks/>
          </p:cNvGrpSpPr>
          <p:nvPr/>
        </p:nvGrpSpPr>
        <p:grpSpPr bwMode="auto">
          <a:xfrm>
            <a:off x="31089600" y="27432000"/>
            <a:ext cx="11918950" cy="1044575"/>
            <a:chOff x="576" y="3504"/>
            <a:chExt cx="6336" cy="768"/>
          </a:xfrm>
        </p:grpSpPr>
        <p:sp>
          <p:nvSpPr>
            <p:cNvPr id="1054" name="Rectangle 36">
              <a:extLst>
                <a:ext uri="{FF2B5EF4-FFF2-40B4-BE49-F238E27FC236}">
                  <a16:creationId xmlns:a16="http://schemas.microsoft.com/office/drawing/2014/main" id="{06810043-2EFF-4809-A322-BCE94876C5A0}"/>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55" name="Text Box 37">
              <a:extLst>
                <a:ext uri="{FF2B5EF4-FFF2-40B4-BE49-F238E27FC236}">
                  <a16:creationId xmlns:a16="http://schemas.microsoft.com/office/drawing/2014/main" id="{B50827CA-2841-4732-A72C-7D07DC6A9C94}"/>
                </a:ext>
              </a:extLst>
            </p:cNvPr>
            <p:cNvSpPr txBox="1">
              <a:spLocks noChangeArrowheads="1"/>
            </p:cNvSpPr>
            <p:nvPr/>
          </p:nvSpPr>
          <p:spPr bwMode="auto">
            <a:xfrm>
              <a:off x="864" y="3629"/>
              <a:ext cx="3744" cy="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REFERENCES</a:t>
              </a:r>
              <a:endParaRPr lang="en-US" altLang="en-US" sz="2100"/>
            </a:p>
          </p:txBody>
        </p:sp>
      </p:grpSp>
      <p:sp>
        <p:nvSpPr>
          <p:cNvPr id="1036" name="Text Box 38">
            <a:extLst>
              <a:ext uri="{FF2B5EF4-FFF2-40B4-BE49-F238E27FC236}">
                <a16:creationId xmlns:a16="http://schemas.microsoft.com/office/drawing/2014/main" id="{EC35EF50-6B44-4BB0-9E78-3D36A345027A}"/>
              </a:ext>
            </a:extLst>
          </p:cNvPr>
          <p:cNvSpPr txBox="1">
            <a:spLocks noChangeArrowheads="1"/>
          </p:cNvSpPr>
          <p:nvPr/>
        </p:nvSpPr>
        <p:spPr bwMode="auto">
          <a:xfrm>
            <a:off x="893763" y="6270625"/>
            <a:ext cx="12115800" cy="784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a:t>With global populations rising and more people moving into densely populated urban areas, anthropogenic pressures on urban ecosystems will continue to rise. Increasing pressures from various types of urban development alter the hydrology and water chemistry in urban streams. These pressures include alterations in land cover (i.e., increases in impervious surface cover), chemical inputs (i.e., fertilizer and wastewater inputs), and biological changes (i.e., reductions in biodiversity). Quantifying how urban ecosystems respond to these various pressures will assist in better management and development of cities. While research regarding the energy and nutrient dynamics in urban streams has grown considerably, there is still much to be understood with respect to the long-term effects of stream geomorphology (i.e., streambed structure) and surrounding landscape practices on stream nutrient and energy dynamics. </a:t>
            </a:r>
          </a:p>
          <a:p>
            <a:endParaRPr lang="en-US" altLang="en-US"/>
          </a:p>
          <a:p>
            <a:r>
              <a:rPr lang="en-US" altLang="en-US"/>
              <a:t>Over 90% of Floridians currently reside in urban areas and that density is expected to grow along with a rapid increase in population through 2070. As these increases in population and subsequent ecosystem pressures are already occurring in several cities in Florida, understanding water quality dynamics of already urbanized streams in Florida  provide an excellent opportunity to begin a long-term research program. Through regular water quality monitoring of six streams in Gainesville, FL, spanning a landscape gradient encompassing variability in land-use, stream bed compositions, and nutrient input sources, we hope to gain a broader understanding of how urban landscapes shape nutrient fluxes in urban streams. </a:t>
            </a:r>
          </a:p>
        </p:txBody>
      </p:sp>
      <p:sp>
        <p:nvSpPr>
          <p:cNvPr id="2087" name="Text Box 39">
            <a:extLst>
              <a:ext uri="{FF2B5EF4-FFF2-40B4-BE49-F238E27FC236}">
                <a16:creationId xmlns:a16="http://schemas.microsoft.com/office/drawing/2014/main" id="{220EFB90-BAFA-49E2-B601-8A15EA48CFAB}"/>
              </a:ext>
            </a:extLst>
          </p:cNvPr>
          <p:cNvSpPr txBox="1">
            <a:spLocks noChangeArrowheads="1"/>
          </p:cNvSpPr>
          <p:nvPr/>
        </p:nvSpPr>
        <p:spPr bwMode="auto">
          <a:xfrm>
            <a:off x="914400" y="25755600"/>
            <a:ext cx="12115800" cy="581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dirty="0"/>
              <a:t>Through regular water quality monitoring of six streams in Gainesville, FL, spanning a landscape gradient encompassing variability in land-use, stream bed compositions, and nutrient input sources, we hope to: </a:t>
            </a:r>
          </a:p>
          <a:p>
            <a:pPr marL="342900" indent="-342900">
              <a:spcBef>
                <a:spcPct val="50000"/>
              </a:spcBef>
              <a:buFont typeface="Wingdings" panose="05000000000000000000" pitchFamily="2" charset="2"/>
              <a:buChar char="§"/>
              <a:defRPr/>
            </a:pPr>
            <a:r>
              <a:rPr lang="en-US" dirty="0"/>
              <a:t>gain a broader understanding of how urban landscapes shape nutrient fluxes in urban streams, </a:t>
            </a:r>
          </a:p>
          <a:p>
            <a:pPr marL="342900" indent="-342900">
              <a:spcBef>
                <a:spcPct val="50000"/>
              </a:spcBef>
              <a:buFont typeface="Wingdings" panose="05000000000000000000" pitchFamily="2" charset="2"/>
              <a:buChar char="§"/>
              <a:defRPr/>
            </a:pPr>
            <a:r>
              <a:rPr lang="en-US" dirty="0"/>
              <a:t>capture any short- and long-term effects of the variety of stormwater, land, and wastewater management strategies being employed in our study region,</a:t>
            </a:r>
          </a:p>
          <a:p>
            <a:pPr marL="342900" indent="-342900">
              <a:spcBef>
                <a:spcPct val="50000"/>
              </a:spcBef>
              <a:buFont typeface="Wingdings" panose="05000000000000000000" pitchFamily="2" charset="2"/>
              <a:buChar char="§"/>
              <a:defRPr/>
            </a:pPr>
            <a:r>
              <a:rPr lang="en-US" dirty="0"/>
              <a:t>provide information on landscape practices affecting water quality in urban streams, </a:t>
            </a:r>
          </a:p>
          <a:p>
            <a:pPr marL="342900" indent="-342900">
              <a:spcBef>
                <a:spcPct val="50000"/>
              </a:spcBef>
              <a:buFont typeface="Wingdings" panose="05000000000000000000" pitchFamily="2" charset="2"/>
              <a:buChar char="§"/>
              <a:defRPr/>
            </a:pPr>
            <a:r>
              <a:rPr lang="en-US" dirty="0"/>
              <a:t>and facilitate the development of alternative strategies to minimize the impact of urbanization on downstream water quality.</a:t>
            </a:r>
          </a:p>
          <a:p>
            <a:pPr>
              <a:spcBef>
                <a:spcPct val="50000"/>
              </a:spcBef>
              <a:defRPr/>
            </a:pPr>
            <a:r>
              <a:rPr lang="en-US" dirty="0"/>
              <a:t>We hypothesize that streams with more urbanized watersheds will exhibit both higher mean nutrient concentrations as well as greater temporal variability due to changes in hydrology and nutrient sources.</a:t>
            </a:r>
            <a:endParaRPr lang="en-US" altLang="en-US" dirty="0"/>
          </a:p>
        </p:txBody>
      </p:sp>
      <p:sp>
        <p:nvSpPr>
          <p:cNvPr id="1038" name="Text Box 40">
            <a:extLst>
              <a:ext uri="{FF2B5EF4-FFF2-40B4-BE49-F238E27FC236}">
                <a16:creationId xmlns:a16="http://schemas.microsoft.com/office/drawing/2014/main" id="{4A09424A-316C-47A8-AD4E-B26538B2F596}"/>
              </a:ext>
            </a:extLst>
          </p:cNvPr>
          <p:cNvSpPr txBox="1">
            <a:spLocks noChangeArrowheads="1"/>
          </p:cNvSpPr>
          <p:nvPr/>
        </p:nvSpPr>
        <p:spPr bwMode="auto">
          <a:xfrm>
            <a:off x="22931674" y="6270625"/>
            <a:ext cx="5847095" cy="415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b="1" dirty="0"/>
              <a:t>Figure 2. </a:t>
            </a:r>
            <a:r>
              <a:rPr lang="en-US" altLang="en-US" dirty="0"/>
              <a:t>Study sites include six streams located in Gainesville, FL. These streams span a </a:t>
            </a:r>
            <a:r>
              <a:rPr lang="en-US" dirty="0"/>
              <a:t>landscape gradient encompassing variability in land-use, stream bed compositions, and nutrient input sources. Additionally, these sites correspond with existing water quality and discharge gauging stations that are monitoring by either the Alachua County Environmental Protection Department or the St. Johns Water Management District.</a:t>
            </a:r>
            <a:endParaRPr lang="en-US" altLang="en-US" sz="1600" dirty="0"/>
          </a:p>
        </p:txBody>
      </p:sp>
      <p:sp>
        <p:nvSpPr>
          <p:cNvPr id="1039" name="Text Box 41">
            <a:extLst>
              <a:ext uri="{FF2B5EF4-FFF2-40B4-BE49-F238E27FC236}">
                <a16:creationId xmlns:a16="http://schemas.microsoft.com/office/drawing/2014/main" id="{2C5ADF3A-4D63-47FF-9584-78E4C28762B9}"/>
              </a:ext>
            </a:extLst>
          </p:cNvPr>
          <p:cNvSpPr txBox="1">
            <a:spLocks noChangeArrowheads="1"/>
          </p:cNvSpPr>
          <p:nvPr/>
        </p:nvSpPr>
        <p:spPr bwMode="auto">
          <a:xfrm>
            <a:off x="14706600" y="13356629"/>
            <a:ext cx="15316200" cy="5478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ts val="600"/>
              </a:spcBef>
            </a:pPr>
            <a:r>
              <a:rPr lang="en-US" altLang="en-US" dirty="0"/>
              <a:t> Bi-weekly sampling of water quality field parameters using a YSI Pro-DSS include:</a:t>
            </a:r>
          </a:p>
          <a:p>
            <a:pPr marL="1085850" lvl="1" indent="-342900">
              <a:spcBef>
                <a:spcPts val="600"/>
              </a:spcBef>
              <a:buFont typeface="Arial" panose="020B0604020202020204" pitchFamily="34" charset="0"/>
              <a:buChar char="•"/>
            </a:pPr>
            <a:r>
              <a:rPr lang="en-US" altLang="en-US" dirty="0"/>
              <a:t>Temperature (ºC),</a:t>
            </a:r>
          </a:p>
          <a:p>
            <a:pPr marL="1085850" lvl="1" indent="-342900">
              <a:spcBef>
                <a:spcPts val="600"/>
              </a:spcBef>
              <a:buFont typeface="Arial" panose="020B0604020202020204" pitchFamily="34" charset="0"/>
              <a:buChar char="•"/>
            </a:pPr>
            <a:r>
              <a:rPr lang="en-US" altLang="en-US" dirty="0"/>
              <a:t>Dissolved Oxygen (mg/L and percent saturation),</a:t>
            </a:r>
          </a:p>
          <a:p>
            <a:pPr marL="1085850" lvl="1" indent="-342900">
              <a:spcBef>
                <a:spcPts val="600"/>
              </a:spcBef>
              <a:buFont typeface="Arial" panose="020B0604020202020204" pitchFamily="34" charset="0"/>
              <a:buChar char="•"/>
            </a:pPr>
            <a:r>
              <a:rPr lang="en-US" altLang="en-US" dirty="0"/>
              <a:t>Specific Conductance (</a:t>
            </a:r>
            <a:r>
              <a:rPr lang="en-US" altLang="en-US" dirty="0" err="1"/>
              <a:t>uS</a:t>
            </a:r>
            <a:r>
              <a:rPr lang="en-US" altLang="en-US" dirty="0"/>
              <a:t>/cm),</a:t>
            </a:r>
          </a:p>
          <a:p>
            <a:pPr marL="1085850" lvl="1" indent="-342900">
              <a:spcBef>
                <a:spcPts val="600"/>
              </a:spcBef>
              <a:buFont typeface="Arial" panose="020B0604020202020204" pitchFamily="34" charset="0"/>
              <a:buChar char="•"/>
            </a:pPr>
            <a:r>
              <a:rPr lang="en-US" altLang="en-US" dirty="0"/>
              <a:t>pH (SU),</a:t>
            </a:r>
          </a:p>
          <a:p>
            <a:pPr marL="1085850" lvl="1" indent="-342900">
              <a:spcBef>
                <a:spcPts val="600"/>
              </a:spcBef>
              <a:buFont typeface="Arial" panose="020B0604020202020204" pitchFamily="34" charset="0"/>
              <a:buChar char="•"/>
            </a:pPr>
            <a:r>
              <a:rPr lang="en-US" altLang="en-US" dirty="0"/>
              <a:t>and Turbidity (NTU). </a:t>
            </a:r>
          </a:p>
          <a:p>
            <a:pPr>
              <a:spcBef>
                <a:spcPts val="600"/>
              </a:spcBef>
            </a:pPr>
            <a:r>
              <a:rPr lang="en-US" altLang="en-US" dirty="0"/>
              <a:t>Additionally, triplicate water quality samples were collected and filtered in the field to be later analyzed for </a:t>
            </a:r>
          </a:p>
          <a:p>
            <a:pPr marL="1085850" lvl="1" indent="-342900">
              <a:spcBef>
                <a:spcPts val="600"/>
              </a:spcBef>
              <a:buFont typeface="Arial" panose="020B0604020202020204" pitchFamily="34" charset="0"/>
              <a:buChar char="•"/>
            </a:pPr>
            <a:r>
              <a:rPr lang="en-US" altLang="en-US" dirty="0"/>
              <a:t>Nitrate-Nitrite as N (mg/L),</a:t>
            </a:r>
          </a:p>
          <a:p>
            <a:pPr marL="1085850" lvl="1" indent="-342900">
              <a:spcBef>
                <a:spcPts val="600"/>
              </a:spcBef>
              <a:buFont typeface="Arial" panose="020B0604020202020204" pitchFamily="34" charset="0"/>
              <a:buChar char="•"/>
            </a:pPr>
            <a:r>
              <a:rPr lang="en-US" altLang="en-US" dirty="0"/>
              <a:t>Ortho-Phosphate as P (mg/L),</a:t>
            </a:r>
          </a:p>
          <a:p>
            <a:pPr marL="1085850" lvl="1" indent="-342900">
              <a:spcBef>
                <a:spcPts val="600"/>
              </a:spcBef>
              <a:buFont typeface="Arial" panose="020B0604020202020204" pitchFamily="34" charset="0"/>
              <a:buChar char="•"/>
            </a:pPr>
            <a:r>
              <a:rPr lang="en-US" altLang="en-US" dirty="0"/>
              <a:t>and Ammonium as N (mg/L). </a:t>
            </a:r>
          </a:p>
          <a:p>
            <a:pPr>
              <a:spcBef>
                <a:spcPts val="600"/>
              </a:spcBef>
            </a:pPr>
            <a:r>
              <a:rPr lang="en-US" altLang="en-US" dirty="0"/>
              <a:t>These samples were analyzed using a Seal AQ 400 Discrete Analyzer</a:t>
            </a:r>
          </a:p>
          <a:p>
            <a:pPr marL="1085850" lvl="1" indent="-342900">
              <a:spcBef>
                <a:spcPct val="50000"/>
              </a:spcBef>
              <a:buFont typeface="Arial" panose="020B0604020202020204" pitchFamily="34" charset="0"/>
              <a:buChar char="•"/>
            </a:pPr>
            <a:endParaRPr lang="en-US" altLang="en-US" dirty="0"/>
          </a:p>
        </p:txBody>
      </p:sp>
      <p:sp>
        <p:nvSpPr>
          <p:cNvPr id="1040" name="Text Box 42">
            <a:extLst>
              <a:ext uri="{FF2B5EF4-FFF2-40B4-BE49-F238E27FC236}">
                <a16:creationId xmlns:a16="http://schemas.microsoft.com/office/drawing/2014/main" id="{6FC2490E-D9AD-4255-B124-79C855ED27CD}"/>
              </a:ext>
            </a:extLst>
          </p:cNvPr>
          <p:cNvSpPr txBox="1">
            <a:spLocks noChangeArrowheads="1"/>
          </p:cNvSpPr>
          <p:nvPr/>
        </p:nvSpPr>
        <p:spPr bwMode="auto">
          <a:xfrm>
            <a:off x="31089600" y="6270625"/>
            <a:ext cx="11887200" cy="2677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2800" dirty="0"/>
              <a:t>Another interesting trend that can be seen in the preliminary data are the slightly higher nutrient concentrations in two adjacent residential streams. Based off of the surrounding land use’s septic/sewer usage, there is some evidence that the increased density of septic systems in Possum Creek’s upstream waters could be a contributing factor to the higher concentrations. </a:t>
            </a:r>
            <a:endParaRPr lang="en-US" altLang="en-US" sz="1800" dirty="0"/>
          </a:p>
        </p:txBody>
      </p:sp>
      <p:sp>
        <p:nvSpPr>
          <p:cNvPr id="1041" name="Text Box 43">
            <a:extLst>
              <a:ext uri="{FF2B5EF4-FFF2-40B4-BE49-F238E27FC236}">
                <a16:creationId xmlns:a16="http://schemas.microsoft.com/office/drawing/2014/main" id="{FBA591E4-AB33-4D0A-93C0-B80BCE6D4D92}"/>
              </a:ext>
            </a:extLst>
          </p:cNvPr>
          <p:cNvSpPr txBox="1">
            <a:spLocks noChangeArrowheads="1"/>
          </p:cNvSpPr>
          <p:nvPr/>
        </p:nvSpPr>
        <p:spPr bwMode="auto">
          <a:xfrm>
            <a:off x="31038800" y="21804509"/>
            <a:ext cx="11887200" cy="550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3200" dirty="0"/>
              <a:t>While too early to draw any major conclusions regarding long-term trends, some unique patterns have begun to arise. Future research will include an installation of continuous dissolved oxygen sensors which will be used to monitoring the stream’s metabolism. Additionally, dissolved organic matter will be sampled for to track potential sources and quality of carbon available in the various streams. A detailed analysis of the watersheds and their surrounding land use, impervious surface cover, population density, and stormwater infrastructure will also be conducted. This analysis will be used to help guide and track the potential causes of variability in these urban streams. </a:t>
            </a:r>
            <a:endParaRPr lang="en-US" altLang="en-US" sz="2000" dirty="0"/>
          </a:p>
        </p:txBody>
      </p:sp>
      <p:sp>
        <p:nvSpPr>
          <p:cNvPr id="1042" name="Text Box 44">
            <a:extLst>
              <a:ext uri="{FF2B5EF4-FFF2-40B4-BE49-F238E27FC236}">
                <a16:creationId xmlns:a16="http://schemas.microsoft.com/office/drawing/2014/main" id="{2A101207-C9B0-44D2-B597-16FC6A9D6035}"/>
              </a:ext>
            </a:extLst>
          </p:cNvPr>
          <p:cNvSpPr txBox="1">
            <a:spLocks noChangeArrowheads="1"/>
          </p:cNvSpPr>
          <p:nvPr/>
        </p:nvSpPr>
        <p:spPr bwMode="auto">
          <a:xfrm>
            <a:off x="31089600" y="28803600"/>
            <a:ext cx="11887200" cy="163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2000" dirty="0"/>
              <a:t>Carr, M. H., and Paul D. Zwick. "Florida 2070: mapping Florida’s future—alternative patterns of development in 2070." </a:t>
            </a:r>
            <a:r>
              <a:rPr lang="en-US" altLang="en-US" sz="2000" i="1" dirty="0"/>
              <a:t>Gainesville: University of Florida </a:t>
            </a:r>
            <a:r>
              <a:rPr lang="en-US" altLang="en-US" sz="2000" i="1" dirty="0" err="1"/>
              <a:t>Geoplan</a:t>
            </a:r>
            <a:r>
              <a:rPr lang="en-US" altLang="en-US" sz="2000" i="1" dirty="0"/>
              <a:t> Center</a:t>
            </a:r>
            <a:r>
              <a:rPr lang="en-US" altLang="en-US" sz="2000" dirty="0"/>
              <a:t> (2016).</a:t>
            </a:r>
          </a:p>
          <a:p>
            <a:pPr>
              <a:spcBef>
                <a:spcPct val="50000"/>
              </a:spcBef>
            </a:pPr>
            <a:endParaRPr lang="en-US" altLang="en-US" sz="2000" dirty="0"/>
          </a:p>
          <a:p>
            <a:pPr>
              <a:spcBef>
                <a:spcPct val="50000"/>
              </a:spcBef>
            </a:pPr>
            <a:r>
              <a:rPr lang="en-US" altLang="en-US" sz="2000" dirty="0">
                <a:highlight>
                  <a:srgbClr val="FFFF00"/>
                </a:highlight>
              </a:rPr>
              <a:t>Placeholder for FDOH </a:t>
            </a:r>
          </a:p>
        </p:txBody>
      </p:sp>
      <p:pic>
        <p:nvPicPr>
          <p:cNvPr id="1043" name="Picture 2">
            <a:extLst>
              <a:ext uri="{FF2B5EF4-FFF2-40B4-BE49-F238E27FC236}">
                <a16:creationId xmlns:a16="http://schemas.microsoft.com/office/drawing/2014/main" id="{F30C299C-3E9E-4DFC-939C-B5084E81C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4100" y="2073275"/>
            <a:ext cx="459263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4">
            <a:extLst>
              <a:ext uri="{FF2B5EF4-FFF2-40B4-BE49-F238E27FC236}">
                <a16:creationId xmlns:a16="http://schemas.microsoft.com/office/drawing/2014/main" id="{A4367F98-738F-428D-96B4-98B272846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5" y="1771650"/>
            <a:ext cx="36893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6">
            <a:extLst>
              <a:ext uri="{FF2B5EF4-FFF2-40B4-BE49-F238E27FC236}">
                <a16:creationId xmlns:a16="http://schemas.microsoft.com/office/drawing/2014/main" id="{F476E255-E6BE-43D6-9973-B61D753F0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119225"/>
            <a:ext cx="5211763"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8">
            <a:extLst>
              <a:ext uri="{FF2B5EF4-FFF2-40B4-BE49-F238E27FC236}">
                <a16:creationId xmlns:a16="http://schemas.microsoft.com/office/drawing/2014/main" id="{0CF56934-C986-4BA4-906F-B530DA5BD2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5663" y="18353088"/>
            <a:ext cx="5211762"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rrow: Bent 12">
            <a:extLst>
              <a:ext uri="{FF2B5EF4-FFF2-40B4-BE49-F238E27FC236}">
                <a16:creationId xmlns:a16="http://schemas.microsoft.com/office/drawing/2014/main" id="{D57C576D-98EF-445F-9313-E2CD8229CDB1}"/>
              </a:ext>
            </a:extLst>
          </p:cNvPr>
          <p:cNvSpPr/>
          <p:nvPr/>
        </p:nvSpPr>
        <p:spPr bwMode="auto">
          <a:xfrm rot="5400000">
            <a:off x="7289006" y="15494794"/>
            <a:ext cx="2414588" cy="2971800"/>
          </a:xfrm>
          <a:prstGeom prst="ben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048" name="TextBox 13">
            <a:extLst>
              <a:ext uri="{FF2B5EF4-FFF2-40B4-BE49-F238E27FC236}">
                <a16:creationId xmlns:a16="http://schemas.microsoft.com/office/drawing/2014/main" id="{1B59E4C3-44C4-4383-8094-973285CACEA8}"/>
              </a:ext>
            </a:extLst>
          </p:cNvPr>
          <p:cNvSpPr txBox="1">
            <a:spLocks noChangeArrowheads="1"/>
          </p:cNvSpPr>
          <p:nvPr/>
        </p:nvSpPr>
        <p:spPr bwMode="auto">
          <a:xfrm>
            <a:off x="946150" y="22432963"/>
            <a:ext cx="5211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2000" b="1"/>
              <a:t>Figure 1. </a:t>
            </a:r>
            <a:r>
              <a:rPr lang="en-US" altLang="en-US" sz="2000"/>
              <a:t>Florida’s projected population growth from 2010 to 2070 based on current growth trends (Carr &amp; Zwick, 2016).</a:t>
            </a:r>
            <a:endParaRPr lang="en-US" altLang="en-US" sz="2000" b="1"/>
          </a:p>
        </p:txBody>
      </p:sp>
      <p:pic>
        <p:nvPicPr>
          <p:cNvPr id="1049" name="Picture 15">
            <a:extLst>
              <a:ext uri="{FF2B5EF4-FFF2-40B4-BE49-F238E27FC236}">
                <a16:creationId xmlns:a16="http://schemas.microsoft.com/office/drawing/2014/main" id="{33588E5E-0A5D-4E9D-B9E2-90B1E7ECB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033" y="19849306"/>
            <a:ext cx="7971589" cy="702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19">
            <a:extLst>
              <a:ext uri="{FF2B5EF4-FFF2-40B4-BE49-F238E27FC236}">
                <a16:creationId xmlns:a16="http://schemas.microsoft.com/office/drawing/2014/main" id="{86A9D935-49AF-4FFF-9886-02E417FD5D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76141" y="14877404"/>
            <a:ext cx="5917818"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21">
            <a:extLst>
              <a:ext uri="{FF2B5EF4-FFF2-40B4-BE49-F238E27FC236}">
                <a16:creationId xmlns:a16="http://schemas.microsoft.com/office/drawing/2014/main" id="{69D61705-F7CA-44F7-B9E5-FA3DDF0F76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8991" y="9045379"/>
            <a:ext cx="7552318" cy="583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23">
            <a:extLst>
              <a:ext uri="{FF2B5EF4-FFF2-40B4-BE49-F238E27FC236}">
                <a16:creationId xmlns:a16="http://schemas.microsoft.com/office/drawing/2014/main" id="{DE41FDE2-D85F-4105-87A4-F957E4E264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06600" y="6039584"/>
            <a:ext cx="7229989"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 name="Group 29">
            <a:extLst>
              <a:ext uri="{FF2B5EF4-FFF2-40B4-BE49-F238E27FC236}">
                <a16:creationId xmlns:a16="http://schemas.microsoft.com/office/drawing/2014/main" id="{6170F78A-04B2-4247-B5CB-D61811EF2765}"/>
              </a:ext>
            </a:extLst>
          </p:cNvPr>
          <p:cNvGrpSpPr>
            <a:grpSpLocks/>
          </p:cNvGrpSpPr>
          <p:nvPr/>
        </p:nvGrpSpPr>
        <p:grpSpPr bwMode="auto">
          <a:xfrm>
            <a:off x="14706600" y="18381330"/>
            <a:ext cx="15316200" cy="1046162"/>
            <a:chOff x="576" y="3504"/>
            <a:chExt cx="6336" cy="768"/>
          </a:xfrm>
        </p:grpSpPr>
        <p:sp>
          <p:nvSpPr>
            <p:cNvPr id="45" name="Rectangle 30">
              <a:extLst>
                <a:ext uri="{FF2B5EF4-FFF2-40B4-BE49-F238E27FC236}">
                  <a16:creationId xmlns:a16="http://schemas.microsoft.com/office/drawing/2014/main" id="{19C49831-86AF-4AF5-9D1A-45C750E48F40}"/>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46" name="Text Box 31">
              <a:extLst>
                <a:ext uri="{FF2B5EF4-FFF2-40B4-BE49-F238E27FC236}">
                  <a16:creationId xmlns:a16="http://schemas.microsoft.com/office/drawing/2014/main" id="{FBAD3F50-1692-4C53-83B0-93C2F1A1259C}"/>
                </a:ext>
              </a:extLst>
            </p:cNvPr>
            <p:cNvSpPr txBox="1">
              <a:spLocks noChangeArrowheads="1"/>
            </p:cNvSpPr>
            <p:nvPr/>
          </p:nvSpPr>
          <p:spPr bwMode="auto">
            <a:xfrm>
              <a:off x="864" y="3629"/>
              <a:ext cx="3744" cy="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RESULTS</a:t>
              </a:r>
              <a:endParaRPr lang="en-US" altLang="en-US" sz="2100"/>
            </a:p>
          </p:txBody>
        </p:sp>
      </p:grpSp>
      <p:grpSp>
        <p:nvGrpSpPr>
          <p:cNvPr id="7" name="Group 6">
            <a:extLst>
              <a:ext uri="{FF2B5EF4-FFF2-40B4-BE49-F238E27FC236}">
                <a16:creationId xmlns:a16="http://schemas.microsoft.com/office/drawing/2014/main" id="{AA167FD3-87D6-4DA3-A6D6-9499D4586AA2}"/>
              </a:ext>
            </a:extLst>
          </p:cNvPr>
          <p:cNvGrpSpPr/>
          <p:nvPr/>
        </p:nvGrpSpPr>
        <p:grpSpPr>
          <a:xfrm>
            <a:off x="22496787" y="25416173"/>
            <a:ext cx="7526013" cy="7152898"/>
            <a:chOff x="14401800" y="26066749"/>
            <a:chExt cx="7011988" cy="6663321"/>
          </a:xfrm>
        </p:grpSpPr>
        <p:pic>
          <p:nvPicPr>
            <p:cNvPr id="1050" name="Picture 17">
              <a:extLst>
                <a:ext uri="{FF2B5EF4-FFF2-40B4-BE49-F238E27FC236}">
                  <a16:creationId xmlns:a16="http://schemas.microsoft.com/office/drawing/2014/main" id="{D3FB6378-9FB2-4AE3-BD96-B853AC130E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1800" y="26066749"/>
              <a:ext cx="7011988" cy="618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rrow: Up 50">
              <a:extLst>
                <a:ext uri="{FF2B5EF4-FFF2-40B4-BE49-F238E27FC236}">
                  <a16:creationId xmlns:a16="http://schemas.microsoft.com/office/drawing/2014/main" id="{4A8149C1-912D-46D0-B74B-8DD084FBCBAA}"/>
                </a:ext>
              </a:extLst>
            </p:cNvPr>
            <p:cNvSpPr/>
            <p:nvPr/>
          </p:nvSpPr>
          <p:spPr bwMode="auto">
            <a:xfrm rot="5400000">
              <a:off x="17845551" y="29315821"/>
              <a:ext cx="522732" cy="6305766"/>
            </a:xfrm>
            <a:prstGeom prst="upArrow">
              <a:avLst/>
            </a:prstGeom>
            <a:gradFill flip="none" rotWithShape="1">
              <a:gsLst>
                <a:gs pos="90259">
                  <a:srgbClr val="00B050"/>
                </a:gs>
                <a:gs pos="0">
                  <a:srgbClr val="FF0000"/>
                </a:gs>
                <a:gs pos="100000">
                  <a:srgbClr val="00B050"/>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a typeface="ヒラギノ角ゴ Pro W3" charset="-128"/>
              </a:endParaRPr>
            </a:p>
          </p:txBody>
        </p:sp>
        <p:sp>
          <p:nvSpPr>
            <p:cNvPr id="6" name="TextBox 5">
              <a:extLst>
                <a:ext uri="{FF2B5EF4-FFF2-40B4-BE49-F238E27FC236}">
                  <a16:creationId xmlns:a16="http://schemas.microsoft.com/office/drawing/2014/main" id="{F4309764-C2F2-4F9D-A823-A38AB9C36691}"/>
                </a:ext>
              </a:extLst>
            </p:cNvPr>
            <p:cNvSpPr txBox="1"/>
            <p:nvPr/>
          </p:nvSpPr>
          <p:spPr>
            <a:xfrm>
              <a:off x="14954034" y="32314814"/>
              <a:ext cx="1009700" cy="307777"/>
            </a:xfrm>
            <a:prstGeom prst="rect">
              <a:avLst/>
            </a:prstGeom>
            <a:noFill/>
          </p:spPr>
          <p:txBody>
            <a:bodyPr wrap="none" rtlCol="0">
              <a:spAutoFit/>
            </a:bodyPr>
            <a:lstStyle/>
            <a:p>
              <a:r>
                <a:rPr lang="en-US" sz="1400" dirty="0">
                  <a:solidFill>
                    <a:schemeClr val="bg1"/>
                  </a:solidFill>
                </a:rPr>
                <a:t>NATURAL</a:t>
              </a:r>
            </a:p>
          </p:txBody>
        </p:sp>
        <p:sp>
          <p:nvSpPr>
            <p:cNvPr id="53" name="TextBox 52">
              <a:extLst>
                <a:ext uri="{FF2B5EF4-FFF2-40B4-BE49-F238E27FC236}">
                  <a16:creationId xmlns:a16="http://schemas.microsoft.com/office/drawing/2014/main" id="{4999C43B-0280-4BA8-A1AD-6FF3AF818E47}"/>
                </a:ext>
              </a:extLst>
            </p:cNvPr>
            <p:cNvSpPr txBox="1"/>
            <p:nvPr/>
          </p:nvSpPr>
          <p:spPr>
            <a:xfrm>
              <a:off x="19735800" y="32314814"/>
              <a:ext cx="1284326" cy="307777"/>
            </a:xfrm>
            <a:prstGeom prst="rect">
              <a:avLst/>
            </a:prstGeom>
            <a:noFill/>
          </p:spPr>
          <p:txBody>
            <a:bodyPr wrap="none" rtlCol="0">
              <a:spAutoFit/>
            </a:bodyPr>
            <a:lstStyle/>
            <a:p>
              <a:r>
                <a:rPr lang="en-US" sz="1400" dirty="0">
                  <a:solidFill>
                    <a:schemeClr val="bg1"/>
                  </a:solidFill>
                </a:rPr>
                <a:t>DEVELOPED</a:t>
              </a:r>
            </a:p>
          </p:txBody>
        </p:sp>
        <p:sp>
          <p:nvSpPr>
            <p:cNvPr id="54" name="TextBox 53">
              <a:extLst>
                <a:ext uri="{FF2B5EF4-FFF2-40B4-BE49-F238E27FC236}">
                  <a16:creationId xmlns:a16="http://schemas.microsoft.com/office/drawing/2014/main" id="{D180C9D6-AFF5-4046-83BE-5BD0B79133DB}"/>
                </a:ext>
              </a:extLst>
            </p:cNvPr>
            <p:cNvSpPr txBox="1"/>
            <p:nvPr/>
          </p:nvSpPr>
          <p:spPr>
            <a:xfrm>
              <a:off x="17640157" y="32316404"/>
              <a:ext cx="1362874" cy="307777"/>
            </a:xfrm>
            <a:prstGeom prst="rect">
              <a:avLst/>
            </a:prstGeom>
            <a:noFill/>
          </p:spPr>
          <p:txBody>
            <a:bodyPr wrap="none" rtlCol="0">
              <a:spAutoFit/>
            </a:bodyPr>
            <a:lstStyle/>
            <a:p>
              <a:r>
                <a:rPr lang="en-US" sz="1400" dirty="0">
                  <a:solidFill>
                    <a:schemeClr val="bg1"/>
                  </a:solidFill>
                </a:rPr>
                <a:t>RESIDENTIAL</a:t>
              </a:r>
            </a:p>
          </p:txBody>
        </p:sp>
      </p:grpSp>
      <p:sp>
        <p:nvSpPr>
          <p:cNvPr id="9" name="TextBox 8">
            <a:extLst>
              <a:ext uri="{FF2B5EF4-FFF2-40B4-BE49-F238E27FC236}">
                <a16:creationId xmlns:a16="http://schemas.microsoft.com/office/drawing/2014/main" id="{95B2B766-C422-42DB-BC1E-B685E5DCF51B}"/>
              </a:ext>
            </a:extLst>
          </p:cNvPr>
          <p:cNvSpPr txBox="1"/>
          <p:nvPr/>
        </p:nvSpPr>
        <p:spPr>
          <a:xfrm>
            <a:off x="23100506" y="19964400"/>
            <a:ext cx="6675907" cy="5038861"/>
          </a:xfrm>
          <a:prstGeom prst="rect">
            <a:avLst/>
          </a:prstGeom>
          <a:noFill/>
        </p:spPr>
        <p:txBody>
          <a:bodyPr wrap="square" rtlCol="0">
            <a:spAutoFit/>
          </a:bodyPr>
          <a:lstStyle/>
          <a:p>
            <a:r>
              <a:rPr lang="en-US" b="1" dirty="0"/>
              <a:t>Figure 3. </a:t>
            </a:r>
            <a:r>
              <a:rPr lang="en-US" dirty="0"/>
              <a:t>Initial results from the field parameters begin to highlight the variability across landscapes. TUM441 is a concrete-lined channel which regularly exhibits the highest concentrations of dissolved oxygen and </a:t>
            </a:r>
            <a:r>
              <a:rPr lang="en-US" dirty="0" err="1"/>
              <a:t>pH.</a:t>
            </a:r>
            <a:r>
              <a:rPr lang="en-US" dirty="0"/>
              <a:t> SWB is a stream directly downstream from the cities Main Street WWTP and receives effluent discharge as evidenced by the high specific conductivity readings. </a:t>
            </a:r>
          </a:p>
          <a:p>
            <a:r>
              <a:rPr lang="en-US" dirty="0"/>
              <a:t>What can also clearly be seen in this figure is the dramatic decline in specific conductivity and increase in turbidity following a rain event in late December 2018.</a:t>
            </a:r>
          </a:p>
        </p:txBody>
      </p:sp>
      <p:sp>
        <p:nvSpPr>
          <p:cNvPr id="10" name="TextBox 9">
            <a:extLst>
              <a:ext uri="{FF2B5EF4-FFF2-40B4-BE49-F238E27FC236}">
                <a16:creationId xmlns:a16="http://schemas.microsoft.com/office/drawing/2014/main" id="{929A10D4-2EBA-4042-88F2-BF59FC1EEE2D}"/>
              </a:ext>
            </a:extLst>
          </p:cNvPr>
          <p:cNvSpPr txBox="1"/>
          <p:nvPr/>
        </p:nvSpPr>
        <p:spPr>
          <a:xfrm>
            <a:off x="14954033" y="30189298"/>
            <a:ext cx="7285510" cy="2308324"/>
          </a:xfrm>
          <a:prstGeom prst="rect">
            <a:avLst/>
          </a:prstGeom>
          <a:noFill/>
        </p:spPr>
        <p:txBody>
          <a:bodyPr wrap="square" rtlCol="0">
            <a:spAutoFit/>
          </a:bodyPr>
          <a:lstStyle/>
          <a:p>
            <a:r>
              <a:rPr lang="en-US" b="1" dirty="0"/>
              <a:t>Figure 4. </a:t>
            </a:r>
            <a:r>
              <a:rPr lang="en-US" dirty="0"/>
              <a:t>Average concentrations of nutrients across the urban landscape gradient taken from October 2018 to February 2019. Preliminary results show a high variability across sites. Interestingly, our most urbanized site, TUM441, has some of the lowest and most stable nutrient concentrations.</a:t>
            </a:r>
            <a:endParaRPr lang="en-US" b="1" dirty="0"/>
          </a:p>
        </p:txBody>
      </p:sp>
      <p:sp>
        <p:nvSpPr>
          <p:cNvPr id="59" name="Arrow: Bent 58">
            <a:extLst>
              <a:ext uri="{FF2B5EF4-FFF2-40B4-BE49-F238E27FC236}">
                <a16:creationId xmlns:a16="http://schemas.microsoft.com/office/drawing/2014/main" id="{9FAA0F19-9A86-4FD4-88DA-61863D09623D}"/>
              </a:ext>
            </a:extLst>
          </p:cNvPr>
          <p:cNvSpPr/>
          <p:nvPr/>
        </p:nvSpPr>
        <p:spPr bwMode="auto">
          <a:xfrm rot="5400000">
            <a:off x="38952992" y="11426031"/>
            <a:ext cx="2414588" cy="2971800"/>
          </a:xfrm>
          <a:prstGeom prst="ben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1" name="TextBox 10">
            <a:extLst>
              <a:ext uri="{FF2B5EF4-FFF2-40B4-BE49-F238E27FC236}">
                <a16:creationId xmlns:a16="http://schemas.microsoft.com/office/drawing/2014/main" id="{71947F8B-B4B4-4418-9F14-34152FCBCC98}"/>
              </a:ext>
            </a:extLst>
          </p:cNvPr>
          <p:cNvSpPr txBox="1"/>
          <p:nvPr/>
        </p:nvSpPr>
        <p:spPr>
          <a:xfrm>
            <a:off x="38271309" y="9279648"/>
            <a:ext cx="5010291" cy="1569660"/>
          </a:xfrm>
          <a:prstGeom prst="rect">
            <a:avLst/>
          </a:prstGeom>
          <a:noFill/>
        </p:spPr>
        <p:txBody>
          <a:bodyPr wrap="square" rtlCol="0">
            <a:spAutoFit/>
          </a:bodyPr>
          <a:lstStyle/>
          <a:p>
            <a:r>
              <a:rPr lang="en-US" b="1" dirty="0"/>
              <a:t>Figure 5. </a:t>
            </a:r>
            <a:r>
              <a:rPr lang="en-US" dirty="0"/>
              <a:t>Surveyed sewer or septic systems for the contributing waters of Hogtown Creek and Possum Creek (FDOH, 2018).  </a:t>
            </a:r>
            <a:endParaRPr lang="en-US" b="1" dirty="0"/>
          </a:p>
        </p:txBody>
      </p:sp>
      <p:sp>
        <p:nvSpPr>
          <p:cNvPr id="12" name="TextBox 11">
            <a:extLst>
              <a:ext uri="{FF2B5EF4-FFF2-40B4-BE49-F238E27FC236}">
                <a16:creationId xmlns:a16="http://schemas.microsoft.com/office/drawing/2014/main" id="{34CE634D-0619-4E8D-BF87-C28B049BE696}"/>
              </a:ext>
            </a:extLst>
          </p:cNvPr>
          <p:cNvSpPr txBox="1"/>
          <p:nvPr/>
        </p:nvSpPr>
        <p:spPr>
          <a:xfrm>
            <a:off x="31410423" y="18494238"/>
            <a:ext cx="6434141" cy="1200329"/>
          </a:xfrm>
          <a:prstGeom prst="rect">
            <a:avLst/>
          </a:prstGeom>
          <a:noFill/>
        </p:spPr>
        <p:txBody>
          <a:bodyPr wrap="square" rtlCol="0">
            <a:spAutoFit/>
          </a:bodyPr>
          <a:lstStyle/>
          <a:p>
            <a:r>
              <a:rPr lang="en-US" b="1" dirty="0"/>
              <a:t>Figure 6. </a:t>
            </a:r>
            <a:r>
              <a:rPr lang="en-US" dirty="0"/>
              <a:t>Highlighting the difference in nutrient concentrations in Hogtown and Possum Creeks. </a:t>
            </a:r>
            <a:endParaRPr lang="en-US" b="1" dirty="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1022</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ヒラギノ角ゴ Pro W3</vt:lpstr>
      <vt:lpstr>Calibri</vt:lpstr>
      <vt:lpstr>Arial Nova Light</vt:lpstr>
      <vt:lpstr>Wingdings</vt:lpstr>
      <vt:lpstr>Blank Presentation</vt:lpstr>
      <vt:lpstr>PowerPoint Presentation</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Melodie Tune</dc:creator>
  <cp:lastModifiedBy>Taylor,Emily A</cp:lastModifiedBy>
  <cp:revision>24</cp:revision>
  <dcterms:created xsi:type="dcterms:W3CDTF">2005-07-11T22:37:37Z</dcterms:created>
  <dcterms:modified xsi:type="dcterms:W3CDTF">2019-03-14T22:15:22Z</dcterms:modified>
</cp:coreProperties>
</file>