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9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0" r:id="rId19"/>
    <p:sldId id="281" r:id="rId20"/>
    <p:sldId id="282" r:id="rId21"/>
    <p:sldId id="283" r:id="rId22"/>
    <p:sldId id="279" r:id="rId23"/>
    <p:sldId id="284" r:id="rId24"/>
    <p:sldId id="291" r:id="rId25"/>
    <p:sldId id="298" r:id="rId26"/>
    <p:sldId id="306" r:id="rId27"/>
    <p:sldId id="299" r:id="rId28"/>
    <p:sldId id="302" r:id="rId29"/>
    <p:sldId id="297" r:id="rId30"/>
    <p:sldId id="288" r:id="rId31"/>
    <p:sldId id="292" r:id="rId32"/>
    <p:sldId id="286" r:id="rId33"/>
    <p:sldId id="285" r:id="rId34"/>
    <p:sldId id="289" r:id="rId35"/>
    <p:sldId id="293" r:id="rId36"/>
    <p:sldId id="294" r:id="rId37"/>
    <p:sldId id="295" r:id="rId38"/>
    <p:sldId id="303" r:id="rId39"/>
    <p:sldId id="304" r:id="rId40"/>
    <p:sldId id="305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595"/>
  </p:normalViewPr>
  <p:slideViewPr>
    <p:cSldViewPr snapToGrid="0" snapToObjects="1">
      <p:cViewPr>
        <p:scale>
          <a:sx n="120" d="100"/>
          <a:sy n="120" d="100"/>
        </p:scale>
        <p:origin x="-144" y="-8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1211E-56AA-894C-B68B-2BC97F493219}" type="datetimeFigureOut">
              <a:rPr lang="en-US" smtClean="0"/>
              <a:pPr/>
              <a:t>9/22/16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3461F-DA94-8545-A8CC-35D5603727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17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3461F-DA94-8545-A8CC-35D5603727C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91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3461F-DA94-8545-A8CC-35D5603727C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44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DE2B-FAAA-C34B-8DA8-EC4AC2375F33}" type="datetimeFigureOut">
              <a:rPr lang="en-US" smtClean="0"/>
              <a:pPr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3C8B-92F5-D141-A990-71AACCB541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DE2B-FAAA-C34B-8DA8-EC4AC2375F33}" type="datetimeFigureOut">
              <a:rPr lang="en-US" smtClean="0"/>
              <a:pPr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3C8B-92F5-D141-A990-71AACCB541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DE2B-FAAA-C34B-8DA8-EC4AC2375F33}" type="datetimeFigureOut">
              <a:rPr lang="en-US" smtClean="0"/>
              <a:pPr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3C8B-92F5-D141-A990-71AACCB541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DE2B-FAAA-C34B-8DA8-EC4AC2375F33}" type="datetimeFigureOut">
              <a:rPr lang="en-US" smtClean="0"/>
              <a:pPr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3C8B-92F5-D141-A990-71AACCB541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DE2B-FAAA-C34B-8DA8-EC4AC2375F33}" type="datetimeFigureOut">
              <a:rPr lang="en-US" smtClean="0"/>
              <a:pPr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3C8B-92F5-D141-A990-71AACCB541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DE2B-FAAA-C34B-8DA8-EC4AC2375F33}" type="datetimeFigureOut">
              <a:rPr lang="en-US" smtClean="0"/>
              <a:pPr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3C8B-92F5-D141-A990-71AACCB541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DE2B-FAAA-C34B-8DA8-EC4AC2375F33}" type="datetimeFigureOut">
              <a:rPr lang="en-US" smtClean="0"/>
              <a:pPr/>
              <a:t>9/22/16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3C8B-92F5-D141-A990-71AACCB541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DE2B-FAAA-C34B-8DA8-EC4AC2375F33}" type="datetimeFigureOut">
              <a:rPr lang="en-US" smtClean="0"/>
              <a:pPr/>
              <a:t>9/22/16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3C8B-92F5-D141-A990-71AACCB541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DE2B-FAAA-C34B-8DA8-EC4AC2375F33}" type="datetimeFigureOut">
              <a:rPr lang="en-US" smtClean="0"/>
              <a:pPr/>
              <a:t>9/22/16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3C8B-92F5-D141-A990-71AACCB541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DE2B-FAAA-C34B-8DA8-EC4AC2375F33}" type="datetimeFigureOut">
              <a:rPr lang="en-US" smtClean="0"/>
              <a:pPr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3C8B-92F5-D141-A990-71AACCB541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DE2B-FAAA-C34B-8DA8-EC4AC2375F33}" type="datetimeFigureOut">
              <a:rPr lang="en-US" smtClean="0"/>
              <a:pPr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3C8B-92F5-D141-A990-71AACCB541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9DE2B-FAAA-C34B-8DA8-EC4AC2375F33}" type="datetimeFigureOut">
              <a:rPr lang="en-US" smtClean="0"/>
              <a:pPr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63C8B-92F5-D141-A990-71AACCB541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Chalkboard"/>
                <a:cs typeface="Chalkboard"/>
              </a:rPr>
              <a:t>Geometrical Transformations</a:t>
            </a:r>
            <a:br>
              <a:rPr lang="en-US" b="1" dirty="0" smtClean="0">
                <a:latin typeface="Chalkboard"/>
                <a:cs typeface="Chalkboard"/>
              </a:rPr>
            </a:br>
            <a:r>
              <a:rPr lang="en-US" b="1" dirty="0" smtClean="0">
                <a:latin typeface="Chalkboard"/>
                <a:cs typeface="Chalkboard"/>
              </a:rPr>
              <a:t>(for use with Angel Chapter </a:t>
            </a:r>
            <a:r>
              <a:rPr lang="en-US" b="1" dirty="0" smtClean="0">
                <a:latin typeface="Chalkboard"/>
                <a:cs typeface="Chalkboard"/>
              </a:rPr>
              <a:t>3)</a:t>
            </a:r>
            <a:endParaRPr lang="en-US" b="1" dirty="0">
              <a:latin typeface="Chalkboard"/>
              <a:cs typeface="Chalkboar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CSCI </a:t>
            </a:r>
            <a:r>
              <a:rPr lang="en-US" dirty="0" smtClean="0"/>
              <a:t>4631/5631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97731" y="6328791"/>
            <a:ext cx="226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halkboard"/>
                <a:cs typeface="Chalkboard"/>
              </a:rPr>
              <a:t>©2009 Christopher Summa</a:t>
            </a:r>
            <a:endParaRPr lang="en-US" sz="1200" dirty="0">
              <a:latin typeface="Chalkboard"/>
              <a:cs typeface="Chalkboar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97731" y="6328791"/>
            <a:ext cx="226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halkboard"/>
                <a:cs typeface="Chalkboard"/>
              </a:rPr>
              <a:t>©2009 Christopher Summa</a:t>
            </a:r>
            <a:endParaRPr lang="en-US" sz="1200" dirty="0">
              <a:latin typeface="Chalkboard"/>
              <a:cs typeface="Chalkboard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Rotational Transformations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63952" y="1618734"/>
            <a:ext cx="3381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Rotation matrices are additive: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124360" y="3245007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halkboard"/>
                <a:cs typeface="Chalkboard"/>
              </a:rPr>
              <a:t>R(</a:t>
            </a:r>
            <a:r>
              <a:rPr lang="en-US" dirty="0" err="1" smtClean="0">
                <a:latin typeface="Symbol" charset="2"/>
                <a:cs typeface="Symbol" charset="2"/>
              </a:rPr>
              <a:t>q</a:t>
            </a:r>
            <a:r>
              <a:rPr lang="en-US" dirty="0" smtClean="0">
                <a:latin typeface="Chalkboard"/>
                <a:cs typeface="Chalkboard"/>
              </a:rPr>
              <a:t>) • </a:t>
            </a:r>
            <a:r>
              <a:rPr lang="en-US" dirty="0" err="1" smtClean="0">
                <a:latin typeface="Chalkboard"/>
                <a:cs typeface="Chalkboard"/>
              </a:rPr>
              <a:t>R(</a:t>
            </a:r>
            <a:r>
              <a:rPr lang="en-US" dirty="0" err="1" smtClean="0">
                <a:latin typeface="Symbol" charset="2"/>
                <a:cs typeface="Symbol" charset="2"/>
              </a:rPr>
              <a:t>f</a:t>
            </a:r>
            <a:r>
              <a:rPr lang="en-US" dirty="0" smtClean="0">
                <a:latin typeface="Chalkboard"/>
                <a:cs typeface="Chalkboard"/>
              </a:rPr>
              <a:t>) =</a:t>
            </a:r>
            <a:r>
              <a:rPr lang="en-US" dirty="0" err="1" smtClean="0">
                <a:latin typeface="Chalkboard"/>
                <a:cs typeface="Chalkboard"/>
              </a:rPr>
              <a:t>R(</a:t>
            </a:r>
            <a:r>
              <a:rPr lang="en-US" dirty="0" err="1" smtClean="0">
                <a:latin typeface="Symbol" charset="2"/>
                <a:cs typeface="Symbol" charset="2"/>
              </a:rPr>
              <a:t>q</a:t>
            </a:r>
            <a:r>
              <a:rPr lang="en-US" dirty="0" err="1" smtClean="0">
                <a:latin typeface="Chalkboard"/>
                <a:cs typeface="Chalkboard"/>
              </a:rPr>
              <a:t>+</a:t>
            </a:r>
            <a:r>
              <a:rPr lang="en-US" dirty="0" err="1" smtClean="0">
                <a:latin typeface="Symbol" charset="2"/>
                <a:cs typeface="Symbol" charset="2"/>
              </a:rPr>
              <a:t>f</a:t>
            </a:r>
            <a:r>
              <a:rPr lang="en-US" dirty="0" smtClean="0">
                <a:latin typeface="Chalkboard"/>
                <a:cs typeface="Chalkboard"/>
              </a:rPr>
              <a:t>) </a:t>
            </a:r>
            <a:endParaRPr lang="en-US" dirty="0"/>
          </a:p>
        </p:txBody>
      </p:sp>
      <p:sp>
        <p:nvSpPr>
          <p:cNvPr id="20" name="Left Bracket 19"/>
          <p:cNvSpPr/>
          <p:nvPr/>
        </p:nvSpPr>
        <p:spPr>
          <a:xfrm>
            <a:off x="1301750" y="2337341"/>
            <a:ext cx="203200" cy="174625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halkboard"/>
              <a:cs typeface="Chalkboard"/>
            </a:endParaRPr>
          </a:p>
        </p:txBody>
      </p:sp>
      <p:sp>
        <p:nvSpPr>
          <p:cNvPr id="21" name="Right Bracket 20"/>
          <p:cNvSpPr/>
          <p:nvPr/>
        </p:nvSpPr>
        <p:spPr>
          <a:xfrm>
            <a:off x="4006850" y="2337341"/>
            <a:ext cx="215900" cy="174625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halkboard"/>
              <a:cs typeface="Chalkboar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64670" y="2992088"/>
            <a:ext cx="616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halkboard"/>
                <a:cs typeface="Chalkboard"/>
              </a:rPr>
              <a:t>cos</a:t>
            </a:r>
            <a:r>
              <a:rPr lang="en-US" dirty="0" err="1" smtClean="0">
                <a:latin typeface="Symbol" charset="2"/>
                <a:cs typeface="Symbol" charset="2"/>
              </a:rPr>
              <a:t>q</a:t>
            </a:r>
            <a:endParaRPr lang="en-US" dirty="0" smtClean="0">
              <a:latin typeface="Symbol" charset="2"/>
              <a:cs typeface="Symbol" charset="2"/>
            </a:endParaRPr>
          </a:p>
          <a:p>
            <a:endParaRPr lang="en-US" dirty="0">
              <a:latin typeface="Chalkboard"/>
              <a:cs typeface="Chalkboard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79550" y="3544357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0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79550" y="2990359"/>
            <a:ext cx="57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halkboard"/>
                <a:cs typeface="Chalkboard"/>
              </a:rPr>
              <a:t>sin</a:t>
            </a:r>
            <a:r>
              <a:rPr lang="en-US" dirty="0" err="1" smtClean="0">
                <a:latin typeface="Symbol" charset="2"/>
                <a:cs typeface="Symbol" charset="2"/>
              </a:rPr>
              <a:t>q</a:t>
            </a:r>
            <a:endParaRPr lang="en-US" dirty="0">
              <a:latin typeface="Symbol" charset="2"/>
              <a:cs typeface="Symbol" charset="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79550" y="2470691"/>
            <a:ext cx="62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halkboard"/>
                <a:cs typeface="Chalkboard"/>
              </a:rPr>
              <a:t>cos</a:t>
            </a:r>
            <a:r>
              <a:rPr lang="en-US" dirty="0" err="1" smtClean="0">
                <a:latin typeface="Symbol" charset="2"/>
                <a:cs typeface="Symbol" charset="2"/>
              </a:rPr>
              <a:t>q</a:t>
            </a:r>
            <a:endParaRPr lang="en-US" dirty="0">
              <a:latin typeface="Symbol" charset="2"/>
              <a:cs typeface="Symbol" charset="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72205" y="2470691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0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29597" y="2472420"/>
            <a:ext cx="689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-</a:t>
            </a:r>
            <a:r>
              <a:rPr lang="en-US" dirty="0" err="1" smtClean="0">
                <a:latin typeface="Chalkboard"/>
                <a:cs typeface="Chalkboard"/>
              </a:rPr>
              <a:t>sin</a:t>
            </a:r>
            <a:r>
              <a:rPr lang="en-US" dirty="0" err="1" smtClean="0">
                <a:latin typeface="Symbol" charset="2"/>
                <a:cs typeface="Symbol" charset="2"/>
              </a:rPr>
              <a:t>q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24844" y="3546086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0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72205" y="2990359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0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36482" y="3544357"/>
            <a:ext cx="270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1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37666" y="2873932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too much to type!!!, but 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87897" y="4561436"/>
            <a:ext cx="7045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Properties of rotation matrix:  look at upper 2x2 </a:t>
            </a:r>
            <a:r>
              <a:rPr lang="en-US" dirty="0" err="1" smtClean="0">
                <a:latin typeface="Chalkboard"/>
                <a:cs typeface="Chalkboard"/>
              </a:rPr>
              <a:t>submatrix</a:t>
            </a:r>
            <a:r>
              <a:rPr lang="en-US" dirty="0" smtClean="0">
                <a:latin typeface="Chalkboard"/>
                <a:cs typeface="Chalkboard"/>
              </a:rPr>
              <a:t> rows</a:t>
            </a:r>
          </a:p>
          <a:p>
            <a:r>
              <a:rPr lang="en-US" dirty="0" smtClean="0">
                <a:latin typeface="Chalkboard"/>
                <a:cs typeface="Chalkboard"/>
              </a:rPr>
              <a:t>as vectors.</a:t>
            </a:r>
            <a:endParaRPr lang="en-US" dirty="0"/>
          </a:p>
        </p:txBody>
      </p:sp>
      <p:sp>
        <p:nvSpPr>
          <p:cNvPr id="57" name="Frame 56"/>
          <p:cNvSpPr/>
          <p:nvPr/>
        </p:nvSpPr>
        <p:spPr>
          <a:xfrm>
            <a:off x="1352554" y="2337341"/>
            <a:ext cx="2192655" cy="1208745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72613" y="5302250"/>
            <a:ext cx="78022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Each is a unit vector</a:t>
            </a:r>
          </a:p>
          <a:p>
            <a:r>
              <a:rPr lang="en-US" dirty="0" smtClean="0">
                <a:latin typeface="Chalkboard"/>
                <a:cs typeface="Chalkboard"/>
              </a:rPr>
              <a:t>Each is perpendicular to the other</a:t>
            </a:r>
          </a:p>
          <a:p>
            <a:r>
              <a:rPr lang="en-US" dirty="0" smtClean="0">
                <a:latin typeface="Chalkboard"/>
                <a:cs typeface="Chalkboard"/>
              </a:rPr>
              <a:t>1</a:t>
            </a:r>
            <a:r>
              <a:rPr lang="en-US" baseline="30000" dirty="0" smtClean="0">
                <a:latin typeface="Chalkboard"/>
                <a:cs typeface="Chalkboard"/>
              </a:rPr>
              <a:t>st</a:t>
            </a:r>
            <a:r>
              <a:rPr lang="en-US" dirty="0" smtClean="0">
                <a:latin typeface="Chalkboard"/>
                <a:cs typeface="Chalkboard"/>
              </a:rPr>
              <a:t> and 2</a:t>
            </a:r>
            <a:r>
              <a:rPr lang="en-US" baseline="30000" dirty="0" smtClean="0">
                <a:latin typeface="Chalkboard"/>
                <a:cs typeface="Chalkboard"/>
              </a:rPr>
              <a:t>nd</a:t>
            </a:r>
            <a:r>
              <a:rPr lang="en-US" dirty="0" smtClean="0">
                <a:latin typeface="Chalkboard"/>
                <a:cs typeface="Chalkboard"/>
              </a:rPr>
              <a:t> vectors will be rotated by </a:t>
            </a:r>
            <a:r>
              <a:rPr lang="en-US" dirty="0" err="1" smtClean="0">
                <a:latin typeface="Chalkboard"/>
                <a:cs typeface="Chalkboard"/>
              </a:rPr>
              <a:t>R(</a:t>
            </a:r>
            <a:r>
              <a:rPr lang="en-US" dirty="0" err="1" smtClean="0">
                <a:latin typeface="Symbol" charset="2"/>
                <a:cs typeface="Symbol" charset="2"/>
              </a:rPr>
              <a:t>q</a:t>
            </a:r>
            <a:r>
              <a:rPr lang="en-US" dirty="0" smtClean="0">
                <a:latin typeface="Symbol" charset="2"/>
                <a:cs typeface="Symbol" charset="2"/>
              </a:rPr>
              <a:t>)</a:t>
            </a:r>
            <a:r>
              <a:rPr lang="en-US" dirty="0" smtClean="0">
                <a:latin typeface="Chalkboard"/>
                <a:cs typeface="Chalkboard"/>
              </a:rPr>
              <a:t> to lie on positive </a:t>
            </a:r>
            <a:r>
              <a:rPr lang="en-US" dirty="0" err="1" smtClean="0">
                <a:latin typeface="Chalkboard"/>
                <a:cs typeface="Chalkboard"/>
              </a:rPr>
              <a:t>x</a:t>
            </a:r>
            <a:r>
              <a:rPr lang="en-US" dirty="0" smtClean="0">
                <a:latin typeface="Chalkboard"/>
                <a:cs typeface="Chalkboard"/>
              </a:rPr>
              <a:t> and </a:t>
            </a:r>
            <a:r>
              <a:rPr lang="en-US" dirty="0" err="1" smtClean="0">
                <a:latin typeface="Chalkboard"/>
                <a:cs typeface="Chalkboard"/>
              </a:rPr>
              <a:t>y</a:t>
            </a:r>
            <a:r>
              <a:rPr lang="en-US" dirty="0" smtClean="0">
                <a:latin typeface="Chalkboard"/>
                <a:cs typeface="Chalkboard"/>
              </a:rPr>
              <a:t> axes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97731" y="6328791"/>
            <a:ext cx="226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halkboard"/>
                <a:cs typeface="Chalkboard"/>
              </a:rPr>
              <a:t>©2009 Christopher Summa</a:t>
            </a:r>
            <a:endParaRPr lang="en-US" sz="1200" dirty="0">
              <a:latin typeface="Chalkboard"/>
              <a:cs typeface="Chalkboard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Rotational Transformations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63952" y="1618734"/>
            <a:ext cx="3381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Rotation matrices are additive:</a:t>
            </a:r>
            <a:endParaRPr lang="en-US" dirty="0"/>
          </a:p>
        </p:txBody>
      </p:sp>
      <p:sp>
        <p:nvSpPr>
          <p:cNvPr id="20" name="Left Bracket 19"/>
          <p:cNvSpPr/>
          <p:nvPr/>
        </p:nvSpPr>
        <p:spPr>
          <a:xfrm>
            <a:off x="1301750" y="2337341"/>
            <a:ext cx="203200" cy="174625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halkboard"/>
              <a:cs typeface="Chalkboard"/>
            </a:endParaRPr>
          </a:p>
        </p:txBody>
      </p:sp>
      <p:sp>
        <p:nvSpPr>
          <p:cNvPr id="21" name="Right Bracket 20"/>
          <p:cNvSpPr/>
          <p:nvPr/>
        </p:nvSpPr>
        <p:spPr>
          <a:xfrm>
            <a:off x="4006850" y="2337341"/>
            <a:ext cx="215900" cy="174625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halkboard"/>
              <a:cs typeface="Chalkboar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64670" y="2992088"/>
            <a:ext cx="616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halkboard"/>
                <a:cs typeface="Chalkboard"/>
              </a:rPr>
              <a:t>cos</a:t>
            </a:r>
            <a:r>
              <a:rPr lang="en-US" dirty="0" err="1" smtClean="0">
                <a:latin typeface="Symbol" charset="2"/>
                <a:cs typeface="Symbol" charset="2"/>
              </a:rPr>
              <a:t>q</a:t>
            </a:r>
            <a:endParaRPr lang="en-US" dirty="0" smtClean="0">
              <a:latin typeface="Symbol" charset="2"/>
              <a:cs typeface="Symbol" charset="2"/>
            </a:endParaRPr>
          </a:p>
          <a:p>
            <a:endParaRPr lang="en-US" dirty="0">
              <a:latin typeface="Chalkboard"/>
              <a:cs typeface="Chalkboard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79550" y="3544357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0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79550" y="2990359"/>
            <a:ext cx="57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halkboard"/>
                <a:cs typeface="Chalkboard"/>
              </a:rPr>
              <a:t>sin</a:t>
            </a:r>
            <a:r>
              <a:rPr lang="en-US" dirty="0" err="1" smtClean="0">
                <a:latin typeface="Symbol" charset="2"/>
                <a:cs typeface="Symbol" charset="2"/>
              </a:rPr>
              <a:t>q</a:t>
            </a:r>
            <a:endParaRPr lang="en-US" dirty="0">
              <a:latin typeface="Symbol" charset="2"/>
              <a:cs typeface="Symbol" charset="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79550" y="2470691"/>
            <a:ext cx="62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halkboard"/>
                <a:cs typeface="Chalkboard"/>
              </a:rPr>
              <a:t>cos</a:t>
            </a:r>
            <a:r>
              <a:rPr lang="en-US" dirty="0" err="1" smtClean="0">
                <a:latin typeface="Symbol" charset="2"/>
                <a:cs typeface="Symbol" charset="2"/>
              </a:rPr>
              <a:t>q</a:t>
            </a:r>
            <a:endParaRPr lang="en-US" dirty="0">
              <a:latin typeface="Symbol" charset="2"/>
              <a:cs typeface="Symbol" charset="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72205" y="2470691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0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29597" y="2472420"/>
            <a:ext cx="689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-</a:t>
            </a:r>
            <a:r>
              <a:rPr lang="en-US" dirty="0" err="1" smtClean="0">
                <a:latin typeface="Chalkboard"/>
                <a:cs typeface="Chalkboard"/>
              </a:rPr>
              <a:t>sin</a:t>
            </a:r>
            <a:r>
              <a:rPr lang="en-US" dirty="0" err="1" smtClean="0">
                <a:latin typeface="Symbol" charset="2"/>
                <a:cs typeface="Symbol" charset="2"/>
              </a:rPr>
              <a:t>q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24844" y="3546086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0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72205" y="2990359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0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36482" y="3544357"/>
            <a:ext cx="270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1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87897" y="4561436"/>
            <a:ext cx="6565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Same thing is true if we think of the column vectors.</a:t>
            </a:r>
          </a:p>
          <a:p>
            <a:r>
              <a:rPr lang="en-US" dirty="0" smtClean="0">
                <a:latin typeface="Chalkboard"/>
                <a:cs typeface="Chalkboard"/>
              </a:rPr>
              <a:t>A matrix with these properties is called “special orthogonal”</a:t>
            </a:r>
            <a:endParaRPr lang="en-US" dirty="0"/>
          </a:p>
        </p:txBody>
      </p:sp>
      <p:sp>
        <p:nvSpPr>
          <p:cNvPr id="57" name="Frame 56"/>
          <p:cNvSpPr/>
          <p:nvPr/>
        </p:nvSpPr>
        <p:spPr>
          <a:xfrm>
            <a:off x="1352554" y="2337341"/>
            <a:ext cx="2192655" cy="1208745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06363" y="5486916"/>
            <a:ext cx="6032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What does this mean?  It preserves angles and lengths</a:t>
            </a:r>
          </a:p>
          <a:p>
            <a:r>
              <a:rPr lang="en-US" dirty="0" smtClean="0">
                <a:latin typeface="Chalkboard"/>
                <a:cs typeface="Chalkboard"/>
              </a:rPr>
              <a:t>also known as a “</a:t>
            </a:r>
            <a:r>
              <a:rPr lang="en-US" b="1" dirty="0" smtClean="0">
                <a:latin typeface="Chalkboard"/>
                <a:cs typeface="Chalkboard"/>
              </a:rPr>
              <a:t>rigid body transformation”</a:t>
            </a:r>
            <a:endParaRPr lang="en-US" b="1" dirty="0">
              <a:latin typeface="Chalkboard"/>
              <a:cs typeface="Chalkboar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97731" y="6328791"/>
            <a:ext cx="226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halkboard"/>
                <a:cs typeface="Chalkboard"/>
              </a:rPr>
              <a:t>©2009 Christopher Summa</a:t>
            </a:r>
            <a:endParaRPr lang="en-US" sz="1200" dirty="0">
              <a:latin typeface="Chalkboard"/>
              <a:cs typeface="Chalkboard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Affine Transformations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63952" y="1618734"/>
            <a:ext cx="69642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Any arbitrary sequence of rotation and translation is going to be</a:t>
            </a:r>
          </a:p>
          <a:p>
            <a:r>
              <a:rPr lang="en-US" dirty="0" smtClean="0">
                <a:latin typeface="Chalkboard"/>
                <a:cs typeface="Chalkboard"/>
              </a:rPr>
              <a:t>special orthogonal, and therefore, a rigid body transformation.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89128" y="3615972"/>
            <a:ext cx="1619291" cy="1746250"/>
            <a:chOff x="1301750" y="2337341"/>
            <a:chExt cx="1619291" cy="1746250"/>
          </a:xfrm>
        </p:grpSpPr>
        <p:sp>
          <p:nvSpPr>
            <p:cNvPr id="20" name="Left Bracket 19"/>
            <p:cNvSpPr/>
            <p:nvPr/>
          </p:nvSpPr>
          <p:spPr>
            <a:xfrm>
              <a:off x="1301750" y="2337341"/>
              <a:ext cx="203200" cy="1746250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halkboard"/>
                <a:cs typeface="Chalkboard"/>
              </a:endParaRPr>
            </a:p>
          </p:txBody>
        </p:sp>
        <p:sp>
          <p:nvSpPr>
            <p:cNvPr id="21" name="Right Bracket 20"/>
            <p:cNvSpPr/>
            <p:nvPr/>
          </p:nvSpPr>
          <p:spPr>
            <a:xfrm>
              <a:off x="2705141" y="2337341"/>
              <a:ext cx="215900" cy="1746250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halkboard"/>
                <a:cs typeface="Chalkboard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987358" y="2992088"/>
              <a:ext cx="6161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1</a:t>
              </a:r>
              <a:endParaRPr lang="en-US" dirty="0" smtClean="0">
                <a:latin typeface="Symbol" charset="2"/>
                <a:cs typeface="Symbol" charset="2"/>
              </a:endParaRPr>
            </a:p>
            <a:p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79550" y="3544357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79550" y="2990359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halkboard"/>
                  <a:cs typeface="Chalkboard"/>
                </a:rPr>
                <a:t>b</a:t>
              </a:r>
              <a:endParaRPr lang="en-US" dirty="0">
                <a:latin typeface="Symbol" charset="2"/>
                <a:cs typeface="Symbol" charset="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79550" y="2470691"/>
              <a:ext cx="270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1</a:t>
              </a:r>
              <a:endParaRPr lang="en-US" dirty="0">
                <a:latin typeface="Symbol" charset="2"/>
                <a:cs typeface="Symbol" charset="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70496" y="2470691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52285" y="2472420"/>
              <a:ext cx="308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a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73451" y="3546086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370496" y="2990359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34773" y="3544357"/>
              <a:ext cx="270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1</a:t>
              </a:r>
              <a:endParaRPr lang="en-US" dirty="0">
                <a:latin typeface="Chalkboard"/>
                <a:cs typeface="Chalkboard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36059" y="2413000"/>
            <a:ext cx="7340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Once we add scaling operations to the mix, we are no longer</a:t>
            </a:r>
          </a:p>
          <a:p>
            <a:r>
              <a:rPr lang="en-US" dirty="0" smtClean="0">
                <a:latin typeface="Chalkboard"/>
                <a:cs typeface="Chalkboard"/>
              </a:rPr>
              <a:t>special orthogonal, we are “affine”.  Affine transformations preserve</a:t>
            </a:r>
          </a:p>
          <a:p>
            <a:r>
              <a:rPr lang="en-US" dirty="0" smtClean="0">
                <a:latin typeface="Chalkboard"/>
                <a:cs typeface="Chalkboard"/>
              </a:rPr>
              <a:t>parallel lines, but angles and lengths may change.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122083" y="3615972"/>
            <a:ext cx="521096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Shear transformations are an example of this.</a:t>
            </a:r>
          </a:p>
          <a:p>
            <a:r>
              <a:rPr lang="en-US" dirty="0" smtClean="0">
                <a:latin typeface="Chalkboard"/>
                <a:cs typeface="Chalkboard"/>
              </a:rPr>
              <a:t>The matrix to the left shears along the </a:t>
            </a:r>
            <a:r>
              <a:rPr lang="en-US" dirty="0" err="1" smtClean="0">
                <a:latin typeface="Chalkboard"/>
                <a:cs typeface="Chalkboard"/>
              </a:rPr>
              <a:t>x</a:t>
            </a:r>
            <a:r>
              <a:rPr lang="en-US" dirty="0" smtClean="0">
                <a:latin typeface="Chalkboard"/>
                <a:cs typeface="Chalkboard"/>
              </a:rPr>
              <a:t> axis</a:t>
            </a:r>
          </a:p>
          <a:p>
            <a:r>
              <a:rPr lang="en-US" dirty="0" smtClean="0">
                <a:latin typeface="Chalkboard"/>
                <a:cs typeface="Chalkboard"/>
              </a:rPr>
              <a:t>with a nonzero and </a:t>
            </a:r>
            <a:r>
              <a:rPr lang="en-US" dirty="0" err="1" smtClean="0">
                <a:latin typeface="Chalkboard"/>
                <a:cs typeface="Chalkboard"/>
              </a:rPr>
              <a:t>b</a:t>
            </a:r>
            <a:r>
              <a:rPr lang="en-US" dirty="0" smtClean="0">
                <a:latin typeface="Chalkboard"/>
                <a:cs typeface="Chalkboard"/>
              </a:rPr>
              <a:t> zero.  It shears along the</a:t>
            </a:r>
          </a:p>
          <a:p>
            <a:r>
              <a:rPr lang="en-US" dirty="0" err="1" smtClean="0">
                <a:latin typeface="Chalkboard"/>
                <a:cs typeface="Chalkboard"/>
              </a:rPr>
              <a:t>y</a:t>
            </a:r>
            <a:r>
              <a:rPr lang="en-US" dirty="0" smtClean="0">
                <a:latin typeface="Chalkboard"/>
                <a:cs typeface="Chalkboard"/>
              </a:rPr>
              <a:t> axis with </a:t>
            </a:r>
            <a:r>
              <a:rPr lang="en-US" dirty="0" err="1" smtClean="0">
                <a:latin typeface="Chalkboard"/>
                <a:cs typeface="Chalkboard"/>
              </a:rPr>
              <a:t>b</a:t>
            </a:r>
            <a:r>
              <a:rPr lang="en-US" dirty="0" smtClean="0">
                <a:latin typeface="Chalkboard"/>
                <a:cs typeface="Chalkboard"/>
              </a:rPr>
              <a:t> nonzero and a zero.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97731" y="6328791"/>
            <a:ext cx="226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halkboard"/>
                <a:cs typeface="Chalkboard"/>
              </a:rPr>
              <a:t>©2009 Christopher Summa</a:t>
            </a:r>
            <a:endParaRPr lang="en-US" sz="1200" dirty="0">
              <a:latin typeface="Chalkboard"/>
              <a:cs typeface="Chalkboard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Rotations and Scaling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63952" y="1618734"/>
            <a:ext cx="72246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Rotations:  Since rotations happen about the origin, in order to</a:t>
            </a:r>
          </a:p>
          <a:p>
            <a:r>
              <a:rPr lang="en-US" dirty="0" smtClean="0">
                <a:latin typeface="Chalkboard"/>
                <a:cs typeface="Chalkboard"/>
              </a:rPr>
              <a:t>rotate about some arbitrary point, you must first translate the</a:t>
            </a:r>
          </a:p>
          <a:p>
            <a:r>
              <a:rPr lang="en-US" dirty="0" smtClean="0">
                <a:latin typeface="Chalkboard"/>
                <a:cs typeface="Chalkboard"/>
              </a:rPr>
              <a:t>primitive such that your rotation point is at the origin, rotate, then</a:t>
            </a:r>
          </a:p>
          <a:p>
            <a:r>
              <a:rPr lang="en-US" dirty="0" smtClean="0">
                <a:latin typeface="Chalkboard"/>
                <a:cs typeface="Chalkboard"/>
              </a:rPr>
              <a:t>translate back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163952" y="3799417"/>
            <a:ext cx="63017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Also, since scaling operations affect the position of</a:t>
            </a:r>
          </a:p>
          <a:p>
            <a:r>
              <a:rPr lang="en-US" dirty="0" smtClean="0">
                <a:latin typeface="Chalkboard"/>
                <a:cs typeface="Chalkboard"/>
              </a:rPr>
              <a:t>a primitive, you often want to scale around the center</a:t>
            </a:r>
          </a:p>
          <a:p>
            <a:r>
              <a:rPr lang="en-US" dirty="0" smtClean="0">
                <a:latin typeface="Chalkboard"/>
                <a:cs typeface="Chalkboard"/>
              </a:rPr>
              <a:t>of the primitive, which also involves translating the center</a:t>
            </a:r>
          </a:p>
          <a:p>
            <a:r>
              <a:rPr lang="en-US" dirty="0" smtClean="0">
                <a:latin typeface="Chalkboard"/>
                <a:cs typeface="Chalkboard"/>
              </a:rPr>
              <a:t>to the origin, scaling, and translating back again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46250" y="3070251"/>
            <a:ext cx="266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T(x</a:t>
            </a:r>
            <a:r>
              <a:rPr lang="en-US" baseline="-25000" dirty="0" smtClean="0"/>
              <a:t>1</a:t>
            </a:r>
            <a:r>
              <a:rPr lang="en-US" dirty="0" smtClean="0"/>
              <a:t>, y</a:t>
            </a:r>
            <a:r>
              <a:rPr lang="en-US" baseline="-25000" dirty="0" smtClean="0"/>
              <a:t>1</a:t>
            </a:r>
            <a:r>
              <a:rPr lang="en-US" dirty="0" smtClean="0"/>
              <a:t>) • </a:t>
            </a:r>
            <a:r>
              <a:rPr lang="en-US" dirty="0" err="1" smtClean="0"/>
              <a:t>R(q</a:t>
            </a:r>
            <a:r>
              <a:rPr lang="en-US" dirty="0" smtClean="0"/>
              <a:t>) • T(-x1, -y1)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46250" y="5376333"/>
            <a:ext cx="289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T(x</a:t>
            </a:r>
            <a:r>
              <a:rPr lang="en-US" baseline="-25000" dirty="0" smtClean="0"/>
              <a:t>1</a:t>
            </a:r>
            <a:r>
              <a:rPr lang="en-US" dirty="0" smtClean="0"/>
              <a:t>, y</a:t>
            </a:r>
            <a:r>
              <a:rPr lang="en-US" baseline="-25000" dirty="0" smtClean="0"/>
              <a:t>1</a:t>
            </a:r>
            <a:r>
              <a:rPr lang="en-US" dirty="0" smtClean="0"/>
              <a:t>) • </a:t>
            </a:r>
            <a:r>
              <a:rPr lang="en-US" dirty="0" err="1" smtClean="0"/>
              <a:t>S(s</a:t>
            </a:r>
            <a:r>
              <a:rPr lang="en-US" baseline="-25000" dirty="0" err="1" smtClean="0"/>
              <a:t>x</a:t>
            </a:r>
            <a:r>
              <a:rPr lang="en-US" dirty="0" err="1" smtClean="0"/>
              <a:t>,s</a:t>
            </a:r>
            <a:r>
              <a:rPr lang="en-US" baseline="-25000" dirty="0" err="1" smtClean="0"/>
              <a:t>y</a:t>
            </a:r>
            <a:r>
              <a:rPr lang="en-US" dirty="0" smtClean="0"/>
              <a:t>) • T(-x1, -y1)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97731" y="6328791"/>
            <a:ext cx="226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halkboard"/>
                <a:cs typeface="Chalkboard"/>
              </a:rPr>
              <a:t>©2009 Christopher Summa</a:t>
            </a:r>
            <a:endParaRPr lang="en-US" sz="1200" dirty="0">
              <a:latin typeface="Chalkboard"/>
              <a:cs typeface="Chalkboard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halkboard"/>
                <a:cs typeface="Chalkboard"/>
              </a:rPr>
              <a:t>Window-To-Viewport Transformation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67831" y="1661583"/>
            <a:ext cx="7718969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It is often the case that you need to transform between coordinate</a:t>
            </a:r>
          </a:p>
          <a:p>
            <a:r>
              <a:rPr lang="en-US" dirty="0" smtClean="0">
                <a:latin typeface="Chalkboard"/>
                <a:cs typeface="Chalkboard"/>
              </a:rPr>
              <a:t>systems </a:t>
            </a:r>
          </a:p>
          <a:p>
            <a:endParaRPr lang="en-US" dirty="0" smtClean="0">
              <a:latin typeface="Chalkboard"/>
              <a:cs typeface="Chalkboard"/>
            </a:endParaRPr>
          </a:p>
          <a:p>
            <a:r>
              <a:rPr lang="en-US" dirty="0" smtClean="0">
                <a:latin typeface="Chalkboard"/>
                <a:cs typeface="Chalkboard"/>
              </a:rPr>
              <a:t>Example: your primitives may live in the “world” coordinate system), and</a:t>
            </a:r>
          </a:p>
          <a:p>
            <a:r>
              <a:rPr lang="en-US" dirty="0" smtClean="0">
                <a:latin typeface="Chalkboard"/>
                <a:cs typeface="Chalkboard"/>
              </a:rPr>
              <a:t>you need to transform your “window” to the world into the same</a:t>
            </a:r>
          </a:p>
          <a:p>
            <a:r>
              <a:rPr lang="en-US" i="1" dirty="0" smtClean="0">
                <a:latin typeface="Chalkboard"/>
                <a:cs typeface="Chalkboard"/>
              </a:rPr>
              <a:t>place</a:t>
            </a:r>
            <a:r>
              <a:rPr lang="en-US" dirty="0" smtClean="0">
                <a:latin typeface="Chalkboard"/>
                <a:cs typeface="Chalkboard"/>
              </a:rPr>
              <a:t> and </a:t>
            </a:r>
            <a:r>
              <a:rPr lang="en-US" i="1" dirty="0" smtClean="0">
                <a:latin typeface="Chalkboard"/>
                <a:cs typeface="Chalkboard"/>
              </a:rPr>
              <a:t>shape</a:t>
            </a:r>
            <a:r>
              <a:rPr lang="en-US" dirty="0" smtClean="0">
                <a:latin typeface="Chalkboard"/>
                <a:cs typeface="Chalkboard"/>
              </a:rPr>
              <a:t> as your viewport (i.e. the canvas you’re drawing onto)</a:t>
            </a:r>
            <a:endParaRPr lang="en-US" i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67831" y="5776912"/>
            <a:ext cx="214366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180963" y="4989248"/>
            <a:ext cx="157691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Block Arc 12"/>
          <p:cNvSpPr/>
          <p:nvPr/>
        </p:nvSpPr>
        <p:spPr>
          <a:xfrm>
            <a:off x="1386417" y="4508500"/>
            <a:ext cx="412750" cy="465667"/>
          </a:xfrm>
          <a:prstGeom prst="blockArc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/>
        </p:nvSpPr>
        <p:spPr>
          <a:xfrm>
            <a:off x="2184400" y="5126567"/>
            <a:ext cx="412750" cy="465667"/>
          </a:xfrm>
          <a:prstGeom prst="blockArc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Block Arc 14"/>
          <p:cNvSpPr/>
          <p:nvPr/>
        </p:nvSpPr>
        <p:spPr>
          <a:xfrm>
            <a:off x="1538817" y="5126567"/>
            <a:ext cx="412750" cy="465667"/>
          </a:xfrm>
          <a:prstGeom prst="blockArc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26609" y="4370917"/>
            <a:ext cx="1449916" cy="89958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67215" y="5959459"/>
            <a:ext cx="2019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world coordinates 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768306" y="5914495"/>
            <a:ext cx="214366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3981438" y="5126831"/>
            <a:ext cx="157691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Block Arc 20"/>
          <p:cNvSpPr/>
          <p:nvPr/>
        </p:nvSpPr>
        <p:spPr>
          <a:xfrm>
            <a:off x="5186892" y="4527541"/>
            <a:ext cx="412750" cy="838201"/>
          </a:xfrm>
          <a:prstGeom prst="blockArc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lock Arc 21"/>
          <p:cNvSpPr/>
          <p:nvPr/>
        </p:nvSpPr>
        <p:spPr>
          <a:xfrm>
            <a:off x="5984875" y="5145608"/>
            <a:ext cx="412750" cy="838201"/>
          </a:xfrm>
          <a:prstGeom prst="blockArc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Block Arc 22"/>
          <p:cNvSpPr/>
          <p:nvPr/>
        </p:nvSpPr>
        <p:spPr>
          <a:xfrm>
            <a:off x="5339292" y="5145608"/>
            <a:ext cx="412750" cy="838201"/>
          </a:xfrm>
          <a:prstGeom prst="blockArc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70479" y="4074582"/>
            <a:ext cx="1449916" cy="1354667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767690" y="6097042"/>
            <a:ext cx="2109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screen coordinates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97731" y="6328791"/>
            <a:ext cx="226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halkboard"/>
                <a:cs typeface="Chalkboard"/>
              </a:rPr>
              <a:t>©2009 Christopher Summa</a:t>
            </a:r>
            <a:endParaRPr lang="en-US" sz="1200" dirty="0">
              <a:latin typeface="Chalkboard"/>
              <a:cs typeface="Chalkboard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Efficiency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64652" y="1550988"/>
            <a:ext cx="5339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A generalized composition of R, T, and S matrices</a:t>
            </a:r>
          </a:p>
          <a:p>
            <a:r>
              <a:rPr lang="en-US" dirty="0" smtClean="0">
                <a:latin typeface="Chalkboard"/>
                <a:cs typeface="Chalkboard"/>
              </a:rPr>
              <a:t>will look like the matrix to the left.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864652" y="2993986"/>
            <a:ext cx="51860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but, we can use the fact that the last row is fixed, and reduce this to 4 </a:t>
            </a:r>
            <a:r>
              <a:rPr lang="en-US" dirty="0" err="1" smtClean="0">
                <a:latin typeface="Chalkboard"/>
                <a:cs typeface="Chalkboard"/>
              </a:rPr>
              <a:t>mults</a:t>
            </a:r>
            <a:r>
              <a:rPr lang="en-US" dirty="0" smtClean="0">
                <a:latin typeface="Chalkboard"/>
                <a:cs typeface="Chalkboard"/>
              </a:rPr>
              <a:t> and 4 adds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54000" y="1417638"/>
            <a:ext cx="2012967" cy="1746250"/>
            <a:chOff x="254000" y="1417638"/>
            <a:chExt cx="2012967" cy="1746250"/>
          </a:xfrm>
        </p:grpSpPr>
        <p:sp>
          <p:nvSpPr>
            <p:cNvPr id="9" name="Left Bracket 8"/>
            <p:cNvSpPr/>
            <p:nvPr/>
          </p:nvSpPr>
          <p:spPr>
            <a:xfrm>
              <a:off x="254000" y="1417638"/>
              <a:ext cx="203200" cy="1746250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halkboard"/>
                <a:cs typeface="Chalkboard"/>
              </a:endParaRPr>
            </a:p>
          </p:txBody>
        </p:sp>
        <p:sp>
          <p:nvSpPr>
            <p:cNvPr id="10" name="Right Bracket 9"/>
            <p:cNvSpPr/>
            <p:nvPr/>
          </p:nvSpPr>
          <p:spPr>
            <a:xfrm>
              <a:off x="2051067" y="1417638"/>
              <a:ext cx="215900" cy="1746250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halkboard"/>
                <a:cs typeface="Chalkboard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18514" y="2070656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r</a:t>
              </a:r>
              <a:r>
                <a:rPr lang="en-US" baseline="-25000" dirty="0" smtClean="0">
                  <a:latin typeface="Chalkboard"/>
                  <a:cs typeface="Chalkboard"/>
                </a:rPr>
                <a:t>22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6470" y="2624654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2972" y="2070656"/>
              <a:ext cx="430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r</a:t>
              </a:r>
              <a:r>
                <a:rPr lang="en-US" baseline="-25000" dirty="0" smtClean="0">
                  <a:latin typeface="Chalkboard"/>
                  <a:cs typeface="Chalkboard"/>
                </a:rPr>
                <a:t>21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1800" y="1550988"/>
              <a:ext cx="399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r</a:t>
              </a:r>
              <a:r>
                <a:rPr lang="en-US" baseline="-25000" dirty="0" smtClean="0">
                  <a:latin typeface="Chalkboard"/>
                  <a:cs typeface="Chalkboard"/>
                </a:rPr>
                <a:t>11</a:t>
              </a:r>
              <a:endParaRPr lang="en-US" baseline="-25000" dirty="0">
                <a:latin typeface="Symbol" charset="2"/>
                <a:cs typeface="Symbol" charset="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45877" y="155098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halkboard"/>
                  <a:cs typeface="Chalkboard"/>
                </a:rPr>
                <a:t>t</a:t>
              </a:r>
              <a:r>
                <a:rPr lang="en-US" baseline="-25000" dirty="0" err="1" smtClean="0">
                  <a:latin typeface="Chalkboard"/>
                  <a:cs typeface="Chalkboard"/>
                </a:rPr>
                <a:t>x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16006" y="155098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r</a:t>
              </a:r>
              <a:r>
                <a:rPr lang="en-US" baseline="-25000" dirty="0" smtClean="0">
                  <a:latin typeface="Chalkboard"/>
                  <a:cs typeface="Chalkboard"/>
                </a:rPr>
                <a:t>12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24473" y="2624654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45877" y="2070656"/>
              <a:ext cx="372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halkboard"/>
                  <a:cs typeface="Chalkboard"/>
                </a:rPr>
                <a:t>t</a:t>
              </a:r>
              <a:r>
                <a:rPr lang="en-US" baseline="-25000" dirty="0" err="1" smtClean="0">
                  <a:latin typeface="Chalkboard"/>
                  <a:cs typeface="Chalkboard"/>
                </a:rPr>
                <a:t>y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19491" y="2624654"/>
              <a:ext cx="270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1</a:t>
              </a:r>
              <a:endParaRPr lang="en-US" dirty="0">
                <a:latin typeface="Chalkboard"/>
                <a:cs typeface="Chalkboard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2864652" y="2439988"/>
            <a:ext cx="3996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M • P takes 9 multiplies and 6 adds.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16470" y="4032250"/>
            <a:ext cx="73257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Further, in interactive graphics, when we’re rotating, we can take advantage of the fact that successive draws can be thought of as moving through small </a:t>
            </a:r>
            <a:r>
              <a:rPr lang="en-US" dirty="0" err="1" smtClean="0">
                <a:latin typeface="Symbol" charset="2"/>
                <a:cs typeface="Symbol" charset="2"/>
              </a:rPr>
              <a:t>q</a:t>
            </a:r>
            <a:r>
              <a:rPr lang="en-US" dirty="0" smtClean="0">
                <a:latin typeface="Chalkboard"/>
                <a:cs typeface="Chalkboard"/>
              </a:rPr>
              <a:t>, so we can approximate </a:t>
            </a:r>
            <a:r>
              <a:rPr lang="en-US" dirty="0" err="1" smtClean="0">
                <a:latin typeface="Chalkboard"/>
                <a:cs typeface="Chalkboard"/>
              </a:rPr>
              <a:t>cos</a:t>
            </a:r>
            <a:r>
              <a:rPr lang="en-US" dirty="0" smtClean="0">
                <a:latin typeface="Chalkboard"/>
                <a:cs typeface="Chalkboard"/>
              </a:rPr>
              <a:t> </a:t>
            </a:r>
            <a:r>
              <a:rPr lang="en-US" dirty="0" err="1" smtClean="0">
                <a:latin typeface="Symbol" charset="2"/>
                <a:cs typeface="Symbol" charset="2"/>
              </a:rPr>
              <a:t>q</a:t>
            </a:r>
            <a:r>
              <a:rPr lang="en-US" dirty="0" smtClean="0">
                <a:latin typeface="Chalkboard"/>
                <a:cs typeface="Chalkboard"/>
              </a:rPr>
              <a:t> as 1, and we get to 2 </a:t>
            </a:r>
            <a:r>
              <a:rPr lang="en-US" dirty="0" err="1" smtClean="0">
                <a:latin typeface="Chalkboard"/>
                <a:cs typeface="Chalkboard"/>
              </a:rPr>
              <a:t>mults</a:t>
            </a:r>
            <a:r>
              <a:rPr lang="en-US" dirty="0" smtClean="0">
                <a:latin typeface="Chalkboard"/>
                <a:cs typeface="Chalkboard"/>
              </a:rPr>
              <a:t> and 2 adds.  This can lead to error buildup over successive calculations, however, so you need to be careful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97731" y="6328791"/>
            <a:ext cx="226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halkboard"/>
                <a:cs typeface="Chalkboard"/>
              </a:rPr>
              <a:t>©2009 Christopher Summa</a:t>
            </a:r>
            <a:endParaRPr lang="en-US" sz="1200" dirty="0">
              <a:latin typeface="Chalkboard"/>
              <a:cs typeface="Chalkboard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3D Transformations (finally!)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714750" y="1628318"/>
            <a:ext cx="4127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We’ve been representing 2D points as 3-space vectors, so now we’re going to represent 3D points as 4-space vectors (also known as </a:t>
            </a:r>
            <a:r>
              <a:rPr lang="en-US" dirty="0" err="1" smtClean="0">
                <a:latin typeface="Chalkboard"/>
                <a:cs typeface="Chalkboard"/>
              </a:rPr>
              <a:t>quaternions</a:t>
            </a:r>
            <a:r>
              <a:rPr lang="en-US" dirty="0" smtClean="0">
                <a:latin typeface="Chalkboard"/>
                <a:cs typeface="Chalkboard"/>
              </a:rPr>
              <a:t>)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575694" y="3389331"/>
            <a:ext cx="478578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Same properties as before, at least one element must be nonzero.  We’re working in a right-handed coordinate system where positive rotations are counterclockwise when looking from a positive axis toward the origin.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787755" y="1628318"/>
            <a:ext cx="2330445" cy="2286090"/>
            <a:chOff x="198967" y="1417639"/>
            <a:chExt cx="2330445" cy="2286090"/>
          </a:xfrm>
        </p:grpSpPr>
        <p:sp>
          <p:nvSpPr>
            <p:cNvPr id="34" name="Left Bracket 33"/>
            <p:cNvSpPr/>
            <p:nvPr/>
          </p:nvSpPr>
          <p:spPr>
            <a:xfrm>
              <a:off x="198967" y="1417639"/>
              <a:ext cx="203200" cy="2222679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halkboard"/>
                <a:cs typeface="Chalkboard"/>
              </a:endParaRPr>
            </a:p>
          </p:txBody>
        </p:sp>
        <p:sp>
          <p:nvSpPr>
            <p:cNvPr id="35" name="Right Bracket 34"/>
            <p:cNvSpPr/>
            <p:nvPr/>
          </p:nvSpPr>
          <p:spPr>
            <a:xfrm>
              <a:off x="720369" y="1440309"/>
              <a:ext cx="215900" cy="2222678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halkboard"/>
                <a:cs typeface="Chalkboard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7939" y="20706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halkboard"/>
                  <a:cs typeface="Chalkboard"/>
                </a:rPr>
                <a:t>y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6767" y="1550990"/>
              <a:ext cx="313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halkboard"/>
                  <a:cs typeface="Chalkboard"/>
                </a:rPr>
                <a:t>x</a:t>
              </a:r>
              <a:endParaRPr lang="en-US" baseline="-25000" dirty="0">
                <a:latin typeface="Symbol" charset="2"/>
                <a:cs typeface="Symbol" charset="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9252" y="3058559"/>
              <a:ext cx="412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W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2713" y="255164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halkboard"/>
                  <a:cs typeface="Chalkboard"/>
                </a:rPr>
                <a:t>z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52" name="Left Bracket 51"/>
            <p:cNvSpPr/>
            <p:nvPr/>
          </p:nvSpPr>
          <p:spPr>
            <a:xfrm>
              <a:off x="1633365" y="1458381"/>
              <a:ext cx="203200" cy="2222679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halkboard"/>
                <a:cs typeface="Chalkboard"/>
              </a:endParaRPr>
            </a:p>
          </p:txBody>
        </p:sp>
        <p:sp>
          <p:nvSpPr>
            <p:cNvPr id="54" name="Right Bracket 53"/>
            <p:cNvSpPr/>
            <p:nvPr/>
          </p:nvSpPr>
          <p:spPr>
            <a:xfrm>
              <a:off x="2313512" y="1481051"/>
              <a:ext cx="215900" cy="2222678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halkboard"/>
                <a:cs typeface="Chalkboard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32337" y="2111400"/>
              <a:ext cx="623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halkboard"/>
                  <a:cs typeface="Chalkboard"/>
                </a:rPr>
                <a:t>y</a:t>
              </a:r>
              <a:r>
                <a:rPr lang="en-US" dirty="0" smtClean="0">
                  <a:latin typeface="Chalkboard"/>
                  <a:cs typeface="Chalkboard"/>
                </a:rPr>
                <a:t>/W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811165" y="1591732"/>
              <a:ext cx="65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halkboard"/>
                  <a:cs typeface="Chalkboard"/>
                </a:rPr>
                <a:t>x</a:t>
              </a:r>
              <a:r>
                <a:rPr lang="en-US" dirty="0" smtClean="0">
                  <a:latin typeface="Chalkboard"/>
                  <a:cs typeface="Chalkboard"/>
                </a:rPr>
                <a:t>/W</a:t>
              </a:r>
              <a:endParaRPr lang="en-US" baseline="-25000" dirty="0">
                <a:latin typeface="Symbol" charset="2"/>
                <a:cs typeface="Symbol" charset="2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952978" y="3099301"/>
              <a:ext cx="270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1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817111" y="2592390"/>
              <a:ext cx="64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halkboard"/>
                  <a:cs typeface="Chalkboard"/>
                </a:rPr>
                <a:t>z</a:t>
              </a:r>
              <a:r>
                <a:rPr lang="en-US" dirty="0" smtClean="0">
                  <a:latin typeface="Chalkboard"/>
                  <a:cs typeface="Chalkboard"/>
                </a:rPr>
                <a:t>/W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21833" y="2407724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=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97731" y="6328791"/>
            <a:ext cx="226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halkboard"/>
                <a:cs typeface="Chalkboard"/>
              </a:rPr>
              <a:t>©2009 Christopher Summa</a:t>
            </a:r>
            <a:endParaRPr lang="en-US" sz="1200" dirty="0">
              <a:latin typeface="Chalkboard"/>
              <a:cs typeface="Chalkboard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Translation in 3D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714750" y="3050705"/>
            <a:ext cx="4127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Easy – as an extension from the 2D case</a:t>
            </a:r>
            <a:endParaRPr lang="en-US" dirty="0"/>
          </a:p>
        </p:txBody>
      </p:sp>
      <p:grpSp>
        <p:nvGrpSpPr>
          <p:cNvPr id="2" name="Group 31"/>
          <p:cNvGrpSpPr/>
          <p:nvPr/>
        </p:nvGrpSpPr>
        <p:grpSpPr>
          <a:xfrm>
            <a:off x="901400" y="2351520"/>
            <a:ext cx="2425704" cy="2222679"/>
            <a:chOff x="254000" y="1417637"/>
            <a:chExt cx="2425704" cy="2222679"/>
          </a:xfrm>
        </p:grpSpPr>
        <p:sp>
          <p:nvSpPr>
            <p:cNvPr id="9" name="Left Bracket 8"/>
            <p:cNvSpPr/>
            <p:nvPr/>
          </p:nvSpPr>
          <p:spPr>
            <a:xfrm>
              <a:off x="254000" y="1417637"/>
              <a:ext cx="203200" cy="2222679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halkboard"/>
                <a:cs typeface="Chalkboard"/>
              </a:endParaRPr>
            </a:p>
          </p:txBody>
        </p:sp>
        <p:sp>
          <p:nvSpPr>
            <p:cNvPr id="10" name="Right Bracket 9"/>
            <p:cNvSpPr/>
            <p:nvPr/>
          </p:nvSpPr>
          <p:spPr>
            <a:xfrm>
              <a:off x="2463804" y="1417638"/>
              <a:ext cx="215900" cy="2222678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halkboard"/>
                <a:cs typeface="Chalkboard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18514" y="2070656"/>
              <a:ext cx="270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1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6203" y="3058557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2972" y="2070656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1800" y="1550988"/>
              <a:ext cx="270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1</a:t>
              </a:r>
              <a:endParaRPr lang="en-US" baseline="-25000" dirty="0">
                <a:latin typeface="Symbol" charset="2"/>
                <a:cs typeface="Symbol" charset="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38525" y="1550988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halkboard"/>
                  <a:cs typeface="Chalkboard"/>
                </a:rPr>
                <a:t>d</a:t>
              </a:r>
              <a:r>
                <a:rPr lang="en-US" baseline="-25000" dirty="0" err="1" smtClean="0">
                  <a:latin typeface="Chalkboard"/>
                  <a:cs typeface="Chalkboard"/>
                </a:rPr>
                <a:t>x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16006" y="1550988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64206" y="3058557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38525" y="2070656"/>
              <a:ext cx="398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halkboard"/>
                  <a:cs typeface="Chalkboard"/>
                </a:rPr>
                <a:t>d</a:t>
              </a:r>
              <a:r>
                <a:rPr lang="en-US" baseline="-25000" dirty="0" err="1" smtClean="0">
                  <a:latin typeface="Chalkboard"/>
                  <a:cs typeface="Chalkboard"/>
                </a:rPr>
                <a:t>y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59224" y="3058557"/>
              <a:ext cx="270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1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64206" y="1550988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68444" y="2063210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7200" y="3058557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3288" y="2551646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7746" y="2551646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23299" y="2551646"/>
              <a:ext cx="398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halkboard"/>
                  <a:cs typeface="Chalkboard"/>
                </a:rPr>
                <a:t>d</a:t>
              </a:r>
              <a:r>
                <a:rPr lang="en-US" baseline="-25000" dirty="0" err="1" smtClean="0">
                  <a:latin typeface="Chalkboard"/>
                  <a:cs typeface="Chalkboard"/>
                </a:rPr>
                <a:t>z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53218" y="2544200"/>
              <a:ext cx="270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1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97731" y="6328791"/>
            <a:ext cx="226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halkboard"/>
                <a:cs typeface="Chalkboard"/>
              </a:rPr>
              <a:t>©2009 Christopher Summa</a:t>
            </a:r>
            <a:endParaRPr lang="en-US" sz="1200" dirty="0">
              <a:latin typeface="Chalkboard"/>
              <a:cs typeface="Chalkboard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halkboard"/>
                <a:cs typeface="Chalkboard"/>
              </a:rPr>
              <a:t/>
            </a:r>
            <a:br>
              <a:rPr lang="en-US" dirty="0" smtClean="0">
                <a:latin typeface="Chalkboard"/>
                <a:cs typeface="Chalkboard"/>
              </a:rPr>
            </a:br>
            <a:r>
              <a:rPr lang="en-US" dirty="0" smtClean="0">
                <a:latin typeface="Chalkboard"/>
                <a:cs typeface="Chalkboard"/>
              </a:rPr>
              <a:t>Scaling in 3D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714750" y="3050705"/>
            <a:ext cx="4127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Again easy – as an extension from the 2D case</a:t>
            </a:r>
            <a:endParaRPr lang="en-US" dirty="0"/>
          </a:p>
        </p:txBody>
      </p:sp>
      <p:grpSp>
        <p:nvGrpSpPr>
          <p:cNvPr id="2" name="Group 31"/>
          <p:cNvGrpSpPr/>
          <p:nvPr/>
        </p:nvGrpSpPr>
        <p:grpSpPr>
          <a:xfrm>
            <a:off x="901400" y="2351520"/>
            <a:ext cx="2425704" cy="2222679"/>
            <a:chOff x="254000" y="1417637"/>
            <a:chExt cx="2425704" cy="2222679"/>
          </a:xfrm>
        </p:grpSpPr>
        <p:sp>
          <p:nvSpPr>
            <p:cNvPr id="9" name="Left Bracket 8"/>
            <p:cNvSpPr/>
            <p:nvPr/>
          </p:nvSpPr>
          <p:spPr>
            <a:xfrm>
              <a:off x="254000" y="1417637"/>
              <a:ext cx="203200" cy="2222679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halkboard"/>
                <a:cs typeface="Chalkboard"/>
              </a:endParaRPr>
            </a:p>
          </p:txBody>
        </p:sp>
        <p:sp>
          <p:nvSpPr>
            <p:cNvPr id="10" name="Right Bracket 9"/>
            <p:cNvSpPr/>
            <p:nvPr/>
          </p:nvSpPr>
          <p:spPr>
            <a:xfrm>
              <a:off x="2463804" y="1417638"/>
              <a:ext cx="215900" cy="2222678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halkboard"/>
                <a:cs typeface="Chalkboard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18514" y="2070656"/>
              <a:ext cx="36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halkboard"/>
                  <a:cs typeface="Chalkboard"/>
                </a:rPr>
                <a:t>s</a:t>
              </a:r>
              <a:r>
                <a:rPr lang="en-US" baseline="-25000" dirty="0" err="1" smtClean="0">
                  <a:latin typeface="Chalkboard"/>
                  <a:cs typeface="Chalkboard"/>
                </a:rPr>
                <a:t>y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6203" y="3058557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2972" y="2070656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1800" y="155098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halkboard"/>
                  <a:cs typeface="Chalkboard"/>
                </a:rPr>
                <a:t>s</a:t>
              </a:r>
              <a:r>
                <a:rPr lang="en-US" baseline="-25000" dirty="0" err="1" smtClean="0">
                  <a:latin typeface="Chalkboard"/>
                  <a:cs typeface="Chalkboard"/>
                </a:rPr>
                <a:t>x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38525" y="1550988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16006" y="1550988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64206" y="3058557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38525" y="2070656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59224" y="3058557"/>
              <a:ext cx="270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1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64206" y="1550988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68444" y="2063210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7200" y="3058557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3288" y="2551646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7746" y="2551646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23299" y="2551646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53218" y="2544200"/>
              <a:ext cx="366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halkboard"/>
                  <a:cs typeface="Chalkboard"/>
                </a:rPr>
                <a:t>s</a:t>
              </a:r>
              <a:r>
                <a:rPr lang="en-US" baseline="-25000" dirty="0" err="1" smtClean="0">
                  <a:latin typeface="Chalkboard"/>
                  <a:cs typeface="Chalkboard"/>
                </a:rPr>
                <a:t>z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97731" y="6328791"/>
            <a:ext cx="226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halkboard"/>
                <a:cs typeface="Chalkboard"/>
              </a:rPr>
              <a:t>©2009 Christopher Summa</a:t>
            </a:r>
            <a:endParaRPr lang="en-US" sz="1200" dirty="0">
              <a:latin typeface="Chalkboard"/>
              <a:cs typeface="Chalkboard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halkboard"/>
                <a:cs typeface="Chalkboard"/>
              </a:rPr>
              <a:t/>
            </a:r>
            <a:br>
              <a:rPr lang="en-US" dirty="0" smtClean="0">
                <a:latin typeface="Chalkboard"/>
                <a:cs typeface="Chalkboard"/>
              </a:rPr>
            </a:br>
            <a:r>
              <a:rPr lang="en-US" dirty="0" smtClean="0">
                <a:latin typeface="Chalkboard"/>
                <a:cs typeface="Chalkboard"/>
              </a:rPr>
              <a:t>Rotation About Z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703102" y="3050705"/>
            <a:ext cx="4127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Again easy – as an extension from the 2D case</a:t>
            </a:r>
            <a:endParaRPr lang="en-US" dirty="0"/>
          </a:p>
        </p:txBody>
      </p:sp>
      <p:sp>
        <p:nvSpPr>
          <p:cNvPr id="9" name="Left Bracket 8"/>
          <p:cNvSpPr/>
          <p:nvPr/>
        </p:nvSpPr>
        <p:spPr>
          <a:xfrm>
            <a:off x="901400" y="2351520"/>
            <a:ext cx="203200" cy="222267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halkboard"/>
              <a:cs typeface="Chalkboard"/>
            </a:endParaRPr>
          </a:p>
        </p:txBody>
      </p:sp>
      <p:sp>
        <p:nvSpPr>
          <p:cNvPr id="10" name="Right Bracket 9"/>
          <p:cNvSpPr/>
          <p:nvPr/>
        </p:nvSpPr>
        <p:spPr>
          <a:xfrm>
            <a:off x="3968427" y="2351521"/>
            <a:ext cx="215900" cy="2222678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halkboard"/>
              <a:cs typeface="Chalkboar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9323" y="3004539"/>
            <a:ext cx="71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halkboard"/>
                <a:cs typeface="Chalkboard"/>
              </a:rPr>
              <a:t>cos</a:t>
            </a:r>
            <a:r>
              <a:rPr lang="en-US" dirty="0" smtClean="0">
                <a:latin typeface="Chalkboard"/>
                <a:cs typeface="Chalkboard"/>
              </a:rPr>
              <a:t> </a:t>
            </a:r>
            <a:r>
              <a:rPr lang="en-US" dirty="0" err="1" smtClean="0">
                <a:latin typeface="Symbol" charset="2"/>
                <a:cs typeface="Symbol" charset="2"/>
              </a:rPr>
              <a:t>q</a:t>
            </a:r>
            <a:endParaRPr lang="en-US" baseline="-25000" dirty="0">
              <a:latin typeface="Symbol" charset="2"/>
              <a:cs typeface="Symbol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3425" y="3992440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0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00372" y="3004539"/>
            <a:ext cx="666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sin </a:t>
            </a:r>
            <a:r>
              <a:rPr lang="en-US" dirty="0" err="1" smtClean="0">
                <a:latin typeface="Symbol" charset="2"/>
                <a:cs typeface="Symbol" charset="2"/>
              </a:rPr>
              <a:t>q</a:t>
            </a:r>
            <a:endParaRPr lang="en-US" baseline="-25000" dirty="0">
              <a:latin typeface="Symbol" charset="2"/>
              <a:cs typeface="Symbol" charset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9200" y="2484871"/>
            <a:ext cx="71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halkboard"/>
                <a:cs typeface="Chalkboard"/>
              </a:rPr>
              <a:t>cos</a:t>
            </a:r>
            <a:r>
              <a:rPr lang="en-US" dirty="0" smtClean="0">
                <a:latin typeface="Chalkboard"/>
                <a:cs typeface="Chalkboard"/>
              </a:rPr>
              <a:t> </a:t>
            </a:r>
            <a:r>
              <a:rPr lang="en-US" dirty="0" err="1" smtClean="0">
                <a:latin typeface="Symbol" charset="2"/>
                <a:cs typeface="Symbol" charset="2"/>
              </a:rPr>
              <a:t>q</a:t>
            </a:r>
            <a:endParaRPr lang="en-US" baseline="-25000" dirty="0">
              <a:latin typeface="Symbol" charset="2"/>
              <a:cs typeface="Symbol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43148" y="2484871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0</a:t>
            </a:r>
            <a:endParaRPr lang="en-US" baseline="-25000" dirty="0">
              <a:latin typeface="Chalkboard"/>
              <a:cs typeface="Chalkboar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6815" y="2484871"/>
            <a:ext cx="776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-sin </a:t>
            </a:r>
            <a:r>
              <a:rPr lang="en-US" dirty="0" err="1" smtClean="0">
                <a:latin typeface="Symbol" charset="2"/>
                <a:cs typeface="Symbol" charset="2"/>
              </a:rPr>
              <a:t>q</a:t>
            </a:r>
            <a:endParaRPr lang="en-US" baseline="-25000" dirty="0">
              <a:latin typeface="Symbol" charset="2"/>
              <a:cs typeface="Symbol" charset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52416" y="3992440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0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43148" y="3004539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0</a:t>
            </a:r>
            <a:endParaRPr lang="en-US" baseline="-25000" dirty="0">
              <a:latin typeface="Chalkboard"/>
              <a:cs typeface="Chalkboar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63847" y="3992440"/>
            <a:ext cx="270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1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52416" y="2484871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0</a:t>
            </a:r>
            <a:endParaRPr lang="en-US" baseline="-25000" dirty="0">
              <a:latin typeface="Chalkboard"/>
              <a:cs typeface="Chalkboard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56654" y="2997093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0</a:t>
            </a:r>
            <a:endParaRPr lang="en-US" baseline="-25000" dirty="0">
              <a:latin typeface="Chalkboard"/>
              <a:cs typeface="Chalkboar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63345" y="3992440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0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52842" y="3485529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0</a:t>
            </a:r>
            <a:endParaRPr lang="en-US" baseline="-25000" dirty="0">
              <a:latin typeface="Chalkboard"/>
              <a:cs typeface="Chalkboard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43891" y="3485529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0</a:t>
            </a:r>
            <a:endParaRPr lang="en-US" baseline="-25000" dirty="0">
              <a:latin typeface="Chalkboard"/>
              <a:cs typeface="Chalkboard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27922" y="3485529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0</a:t>
            </a:r>
            <a:endParaRPr lang="en-US" baseline="-25000" dirty="0">
              <a:latin typeface="Chalkboard"/>
              <a:cs typeface="Chalkboard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73177" y="3488666"/>
            <a:ext cx="270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1</a:t>
            </a:r>
            <a:endParaRPr lang="en-US" baseline="-25000" dirty="0">
              <a:latin typeface="Chalkboard"/>
              <a:cs typeface="Chalkboar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97731" y="6328791"/>
            <a:ext cx="226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halkboard"/>
                <a:cs typeface="Chalkboard"/>
              </a:rPr>
              <a:t>©2009 Christopher Summa</a:t>
            </a:r>
            <a:endParaRPr lang="en-US" sz="1200" dirty="0">
              <a:latin typeface="Chalkboard"/>
              <a:cs typeface="Chalkboard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lkboard"/>
                <a:cs typeface="Chalkboard"/>
              </a:rPr>
              <a:t>Translation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286302" y="1618734"/>
            <a:ext cx="6776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We’ve got a point </a:t>
            </a:r>
            <a:r>
              <a:rPr lang="en-US" dirty="0" err="1" smtClean="0">
                <a:latin typeface="Chalkboard"/>
                <a:cs typeface="Chalkboard"/>
              </a:rPr>
              <a:t>P(x,y</a:t>
            </a:r>
            <a:r>
              <a:rPr lang="en-US" dirty="0" smtClean="0">
                <a:latin typeface="Chalkboard"/>
                <a:cs typeface="Chalkboard"/>
              </a:rPr>
              <a:t>) and we want to translate it by (</a:t>
            </a:r>
            <a:r>
              <a:rPr lang="en-US" dirty="0" err="1" smtClean="0">
                <a:latin typeface="Chalkboard"/>
                <a:cs typeface="Chalkboard"/>
              </a:rPr>
              <a:t>dx</a:t>
            </a:r>
            <a:r>
              <a:rPr lang="en-US" dirty="0" smtClean="0">
                <a:latin typeface="Chalkboard"/>
                <a:cs typeface="Chalkboard"/>
              </a:rPr>
              <a:t>, </a:t>
            </a:r>
            <a:r>
              <a:rPr lang="en-US" dirty="0" err="1" smtClean="0">
                <a:latin typeface="Chalkboard"/>
                <a:cs typeface="Chalkboard"/>
              </a:rPr>
              <a:t>dy</a:t>
            </a:r>
            <a:r>
              <a:rPr lang="en-US" dirty="0" smtClean="0">
                <a:latin typeface="Chalkboard"/>
                <a:cs typeface="Chalkboard"/>
              </a:rPr>
              <a:t>) 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11595" y="2995719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halkboard"/>
                <a:cs typeface="Chalkboard"/>
              </a:rPr>
              <a:t>y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11595" y="2476051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halkboard"/>
                <a:cs typeface="Chalkboard"/>
              </a:rPr>
              <a:t>x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63" name="Left Bracket 62"/>
          <p:cNvSpPr/>
          <p:nvPr/>
        </p:nvSpPr>
        <p:spPr>
          <a:xfrm>
            <a:off x="4321095" y="2357465"/>
            <a:ext cx="190500" cy="11303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halkboard"/>
              <a:cs typeface="Chalkboard"/>
            </a:endParaRPr>
          </a:p>
        </p:txBody>
      </p:sp>
      <p:sp>
        <p:nvSpPr>
          <p:cNvPr id="64" name="Right Bracket 63"/>
          <p:cNvSpPr/>
          <p:nvPr/>
        </p:nvSpPr>
        <p:spPr>
          <a:xfrm>
            <a:off x="4751399" y="2357465"/>
            <a:ext cx="217376" cy="113030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halkboard"/>
              <a:cs typeface="Chalkboard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701813" y="299571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halkboard"/>
                <a:cs typeface="Chalkboard"/>
              </a:rPr>
              <a:t>dy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01813" y="2476051"/>
            <a:ext cx="44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halkboard"/>
                <a:cs typeface="Chalkboard"/>
              </a:rPr>
              <a:t>dx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67" name="Left Bracket 66"/>
          <p:cNvSpPr/>
          <p:nvPr/>
        </p:nvSpPr>
        <p:spPr>
          <a:xfrm>
            <a:off x="5511313" y="2357465"/>
            <a:ext cx="190500" cy="11303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halkboard"/>
              <a:cs typeface="Chalkboard"/>
            </a:endParaRPr>
          </a:p>
        </p:txBody>
      </p:sp>
      <p:sp>
        <p:nvSpPr>
          <p:cNvPr id="68" name="Right Bracket 67"/>
          <p:cNvSpPr/>
          <p:nvPr/>
        </p:nvSpPr>
        <p:spPr>
          <a:xfrm>
            <a:off x="6017820" y="2357465"/>
            <a:ext cx="217376" cy="113030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halkboard"/>
              <a:cs typeface="Chalkboard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104960" y="2660717"/>
            <a:ext cx="313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+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3768383" y="266071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=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178097" y="2995719"/>
            <a:ext cx="380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halkboard"/>
                <a:cs typeface="Chalkboard"/>
              </a:rPr>
              <a:t>y</a:t>
            </a:r>
            <a:r>
              <a:rPr lang="en-US" dirty="0" smtClean="0">
                <a:latin typeface="Chalkboard"/>
                <a:cs typeface="Chalkboard"/>
              </a:rPr>
              <a:t>’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78097" y="2476051"/>
            <a:ext cx="37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halkboard"/>
                <a:cs typeface="Chalkboard"/>
              </a:rPr>
              <a:t>x</a:t>
            </a:r>
            <a:r>
              <a:rPr lang="en-US" dirty="0" smtClean="0">
                <a:latin typeface="Chalkboard"/>
                <a:cs typeface="Chalkboard"/>
              </a:rPr>
              <a:t>’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73" name="Left Bracket 72"/>
          <p:cNvSpPr/>
          <p:nvPr/>
        </p:nvSpPr>
        <p:spPr>
          <a:xfrm>
            <a:off x="2987597" y="2357465"/>
            <a:ext cx="190500" cy="11303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halkboard"/>
              <a:cs typeface="Chalkboard"/>
            </a:endParaRPr>
          </a:p>
        </p:txBody>
      </p:sp>
      <p:sp>
        <p:nvSpPr>
          <p:cNvPr id="74" name="Right Bracket 73"/>
          <p:cNvSpPr/>
          <p:nvPr/>
        </p:nvSpPr>
        <p:spPr>
          <a:xfrm>
            <a:off x="3460236" y="2357465"/>
            <a:ext cx="217376" cy="113030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halkboard"/>
              <a:cs typeface="Chalkboard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532732" y="4021667"/>
            <a:ext cx="318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P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5720637" y="4021667"/>
            <a:ext cx="318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T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3178097" y="4021667"/>
            <a:ext cx="37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P’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5128456" y="4021667"/>
            <a:ext cx="313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+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3825745" y="402166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=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97731" y="6328791"/>
            <a:ext cx="226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halkboard"/>
                <a:cs typeface="Chalkboard"/>
              </a:rPr>
              <a:t>©2009 Christopher Summa</a:t>
            </a:r>
            <a:endParaRPr lang="en-US" sz="1200" dirty="0">
              <a:latin typeface="Chalkboard"/>
              <a:cs typeface="Chalkboard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halkboard"/>
                <a:cs typeface="Chalkboard"/>
              </a:rPr>
              <a:t/>
            </a:r>
            <a:br>
              <a:rPr lang="en-US" dirty="0" smtClean="0">
                <a:latin typeface="Chalkboard"/>
                <a:cs typeface="Chalkboard"/>
              </a:rPr>
            </a:br>
            <a:r>
              <a:rPr lang="en-US" dirty="0" smtClean="0">
                <a:latin typeface="Chalkboard"/>
                <a:cs typeface="Chalkboard"/>
              </a:rPr>
              <a:t>Rotation About X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703102" y="3050705"/>
            <a:ext cx="4127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looks like this….  and finally……</a:t>
            </a:r>
            <a:endParaRPr lang="en-US" dirty="0"/>
          </a:p>
        </p:txBody>
      </p:sp>
      <p:sp>
        <p:nvSpPr>
          <p:cNvPr id="9" name="Left Bracket 8"/>
          <p:cNvSpPr/>
          <p:nvPr/>
        </p:nvSpPr>
        <p:spPr>
          <a:xfrm>
            <a:off x="901400" y="2351520"/>
            <a:ext cx="203200" cy="222267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halkboard"/>
              <a:cs typeface="Chalkboard"/>
            </a:endParaRPr>
          </a:p>
        </p:txBody>
      </p:sp>
      <p:sp>
        <p:nvSpPr>
          <p:cNvPr id="10" name="Right Bracket 9"/>
          <p:cNvSpPr/>
          <p:nvPr/>
        </p:nvSpPr>
        <p:spPr>
          <a:xfrm>
            <a:off x="3968427" y="2351521"/>
            <a:ext cx="215900" cy="2222678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halkboard"/>
              <a:cs typeface="Chalkboar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36938" y="3485529"/>
            <a:ext cx="71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halkboard"/>
                <a:cs typeface="Chalkboard"/>
              </a:rPr>
              <a:t>cos</a:t>
            </a:r>
            <a:r>
              <a:rPr lang="en-US" dirty="0" smtClean="0">
                <a:latin typeface="Chalkboard"/>
                <a:cs typeface="Chalkboard"/>
              </a:rPr>
              <a:t> </a:t>
            </a:r>
            <a:r>
              <a:rPr lang="en-US" dirty="0" err="1" smtClean="0">
                <a:latin typeface="Symbol" charset="2"/>
                <a:cs typeface="Symbol" charset="2"/>
              </a:rPr>
              <a:t>q</a:t>
            </a:r>
            <a:endParaRPr lang="en-US" baseline="-25000" dirty="0">
              <a:latin typeface="Symbol" charset="2"/>
              <a:cs typeface="Symbol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3425" y="3992440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0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27987" y="3485529"/>
            <a:ext cx="666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sin </a:t>
            </a:r>
            <a:r>
              <a:rPr lang="en-US" dirty="0" err="1" smtClean="0">
                <a:latin typeface="Symbol" charset="2"/>
                <a:cs typeface="Symbol" charset="2"/>
              </a:rPr>
              <a:t>q</a:t>
            </a:r>
            <a:endParaRPr lang="en-US" baseline="-25000" dirty="0">
              <a:latin typeface="Symbol" charset="2"/>
              <a:cs typeface="Symbol" charset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6815" y="2965861"/>
            <a:ext cx="71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halkboard"/>
                <a:cs typeface="Chalkboard"/>
              </a:rPr>
              <a:t>cos</a:t>
            </a:r>
            <a:r>
              <a:rPr lang="en-US" dirty="0" smtClean="0">
                <a:latin typeface="Chalkboard"/>
                <a:cs typeface="Chalkboard"/>
              </a:rPr>
              <a:t> </a:t>
            </a:r>
            <a:r>
              <a:rPr lang="en-US" dirty="0" err="1" smtClean="0">
                <a:latin typeface="Symbol" charset="2"/>
                <a:cs typeface="Symbol" charset="2"/>
              </a:rPr>
              <a:t>q</a:t>
            </a:r>
            <a:endParaRPr lang="en-US" baseline="-25000" dirty="0">
              <a:latin typeface="Symbol" charset="2"/>
              <a:cs typeface="Symbol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43148" y="2484871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0</a:t>
            </a:r>
            <a:endParaRPr lang="en-US" baseline="-25000" dirty="0">
              <a:latin typeface="Chalkboard"/>
              <a:cs typeface="Chalkboar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34430" y="2965861"/>
            <a:ext cx="776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-sin </a:t>
            </a:r>
            <a:r>
              <a:rPr lang="en-US" dirty="0" err="1" smtClean="0">
                <a:latin typeface="Symbol" charset="2"/>
                <a:cs typeface="Symbol" charset="2"/>
              </a:rPr>
              <a:t>q</a:t>
            </a:r>
            <a:endParaRPr lang="en-US" baseline="-25000" dirty="0">
              <a:latin typeface="Symbol" charset="2"/>
              <a:cs typeface="Symbol" charset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52416" y="3992440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0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43148" y="3004539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0</a:t>
            </a:r>
            <a:endParaRPr lang="en-US" baseline="-25000" dirty="0">
              <a:latin typeface="Chalkboard"/>
              <a:cs typeface="Chalkboar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63847" y="3992440"/>
            <a:ext cx="270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1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52416" y="2484871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0</a:t>
            </a:r>
            <a:endParaRPr lang="en-US" baseline="-25000" dirty="0">
              <a:latin typeface="Chalkboard"/>
              <a:cs typeface="Chalkboard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67157" y="2484871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0</a:t>
            </a:r>
            <a:endParaRPr lang="en-US" baseline="-25000" dirty="0">
              <a:latin typeface="Chalkboard"/>
              <a:cs typeface="Chalkboar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63345" y="3992440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0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63345" y="2973307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0</a:t>
            </a:r>
            <a:endParaRPr lang="en-US" baseline="-25000" dirty="0">
              <a:latin typeface="Chalkboard"/>
              <a:cs typeface="Chalkboard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43891" y="3485529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0</a:t>
            </a:r>
            <a:endParaRPr lang="en-US" baseline="-25000" dirty="0">
              <a:latin typeface="Chalkboard"/>
              <a:cs typeface="Chalkboard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27922" y="3485529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0</a:t>
            </a:r>
            <a:endParaRPr lang="en-US" baseline="-25000" dirty="0">
              <a:latin typeface="Chalkboard"/>
              <a:cs typeface="Chalkboard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96806" y="2484871"/>
            <a:ext cx="270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1</a:t>
            </a:r>
            <a:endParaRPr lang="en-US" baseline="-25000" dirty="0">
              <a:latin typeface="Chalkboard"/>
              <a:cs typeface="Chalkboar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97731" y="6328791"/>
            <a:ext cx="226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halkboard"/>
                <a:cs typeface="Chalkboard"/>
              </a:rPr>
              <a:t>©2009 Christopher Summa</a:t>
            </a:r>
            <a:endParaRPr lang="en-US" sz="1200" dirty="0">
              <a:latin typeface="Chalkboard"/>
              <a:cs typeface="Chalkboard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halkboard"/>
                <a:cs typeface="Chalkboard"/>
              </a:rPr>
              <a:t/>
            </a:r>
            <a:br>
              <a:rPr lang="en-US" dirty="0" smtClean="0">
                <a:latin typeface="Chalkboard"/>
                <a:cs typeface="Chalkboard"/>
              </a:rPr>
            </a:br>
            <a:r>
              <a:rPr lang="en-US" dirty="0" smtClean="0">
                <a:latin typeface="Chalkboard"/>
                <a:cs typeface="Chalkboard"/>
              </a:rPr>
              <a:t>Rotation About Y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703102" y="3050705"/>
            <a:ext cx="4127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looks like this</a:t>
            </a:r>
            <a:endParaRPr lang="en-US" dirty="0"/>
          </a:p>
        </p:txBody>
      </p:sp>
      <p:sp>
        <p:nvSpPr>
          <p:cNvPr id="9" name="Left Bracket 8"/>
          <p:cNvSpPr/>
          <p:nvPr/>
        </p:nvSpPr>
        <p:spPr>
          <a:xfrm>
            <a:off x="901400" y="2351520"/>
            <a:ext cx="203200" cy="222267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halkboard"/>
              <a:cs typeface="Chalkboard"/>
            </a:endParaRPr>
          </a:p>
        </p:txBody>
      </p:sp>
      <p:sp>
        <p:nvSpPr>
          <p:cNvPr id="10" name="Right Bracket 9"/>
          <p:cNvSpPr/>
          <p:nvPr/>
        </p:nvSpPr>
        <p:spPr>
          <a:xfrm>
            <a:off x="3968427" y="2351521"/>
            <a:ext cx="215900" cy="2222678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halkboard"/>
              <a:cs typeface="Chalkboar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36938" y="3485529"/>
            <a:ext cx="71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halkboard"/>
                <a:cs typeface="Chalkboard"/>
              </a:rPr>
              <a:t>cos</a:t>
            </a:r>
            <a:r>
              <a:rPr lang="en-US" dirty="0" smtClean="0">
                <a:latin typeface="Chalkboard"/>
                <a:cs typeface="Chalkboard"/>
              </a:rPr>
              <a:t> </a:t>
            </a:r>
            <a:r>
              <a:rPr lang="en-US" dirty="0" err="1" smtClean="0">
                <a:latin typeface="Symbol" charset="2"/>
                <a:cs typeface="Symbol" charset="2"/>
              </a:rPr>
              <a:t>q</a:t>
            </a:r>
            <a:endParaRPr lang="en-US" baseline="-25000" dirty="0">
              <a:latin typeface="Symbol" charset="2"/>
              <a:cs typeface="Symbol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1501" y="3992440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0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04600" y="3485529"/>
            <a:ext cx="778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-sin </a:t>
            </a:r>
            <a:r>
              <a:rPr lang="en-US" dirty="0" err="1" smtClean="0">
                <a:latin typeface="Symbol" charset="2"/>
                <a:cs typeface="Symbol" charset="2"/>
              </a:rPr>
              <a:t>q</a:t>
            </a:r>
            <a:endParaRPr lang="en-US" baseline="-25000" dirty="0">
              <a:latin typeface="Symbol" charset="2"/>
              <a:cs typeface="Symbol" charset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04600" y="2484871"/>
            <a:ext cx="71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halkboard"/>
                <a:cs typeface="Chalkboard"/>
              </a:rPr>
              <a:t>cos</a:t>
            </a:r>
            <a:r>
              <a:rPr lang="en-US" dirty="0" smtClean="0">
                <a:latin typeface="Chalkboard"/>
                <a:cs typeface="Chalkboard"/>
              </a:rPr>
              <a:t> </a:t>
            </a:r>
            <a:r>
              <a:rPr lang="en-US" dirty="0" err="1" smtClean="0">
                <a:latin typeface="Symbol" charset="2"/>
                <a:cs typeface="Symbol" charset="2"/>
              </a:rPr>
              <a:t>q</a:t>
            </a:r>
            <a:endParaRPr lang="en-US" baseline="-25000" dirty="0">
              <a:latin typeface="Symbol" charset="2"/>
              <a:cs typeface="Symbol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43148" y="2484871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0</a:t>
            </a:r>
            <a:endParaRPr lang="en-US" baseline="-25000" dirty="0">
              <a:latin typeface="Chalkboard"/>
              <a:cs typeface="Chalkboar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2915" y="2484871"/>
            <a:ext cx="66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sin </a:t>
            </a:r>
            <a:r>
              <a:rPr lang="en-US" dirty="0" err="1" smtClean="0">
                <a:latin typeface="Symbol" charset="2"/>
                <a:cs typeface="Symbol" charset="2"/>
              </a:rPr>
              <a:t>q</a:t>
            </a:r>
            <a:endParaRPr lang="en-US" baseline="-25000" dirty="0">
              <a:latin typeface="Symbol" charset="2"/>
              <a:cs typeface="Symbol" charset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52416" y="3992440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0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43148" y="3004539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0</a:t>
            </a:r>
            <a:endParaRPr lang="en-US" baseline="-25000" dirty="0">
              <a:latin typeface="Chalkboard"/>
              <a:cs typeface="Chalkboar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63847" y="3992440"/>
            <a:ext cx="270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1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21501" y="3485529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0</a:t>
            </a:r>
            <a:endParaRPr lang="en-US" baseline="-25000" dirty="0">
              <a:latin typeface="Chalkboard"/>
              <a:cs typeface="Chalkboard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67157" y="2484871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0</a:t>
            </a:r>
            <a:endParaRPr lang="en-US" baseline="-25000" dirty="0">
              <a:latin typeface="Chalkboard"/>
              <a:cs typeface="Chalkboar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63345" y="3992440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0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63345" y="2973307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0</a:t>
            </a:r>
            <a:endParaRPr lang="en-US" baseline="-25000" dirty="0">
              <a:latin typeface="Chalkboard"/>
              <a:cs typeface="Chalkboard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52416" y="3004539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0</a:t>
            </a:r>
            <a:endParaRPr lang="en-US" baseline="-25000" dirty="0">
              <a:latin typeface="Chalkboard"/>
              <a:cs typeface="Chalkboard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27922" y="3485529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0</a:t>
            </a:r>
            <a:endParaRPr lang="en-US" baseline="-25000" dirty="0">
              <a:latin typeface="Chalkboard"/>
              <a:cs typeface="Chalkboard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67157" y="2965861"/>
            <a:ext cx="270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1</a:t>
            </a:r>
            <a:endParaRPr lang="en-US" baseline="-25000" dirty="0">
              <a:latin typeface="Chalkboard"/>
              <a:cs typeface="Chalkboar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97731" y="6328791"/>
            <a:ext cx="226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halkboard"/>
                <a:cs typeface="Chalkboard"/>
              </a:rPr>
              <a:t>©2009 Christopher Summa</a:t>
            </a:r>
            <a:endParaRPr lang="en-US" sz="1200" dirty="0">
              <a:latin typeface="Chalkboard"/>
              <a:cs typeface="Chalkboard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halkboard"/>
                <a:cs typeface="Chalkboard"/>
              </a:rPr>
              <a:t>Generalized Transformation Matrix in 3D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714750" y="1628318"/>
            <a:ext cx="4127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Here’s a generalized representation of a composite rotation, scaling, and translation matrix.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575694" y="2732212"/>
            <a:ext cx="47857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For each of the rotation matrices mentioned in previous slides, the upper 3 </a:t>
            </a:r>
            <a:r>
              <a:rPr lang="en-US" dirty="0" err="1" smtClean="0">
                <a:latin typeface="Chalkboard"/>
                <a:cs typeface="Chalkboard"/>
              </a:rPr>
              <a:t>x</a:t>
            </a:r>
            <a:r>
              <a:rPr lang="en-US" dirty="0" smtClean="0">
                <a:latin typeface="Chalkboard"/>
                <a:cs typeface="Chalkboard"/>
              </a:rPr>
              <a:t> 3 matrix is special orthogonal, as are any combinations of these rotations, and combinations of rotations and translations.</a:t>
            </a:r>
          </a:p>
        </p:txBody>
      </p:sp>
      <p:grpSp>
        <p:nvGrpSpPr>
          <p:cNvPr id="2" name="Group 31"/>
          <p:cNvGrpSpPr/>
          <p:nvPr/>
        </p:nvGrpSpPr>
        <p:grpSpPr>
          <a:xfrm>
            <a:off x="799808" y="1717307"/>
            <a:ext cx="2425704" cy="2222679"/>
            <a:chOff x="254000" y="1417637"/>
            <a:chExt cx="2425704" cy="2222679"/>
          </a:xfrm>
        </p:grpSpPr>
        <p:sp>
          <p:nvSpPr>
            <p:cNvPr id="9" name="Left Bracket 8"/>
            <p:cNvSpPr/>
            <p:nvPr/>
          </p:nvSpPr>
          <p:spPr>
            <a:xfrm>
              <a:off x="254000" y="1417637"/>
              <a:ext cx="203200" cy="2222679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halkboard"/>
                <a:cs typeface="Chalkboard"/>
              </a:endParaRPr>
            </a:p>
          </p:txBody>
        </p:sp>
        <p:sp>
          <p:nvSpPr>
            <p:cNvPr id="10" name="Right Bracket 9"/>
            <p:cNvSpPr/>
            <p:nvPr/>
          </p:nvSpPr>
          <p:spPr>
            <a:xfrm>
              <a:off x="2463804" y="1417638"/>
              <a:ext cx="215900" cy="2222678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halkboard"/>
                <a:cs typeface="Chalkboard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18514" y="2070656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r</a:t>
              </a:r>
              <a:r>
                <a:rPr lang="en-US" baseline="-25000" dirty="0" smtClean="0">
                  <a:latin typeface="Chalkboard"/>
                  <a:cs typeface="Chalkboard"/>
                </a:rPr>
                <a:t>22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6203" y="3058557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2972" y="2070656"/>
              <a:ext cx="430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r</a:t>
              </a:r>
              <a:r>
                <a:rPr lang="en-US" baseline="-25000" dirty="0" smtClean="0">
                  <a:latin typeface="Chalkboard"/>
                  <a:cs typeface="Chalkboard"/>
                </a:rPr>
                <a:t>21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1800" y="1550988"/>
              <a:ext cx="399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r</a:t>
              </a:r>
              <a:r>
                <a:rPr lang="en-US" baseline="-25000" dirty="0" smtClean="0">
                  <a:latin typeface="Chalkboard"/>
                  <a:cs typeface="Chalkboard"/>
                </a:rPr>
                <a:t>11</a:t>
              </a:r>
              <a:endParaRPr lang="en-US" baseline="-25000" dirty="0">
                <a:latin typeface="Symbol" charset="2"/>
                <a:cs typeface="Symbol" charset="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38525" y="155098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halkboard"/>
                  <a:cs typeface="Chalkboard"/>
                </a:rPr>
                <a:t>t</a:t>
              </a:r>
              <a:r>
                <a:rPr lang="en-US" baseline="-25000" dirty="0" err="1" smtClean="0">
                  <a:latin typeface="Chalkboard"/>
                  <a:cs typeface="Chalkboard"/>
                </a:rPr>
                <a:t>x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16006" y="155098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r</a:t>
              </a:r>
              <a:r>
                <a:rPr lang="en-US" baseline="-25000" dirty="0" smtClean="0">
                  <a:latin typeface="Chalkboard"/>
                  <a:cs typeface="Chalkboard"/>
                </a:rPr>
                <a:t>12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64206" y="3058557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38525" y="2070656"/>
              <a:ext cx="372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halkboard"/>
                  <a:cs typeface="Chalkboard"/>
                </a:rPr>
                <a:t>t</a:t>
              </a:r>
              <a:r>
                <a:rPr lang="en-US" baseline="-25000" dirty="0" err="1" smtClean="0">
                  <a:latin typeface="Chalkboard"/>
                  <a:cs typeface="Chalkboard"/>
                </a:rPr>
                <a:t>y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59224" y="3058557"/>
              <a:ext cx="270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1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64206" y="155098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r</a:t>
              </a:r>
              <a:r>
                <a:rPr lang="en-US" baseline="-25000" dirty="0" smtClean="0">
                  <a:latin typeface="Chalkboard"/>
                  <a:cs typeface="Chalkboard"/>
                </a:rPr>
                <a:t>13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68444" y="2063210"/>
              <a:ext cx="460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r</a:t>
              </a:r>
              <a:r>
                <a:rPr lang="en-US" baseline="-25000" dirty="0" smtClean="0">
                  <a:latin typeface="Chalkboard"/>
                  <a:cs typeface="Chalkboard"/>
                </a:rPr>
                <a:t>23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7200" y="3058557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3288" y="2551646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r</a:t>
              </a:r>
              <a:r>
                <a:rPr lang="en-US" baseline="-25000" dirty="0" smtClean="0">
                  <a:latin typeface="Chalkboard"/>
                  <a:cs typeface="Chalkboard"/>
                </a:rPr>
                <a:t>32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7746" y="2551646"/>
              <a:ext cx="430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r</a:t>
              </a:r>
              <a:r>
                <a:rPr lang="en-US" baseline="-25000" dirty="0" smtClean="0">
                  <a:latin typeface="Chalkboard"/>
                  <a:cs typeface="Chalkboard"/>
                </a:rPr>
                <a:t>31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23299" y="2551646"/>
              <a:ext cx="372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halkboard"/>
                  <a:cs typeface="Chalkboard"/>
                </a:rPr>
                <a:t>t</a:t>
              </a:r>
              <a:r>
                <a:rPr lang="en-US" baseline="-25000" dirty="0" err="1" smtClean="0">
                  <a:latin typeface="Chalkboard"/>
                  <a:cs typeface="Chalkboard"/>
                </a:rPr>
                <a:t>z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53218" y="2544200"/>
              <a:ext cx="460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r</a:t>
              </a:r>
              <a:r>
                <a:rPr lang="en-US" baseline="-25000" dirty="0" smtClean="0">
                  <a:latin typeface="Chalkboard"/>
                  <a:cs typeface="Chalkboard"/>
                </a:rPr>
                <a:t>33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97731" y="6328791"/>
            <a:ext cx="226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halkboard"/>
                <a:cs typeface="Chalkboard"/>
              </a:rPr>
              <a:t>©2009 Christopher Summa</a:t>
            </a:r>
            <a:endParaRPr lang="en-US" sz="1200" dirty="0">
              <a:latin typeface="Chalkboard"/>
              <a:cs typeface="Chalkboard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Shear Transformation in 3D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714750" y="1628318"/>
            <a:ext cx="4127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Here’s a generalized representation of a composite rotation, scaling, and translation matrix.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575694" y="2732212"/>
            <a:ext cx="47857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For each of the rotation matrices mentioned in previous slides, the upper 3 </a:t>
            </a:r>
            <a:r>
              <a:rPr lang="en-US" dirty="0" err="1" smtClean="0">
                <a:latin typeface="Chalkboard"/>
                <a:cs typeface="Chalkboard"/>
              </a:rPr>
              <a:t>x</a:t>
            </a:r>
            <a:r>
              <a:rPr lang="en-US" dirty="0" smtClean="0">
                <a:latin typeface="Chalkboard"/>
                <a:cs typeface="Chalkboard"/>
              </a:rPr>
              <a:t> 3 matrix is special orthogonal, as are any combinations of these rotations, and combinations of rotations and translations.</a:t>
            </a:r>
          </a:p>
        </p:txBody>
      </p:sp>
      <p:grpSp>
        <p:nvGrpSpPr>
          <p:cNvPr id="2" name="Group 31"/>
          <p:cNvGrpSpPr/>
          <p:nvPr/>
        </p:nvGrpSpPr>
        <p:grpSpPr>
          <a:xfrm>
            <a:off x="799808" y="1717307"/>
            <a:ext cx="2425704" cy="2222679"/>
            <a:chOff x="254000" y="1417637"/>
            <a:chExt cx="2425704" cy="2222679"/>
          </a:xfrm>
        </p:grpSpPr>
        <p:sp>
          <p:nvSpPr>
            <p:cNvPr id="9" name="Left Bracket 8"/>
            <p:cNvSpPr/>
            <p:nvPr/>
          </p:nvSpPr>
          <p:spPr>
            <a:xfrm>
              <a:off x="254000" y="1417637"/>
              <a:ext cx="203200" cy="2222679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halkboard"/>
                <a:cs typeface="Chalkboard"/>
              </a:endParaRPr>
            </a:p>
          </p:txBody>
        </p:sp>
        <p:sp>
          <p:nvSpPr>
            <p:cNvPr id="10" name="Right Bracket 9"/>
            <p:cNvSpPr/>
            <p:nvPr/>
          </p:nvSpPr>
          <p:spPr>
            <a:xfrm>
              <a:off x="2463804" y="1417638"/>
              <a:ext cx="215900" cy="2222678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halkboard"/>
                <a:cs typeface="Chalkboard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18514" y="2070656"/>
              <a:ext cx="270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1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6203" y="3058557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2972" y="2070656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1800" y="1550988"/>
              <a:ext cx="270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1</a:t>
              </a:r>
              <a:endParaRPr lang="en-US" baseline="-25000" dirty="0">
                <a:latin typeface="Symbol" charset="2"/>
                <a:cs typeface="Symbol" charset="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38525" y="1550988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16006" y="1550988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64206" y="3058557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38525" y="2070656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59224" y="3058557"/>
              <a:ext cx="270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1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64206" y="1550988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halkboard"/>
                  <a:cs typeface="Chalkboard"/>
                </a:rPr>
                <a:t>sh</a:t>
              </a:r>
              <a:r>
                <a:rPr lang="en-US" baseline="-25000" dirty="0" err="1" smtClean="0">
                  <a:latin typeface="Chalkboard"/>
                  <a:cs typeface="Chalkboard"/>
                </a:rPr>
                <a:t>x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68444" y="206321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sh</a:t>
              </a:r>
              <a:r>
                <a:rPr lang="en-US" baseline="-25000" dirty="0" smtClean="0">
                  <a:latin typeface="Chalkboard"/>
                  <a:cs typeface="Chalkboard"/>
                </a:rPr>
                <a:t>y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7200" y="3058557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3288" y="2551646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7746" y="2551646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23299" y="2551646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53218" y="2544200"/>
              <a:ext cx="270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1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97731" y="6328791"/>
            <a:ext cx="226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halkboard"/>
                <a:cs typeface="Chalkboard"/>
              </a:rPr>
              <a:t>©2009 Christopher Summa</a:t>
            </a:r>
            <a:endParaRPr lang="en-US" sz="1200" dirty="0">
              <a:latin typeface="Chalkboard"/>
              <a:cs typeface="Chalkboard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lkboard"/>
                <a:cs typeface="Chalkboard"/>
              </a:rPr>
              <a:t>Composition of 3D Transforms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50607" y="1417638"/>
            <a:ext cx="7225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Let’s suppose we want to transform P</a:t>
            </a:r>
            <a:r>
              <a:rPr lang="en-US" baseline="-25000" dirty="0" smtClean="0">
                <a:latin typeface="Chalkboard"/>
                <a:cs typeface="Chalkboard"/>
              </a:rPr>
              <a:t>1</a:t>
            </a:r>
            <a:r>
              <a:rPr lang="en-US" dirty="0" smtClean="0">
                <a:latin typeface="Chalkboard"/>
                <a:cs typeface="Chalkboard"/>
              </a:rPr>
              <a:t> P</a:t>
            </a:r>
            <a:r>
              <a:rPr lang="en-US" baseline="-25000" dirty="0" smtClean="0">
                <a:latin typeface="Chalkboard"/>
                <a:cs typeface="Chalkboard"/>
              </a:rPr>
              <a:t>2</a:t>
            </a:r>
            <a:r>
              <a:rPr lang="en-US" dirty="0" smtClean="0">
                <a:latin typeface="Chalkboard"/>
                <a:cs typeface="Chalkboard"/>
              </a:rPr>
              <a:t> and P</a:t>
            </a:r>
            <a:r>
              <a:rPr lang="en-US" baseline="-25000" dirty="0" smtClean="0">
                <a:latin typeface="Chalkboard"/>
                <a:cs typeface="Chalkboard"/>
              </a:rPr>
              <a:t>2</a:t>
            </a:r>
            <a:r>
              <a:rPr lang="en-US" dirty="0" smtClean="0">
                <a:latin typeface="Chalkboard"/>
                <a:cs typeface="Chalkboard"/>
              </a:rPr>
              <a:t> P</a:t>
            </a:r>
            <a:r>
              <a:rPr lang="en-US" baseline="-25000" dirty="0" smtClean="0">
                <a:latin typeface="Chalkboard"/>
                <a:cs typeface="Chalkboard"/>
              </a:rPr>
              <a:t>3</a:t>
            </a:r>
            <a:r>
              <a:rPr lang="en-US" dirty="0" smtClean="0">
                <a:latin typeface="Chalkboard"/>
                <a:cs typeface="Chalkboard"/>
              </a:rPr>
              <a:t> line segments</a:t>
            </a:r>
          </a:p>
          <a:p>
            <a:r>
              <a:rPr lang="en-US" dirty="0" smtClean="0">
                <a:latin typeface="Chalkboard"/>
                <a:cs typeface="Chalkboard"/>
              </a:rPr>
              <a:t>from their original orientation (a) to that shown in (</a:t>
            </a:r>
            <a:r>
              <a:rPr lang="en-US" dirty="0" err="1" smtClean="0">
                <a:latin typeface="Chalkboard"/>
                <a:cs typeface="Chalkboard"/>
              </a:rPr>
              <a:t>b</a:t>
            </a:r>
            <a:r>
              <a:rPr lang="en-US" dirty="0" smtClean="0">
                <a:latin typeface="Chalkboard"/>
                <a:cs typeface="Chalkboard"/>
              </a:rPr>
              <a:t>)</a:t>
            </a:r>
            <a:endParaRPr lang="en-US" dirty="0">
              <a:latin typeface="Chalkboard"/>
              <a:cs typeface="Chalkboard"/>
            </a:endParaRPr>
          </a:p>
        </p:txBody>
      </p:sp>
      <p:pic>
        <p:nvPicPr>
          <p:cNvPr id="7" name="Picture 6" descr="5.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2495550"/>
            <a:ext cx="9144001" cy="3241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97731" y="6328791"/>
            <a:ext cx="226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halkboard"/>
                <a:cs typeface="Chalkboard"/>
              </a:rPr>
              <a:t>©2009 Christopher Summa</a:t>
            </a:r>
            <a:endParaRPr lang="en-US" sz="1200" dirty="0">
              <a:latin typeface="Chalkboard"/>
              <a:cs typeface="Chalkboard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lkboard"/>
                <a:cs typeface="Chalkboard"/>
              </a:rPr>
              <a:t>Composition of 3D Transforms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50607" y="1417638"/>
            <a:ext cx="7225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Let’s suppose we want to transform P</a:t>
            </a:r>
            <a:r>
              <a:rPr lang="en-US" baseline="-25000" dirty="0" smtClean="0">
                <a:latin typeface="Chalkboard"/>
                <a:cs typeface="Chalkboard"/>
              </a:rPr>
              <a:t>1</a:t>
            </a:r>
            <a:r>
              <a:rPr lang="en-US" dirty="0" smtClean="0">
                <a:latin typeface="Chalkboard"/>
                <a:cs typeface="Chalkboard"/>
              </a:rPr>
              <a:t> P</a:t>
            </a:r>
            <a:r>
              <a:rPr lang="en-US" baseline="-25000" dirty="0" smtClean="0">
                <a:latin typeface="Chalkboard"/>
                <a:cs typeface="Chalkboard"/>
              </a:rPr>
              <a:t>2</a:t>
            </a:r>
            <a:r>
              <a:rPr lang="en-US" dirty="0" smtClean="0">
                <a:latin typeface="Chalkboard"/>
                <a:cs typeface="Chalkboard"/>
              </a:rPr>
              <a:t> and P</a:t>
            </a:r>
            <a:r>
              <a:rPr lang="en-US" baseline="-25000" dirty="0" smtClean="0">
                <a:latin typeface="Chalkboard"/>
                <a:cs typeface="Chalkboard"/>
              </a:rPr>
              <a:t>2</a:t>
            </a:r>
            <a:r>
              <a:rPr lang="en-US" dirty="0" smtClean="0">
                <a:latin typeface="Chalkboard"/>
                <a:cs typeface="Chalkboard"/>
              </a:rPr>
              <a:t> P</a:t>
            </a:r>
            <a:r>
              <a:rPr lang="en-US" baseline="-25000" dirty="0" smtClean="0">
                <a:latin typeface="Chalkboard"/>
                <a:cs typeface="Chalkboard"/>
              </a:rPr>
              <a:t>3</a:t>
            </a:r>
            <a:r>
              <a:rPr lang="en-US" dirty="0" smtClean="0">
                <a:latin typeface="Chalkboard"/>
                <a:cs typeface="Chalkboard"/>
              </a:rPr>
              <a:t> line segments</a:t>
            </a:r>
          </a:p>
          <a:p>
            <a:r>
              <a:rPr lang="en-US" dirty="0" smtClean="0">
                <a:latin typeface="Chalkboard"/>
                <a:cs typeface="Chalkboard"/>
              </a:rPr>
              <a:t>from their original orientation (a) to that shown in (</a:t>
            </a:r>
            <a:r>
              <a:rPr lang="en-US" dirty="0" err="1" smtClean="0">
                <a:latin typeface="Chalkboard"/>
                <a:cs typeface="Chalkboard"/>
              </a:rPr>
              <a:t>b</a:t>
            </a:r>
            <a:r>
              <a:rPr lang="en-US" dirty="0" smtClean="0">
                <a:latin typeface="Chalkboard"/>
                <a:cs typeface="Chalkboard"/>
              </a:rPr>
              <a:t>)</a:t>
            </a:r>
            <a:endParaRPr lang="en-US" dirty="0">
              <a:latin typeface="Chalkboard"/>
              <a:cs typeface="Chalkboard"/>
            </a:endParaRPr>
          </a:p>
        </p:txBody>
      </p:sp>
      <p:pic>
        <p:nvPicPr>
          <p:cNvPr id="7" name="Picture 6" descr="5.16.png"/>
          <p:cNvPicPr>
            <a:picLocks noChangeAspect="1"/>
          </p:cNvPicPr>
          <p:nvPr/>
        </p:nvPicPr>
        <p:blipFill>
          <a:blip r:embed="rId2"/>
          <a:srcRect l="61005"/>
          <a:stretch>
            <a:fillRect/>
          </a:stretch>
        </p:blipFill>
        <p:spPr>
          <a:xfrm rot="10800000">
            <a:off x="425450" y="3143249"/>
            <a:ext cx="3843567" cy="34942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50607" y="2138918"/>
            <a:ext cx="6019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Translate P1 to origin : this one is easy : T(-x</a:t>
            </a:r>
            <a:r>
              <a:rPr lang="en-US" baseline="-25000" dirty="0" smtClean="0">
                <a:latin typeface="Chalkboard"/>
                <a:cs typeface="Chalkboard"/>
              </a:rPr>
              <a:t>1</a:t>
            </a:r>
            <a:r>
              <a:rPr lang="en-US" dirty="0" smtClean="0">
                <a:latin typeface="Chalkboard"/>
                <a:cs typeface="Chalkboard"/>
              </a:rPr>
              <a:t>, -y</a:t>
            </a:r>
            <a:r>
              <a:rPr lang="en-US" baseline="-25000" dirty="0" smtClean="0">
                <a:latin typeface="Chalkboard"/>
                <a:cs typeface="Chalkboard"/>
              </a:rPr>
              <a:t>1</a:t>
            </a:r>
            <a:r>
              <a:rPr lang="en-US" dirty="0" smtClean="0">
                <a:latin typeface="Chalkboard"/>
                <a:cs typeface="Chalkboard"/>
              </a:rPr>
              <a:t>, -z</a:t>
            </a:r>
            <a:r>
              <a:rPr lang="en-US" baseline="-25000" dirty="0" smtClean="0">
                <a:latin typeface="Chalkboard"/>
                <a:cs typeface="Chalkboard"/>
              </a:rPr>
              <a:t>1</a:t>
            </a:r>
            <a:r>
              <a:rPr lang="en-US" dirty="0" smtClean="0">
                <a:latin typeface="Chalkboard"/>
                <a:cs typeface="Chalkboard"/>
              </a:rPr>
              <a:t>)</a:t>
            </a:r>
            <a:endParaRPr lang="en-US" dirty="0"/>
          </a:p>
        </p:txBody>
      </p:sp>
      <p:pic>
        <p:nvPicPr>
          <p:cNvPr id="13" name="Picture 12" descr="5.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071" y="3433424"/>
            <a:ext cx="4267729" cy="2610076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4269017" y="4328583"/>
            <a:ext cx="525233" cy="30691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607" y="2773917"/>
            <a:ext cx="5612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Rotate about </a:t>
            </a:r>
            <a:r>
              <a:rPr lang="en-US" dirty="0" err="1" smtClean="0">
                <a:latin typeface="Chalkboard"/>
                <a:cs typeface="Chalkboard"/>
              </a:rPr>
              <a:t>x</a:t>
            </a:r>
            <a:r>
              <a:rPr lang="en-US" dirty="0" smtClean="0">
                <a:latin typeface="Chalkboard"/>
                <a:cs typeface="Chalkboard"/>
              </a:rPr>
              <a:t> such that P</a:t>
            </a:r>
            <a:r>
              <a:rPr lang="en-US" baseline="-25000" dirty="0" smtClean="0">
                <a:latin typeface="Chalkboard"/>
                <a:cs typeface="Chalkboard"/>
              </a:rPr>
              <a:t>1</a:t>
            </a:r>
            <a:r>
              <a:rPr lang="en-US" dirty="0" smtClean="0">
                <a:latin typeface="Chalkboard"/>
                <a:cs typeface="Chalkboard"/>
              </a:rPr>
              <a:t>P</a:t>
            </a:r>
            <a:r>
              <a:rPr lang="en-US" baseline="-25000" dirty="0" smtClean="0">
                <a:latin typeface="Chalkboard"/>
                <a:cs typeface="Chalkboard"/>
              </a:rPr>
              <a:t>2</a:t>
            </a:r>
            <a:r>
              <a:rPr lang="en-US" dirty="0" smtClean="0">
                <a:latin typeface="Chalkboard"/>
                <a:cs typeface="Chalkboard"/>
              </a:rPr>
              <a:t> lies on </a:t>
            </a:r>
            <a:r>
              <a:rPr lang="en-US" dirty="0" err="1" smtClean="0">
                <a:latin typeface="Chalkboard"/>
                <a:cs typeface="Chalkboard"/>
              </a:rPr>
              <a:t>z</a:t>
            </a:r>
            <a:r>
              <a:rPr lang="en-US" dirty="0" smtClean="0">
                <a:latin typeface="Chalkboard"/>
                <a:cs typeface="Chalkboard"/>
              </a:rPr>
              <a:t> axis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50607" y="3143249"/>
            <a:ext cx="5612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Rotate about </a:t>
            </a:r>
            <a:r>
              <a:rPr lang="en-US" dirty="0" err="1" smtClean="0">
                <a:latin typeface="Chalkboard"/>
                <a:cs typeface="Chalkboard"/>
              </a:rPr>
              <a:t>z</a:t>
            </a:r>
            <a:r>
              <a:rPr lang="en-US" dirty="0" smtClean="0">
                <a:latin typeface="Chalkboard"/>
                <a:cs typeface="Chalkboard"/>
              </a:rPr>
              <a:t> such that P</a:t>
            </a:r>
            <a:r>
              <a:rPr lang="en-US" baseline="-25000" dirty="0" smtClean="0">
                <a:latin typeface="Chalkboard"/>
                <a:cs typeface="Chalkboard"/>
              </a:rPr>
              <a:t>1</a:t>
            </a:r>
            <a:r>
              <a:rPr lang="en-US" dirty="0" smtClean="0">
                <a:latin typeface="Chalkboard"/>
                <a:cs typeface="Chalkboard"/>
              </a:rPr>
              <a:t>P</a:t>
            </a:r>
            <a:r>
              <a:rPr lang="en-US" baseline="-25000" dirty="0" smtClean="0">
                <a:latin typeface="Chalkboard"/>
                <a:cs typeface="Chalkboard"/>
              </a:rPr>
              <a:t>3</a:t>
            </a:r>
            <a:r>
              <a:rPr lang="en-US" dirty="0" smtClean="0">
                <a:latin typeface="Chalkboard"/>
                <a:cs typeface="Chalkboard"/>
              </a:rPr>
              <a:t> lies in (</a:t>
            </a:r>
            <a:r>
              <a:rPr lang="en-US" dirty="0" err="1" smtClean="0">
                <a:latin typeface="Chalkboard"/>
                <a:cs typeface="Chalkboard"/>
              </a:rPr>
              <a:t>x,z</a:t>
            </a:r>
            <a:r>
              <a:rPr lang="en-US" dirty="0" smtClean="0">
                <a:latin typeface="Chalkboard"/>
                <a:cs typeface="Chalkboard"/>
              </a:rPr>
              <a:t>) plane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45966" y="2455328"/>
            <a:ext cx="5209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Rotate about </a:t>
            </a:r>
            <a:r>
              <a:rPr lang="en-US" dirty="0" err="1" smtClean="0">
                <a:latin typeface="Chalkboard"/>
                <a:cs typeface="Chalkboard"/>
              </a:rPr>
              <a:t>y</a:t>
            </a:r>
            <a:r>
              <a:rPr lang="en-US" dirty="0" smtClean="0">
                <a:latin typeface="Chalkboard"/>
                <a:cs typeface="Chalkboard"/>
              </a:rPr>
              <a:t> such that P</a:t>
            </a:r>
            <a:r>
              <a:rPr lang="en-US" baseline="-25000" dirty="0" smtClean="0">
                <a:latin typeface="Chalkboard"/>
                <a:cs typeface="Chalkboard"/>
              </a:rPr>
              <a:t>1</a:t>
            </a:r>
            <a:r>
              <a:rPr lang="en-US" dirty="0" smtClean="0">
                <a:latin typeface="Chalkboard"/>
                <a:cs typeface="Chalkboard"/>
              </a:rPr>
              <a:t>P</a:t>
            </a:r>
            <a:r>
              <a:rPr lang="en-US" baseline="-25000" dirty="0" smtClean="0">
                <a:latin typeface="Chalkboard"/>
                <a:cs typeface="Chalkboard"/>
              </a:rPr>
              <a:t>2</a:t>
            </a:r>
            <a:r>
              <a:rPr lang="en-US" dirty="0" smtClean="0">
                <a:latin typeface="Chalkboard"/>
                <a:cs typeface="Chalkboard"/>
              </a:rPr>
              <a:t> lies in (</a:t>
            </a:r>
            <a:r>
              <a:rPr lang="en-US" dirty="0" err="1" smtClean="0">
                <a:latin typeface="Chalkboard"/>
                <a:cs typeface="Chalkboard"/>
              </a:rPr>
              <a:t>y,z</a:t>
            </a:r>
            <a:r>
              <a:rPr lang="en-US" dirty="0" smtClean="0">
                <a:latin typeface="Chalkboard"/>
                <a:cs typeface="Chalkboard"/>
              </a:rPr>
              <a:t>) plane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97731" y="6328791"/>
            <a:ext cx="226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halkboard"/>
                <a:cs typeface="Chalkboard"/>
              </a:rPr>
              <a:t>©2009 Christopher Summa</a:t>
            </a:r>
            <a:endParaRPr lang="en-US" sz="1200" dirty="0">
              <a:latin typeface="Chalkboard"/>
              <a:cs typeface="Chalkboard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lkboard"/>
                <a:cs typeface="Chalkboard"/>
              </a:rPr>
              <a:t>Composition of 3D Transforms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50607" y="1417638"/>
            <a:ext cx="7225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Let’s suppose we want to transform P</a:t>
            </a:r>
            <a:r>
              <a:rPr lang="en-US" baseline="-25000" dirty="0" smtClean="0">
                <a:latin typeface="Chalkboard"/>
                <a:cs typeface="Chalkboard"/>
              </a:rPr>
              <a:t>1</a:t>
            </a:r>
            <a:r>
              <a:rPr lang="en-US" dirty="0" smtClean="0">
                <a:latin typeface="Chalkboard"/>
                <a:cs typeface="Chalkboard"/>
              </a:rPr>
              <a:t> P</a:t>
            </a:r>
            <a:r>
              <a:rPr lang="en-US" baseline="-25000" dirty="0" smtClean="0">
                <a:latin typeface="Chalkboard"/>
                <a:cs typeface="Chalkboard"/>
              </a:rPr>
              <a:t>2</a:t>
            </a:r>
            <a:r>
              <a:rPr lang="en-US" dirty="0" smtClean="0">
                <a:latin typeface="Chalkboard"/>
                <a:cs typeface="Chalkboard"/>
              </a:rPr>
              <a:t> and P</a:t>
            </a:r>
            <a:r>
              <a:rPr lang="en-US" baseline="-25000" dirty="0" smtClean="0">
                <a:latin typeface="Chalkboard"/>
                <a:cs typeface="Chalkboard"/>
              </a:rPr>
              <a:t>2</a:t>
            </a:r>
            <a:r>
              <a:rPr lang="en-US" dirty="0" smtClean="0">
                <a:latin typeface="Chalkboard"/>
                <a:cs typeface="Chalkboard"/>
              </a:rPr>
              <a:t> P</a:t>
            </a:r>
            <a:r>
              <a:rPr lang="en-US" baseline="-25000" dirty="0" smtClean="0">
                <a:latin typeface="Chalkboard"/>
                <a:cs typeface="Chalkboard"/>
              </a:rPr>
              <a:t>3</a:t>
            </a:r>
            <a:r>
              <a:rPr lang="en-US" dirty="0" smtClean="0">
                <a:latin typeface="Chalkboard"/>
                <a:cs typeface="Chalkboard"/>
              </a:rPr>
              <a:t> line segments</a:t>
            </a:r>
          </a:p>
          <a:p>
            <a:r>
              <a:rPr lang="en-US" dirty="0" smtClean="0">
                <a:latin typeface="Chalkboard"/>
                <a:cs typeface="Chalkboard"/>
              </a:rPr>
              <a:t>from their original orientation (a) to that shown in (</a:t>
            </a:r>
            <a:r>
              <a:rPr lang="en-US" dirty="0" err="1" smtClean="0">
                <a:latin typeface="Chalkboard"/>
                <a:cs typeface="Chalkboard"/>
              </a:rPr>
              <a:t>b</a:t>
            </a:r>
            <a:r>
              <a:rPr lang="en-US" dirty="0" smtClean="0">
                <a:latin typeface="Chalkboard"/>
                <a:cs typeface="Chalkboard"/>
              </a:rPr>
              <a:t>)</a:t>
            </a:r>
            <a:endParaRPr lang="en-US" dirty="0">
              <a:latin typeface="Chalkboard"/>
              <a:cs typeface="Chalkboard"/>
            </a:endParaRPr>
          </a:p>
        </p:txBody>
      </p:sp>
      <p:pic>
        <p:nvPicPr>
          <p:cNvPr id="7" name="Picture 6" descr="5.16.png"/>
          <p:cNvPicPr>
            <a:picLocks noChangeAspect="1"/>
          </p:cNvPicPr>
          <p:nvPr/>
        </p:nvPicPr>
        <p:blipFill>
          <a:blip r:embed="rId2"/>
          <a:srcRect l="61005"/>
          <a:stretch>
            <a:fillRect/>
          </a:stretch>
        </p:blipFill>
        <p:spPr>
          <a:xfrm rot="10800000">
            <a:off x="425450" y="3143249"/>
            <a:ext cx="3843567" cy="34942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50607" y="2508250"/>
            <a:ext cx="6019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Translate P</a:t>
            </a:r>
            <a:r>
              <a:rPr lang="en-US" baseline="-25000" dirty="0" smtClean="0">
                <a:latin typeface="Chalkboard"/>
                <a:cs typeface="Chalkboard"/>
              </a:rPr>
              <a:t>1</a:t>
            </a:r>
            <a:r>
              <a:rPr lang="en-US" dirty="0" smtClean="0">
                <a:latin typeface="Chalkboard"/>
                <a:cs typeface="Chalkboard"/>
              </a:rPr>
              <a:t> to origin : this one is easy : T(-x</a:t>
            </a:r>
            <a:r>
              <a:rPr lang="en-US" baseline="-25000" dirty="0" smtClean="0">
                <a:latin typeface="Chalkboard"/>
                <a:cs typeface="Chalkboard"/>
              </a:rPr>
              <a:t>1</a:t>
            </a:r>
            <a:r>
              <a:rPr lang="en-US" dirty="0" smtClean="0">
                <a:latin typeface="Chalkboard"/>
                <a:cs typeface="Chalkboard"/>
              </a:rPr>
              <a:t>, -y</a:t>
            </a:r>
            <a:r>
              <a:rPr lang="en-US" baseline="-25000" dirty="0" smtClean="0">
                <a:latin typeface="Chalkboard"/>
                <a:cs typeface="Chalkboard"/>
              </a:rPr>
              <a:t>1</a:t>
            </a:r>
            <a:r>
              <a:rPr lang="en-US" dirty="0" smtClean="0">
                <a:latin typeface="Chalkboard"/>
                <a:cs typeface="Chalkboard"/>
              </a:rPr>
              <a:t>, -z</a:t>
            </a:r>
            <a:r>
              <a:rPr lang="en-US" baseline="-25000" dirty="0" smtClean="0">
                <a:latin typeface="Chalkboard"/>
                <a:cs typeface="Chalkboard"/>
              </a:rPr>
              <a:t>1</a:t>
            </a:r>
            <a:r>
              <a:rPr lang="en-US" dirty="0" smtClean="0">
                <a:latin typeface="Chalkboard"/>
                <a:cs typeface="Chalkboard"/>
              </a:rPr>
              <a:t>)</a:t>
            </a:r>
            <a:endParaRPr lang="en-US" dirty="0"/>
          </a:p>
        </p:txBody>
      </p:sp>
      <p:pic>
        <p:nvPicPr>
          <p:cNvPr id="13" name="Picture 12" descr="5.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071" y="3433424"/>
            <a:ext cx="4267729" cy="2610076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4269017" y="4328583"/>
            <a:ext cx="525233" cy="30691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97731" y="6328791"/>
            <a:ext cx="226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halkboard"/>
                <a:cs typeface="Chalkboard"/>
              </a:rPr>
              <a:t>©2009 Christopher Summa</a:t>
            </a:r>
            <a:endParaRPr lang="en-US" sz="1200" dirty="0">
              <a:latin typeface="Chalkboard"/>
              <a:cs typeface="Chalkboard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lkboard"/>
                <a:cs typeface="Chalkboard"/>
              </a:rPr>
              <a:t>Composition of 3D Transforms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50607" y="1417638"/>
            <a:ext cx="7225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Let’s suppose we want to transform P</a:t>
            </a:r>
            <a:r>
              <a:rPr lang="en-US" baseline="-25000" dirty="0" smtClean="0">
                <a:latin typeface="Chalkboard"/>
                <a:cs typeface="Chalkboard"/>
              </a:rPr>
              <a:t>1</a:t>
            </a:r>
            <a:r>
              <a:rPr lang="en-US" dirty="0" smtClean="0">
                <a:latin typeface="Chalkboard"/>
                <a:cs typeface="Chalkboard"/>
              </a:rPr>
              <a:t> P</a:t>
            </a:r>
            <a:r>
              <a:rPr lang="en-US" baseline="-25000" dirty="0" smtClean="0">
                <a:latin typeface="Chalkboard"/>
                <a:cs typeface="Chalkboard"/>
              </a:rPr>
              <a:t>2</a:t>
            </a:r>
            <a:r>
              <a:rPr lang="en-US" dirty="0" smtClean="0">
                <a:latin typeface="Chalkboard"/>
                <a:cs typeface="Chalkboard"/>
              </a:rPr>
              <a:t> and P</a:t>
            </a:r>
            <a:r>
              <a:rPr lang="en-US" baseline="-25000" dirty="0" smtClean="0">
                <a:latin typeface="Chalkboard"/>
                <a:cs typeface="Chalkboard"/>
              </a:rPr>
              <a:t>2</a:t>
            </a:r>
            <a:r>
              <a:rPr lang="en-US" dirty="0" smtClean="0">
                <a:latin typeface="Chalkboard"/>
                <a:cs typeface="Chalkboard"/>
              </a:rPr>
              <a:t> P</a:t>
            </a:r>
            <a:r>
              <a:rPr lang="en-US" baseline="-25000" dirty="0" smtClean="0">
                <a:latin typeface="Chalkboard"/>
                <a:cs typeface="Chalkboard"/>
              </a:rPr>
              <a:t>3</a:t>
            </a:r>
            <a:r>
              <a:rPr lang="en-US" dirty="0" smtClean="0">
                <a:latin typeface="Chalkboard"/>
                <a:cs typeface="Chalkboard"/>
              </a:rPr>
              <a:t> line segments</a:t>
            </a:r>
          </a:p>
          <a:p>
            <a:r>
              <a:rPr lang="en-US" dirty="0" smtClean="0">
                <a:latin typeface="Chalkboard"/>
                <a:cs typeface="Chalkboard"/>
              </a:rPr>
              <a:t>from their original orientation (a) to that shown in (</a:t>
            </a:r>
            <a:r>
              <a:rPr lang="en-US" dirty="0" err="1" smtClean="0">
                <a:latin typeface="Chalkboard"/>
                <a:cs typeface="Chalkboard"/>
              </a:rPr>
              <a:t>b</a:t>
            </a:r>
            <a:r>
              <a:rPr lang="en-US" dirty="0" smtClean="0">
                <a:latin typeface="Chalkboard"/>
                <a:cs typeface="Chalkboard"/>
              </a:rPr>
              <a:t>)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88298" y="2275417"/>
            <a:ext cx="5209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Rotate about </a:t>
            </a:r>
            <a:r>
              <a:rPr lang="en-US" dirty="0" err="1" smtClean="0">
                <a:latin typeface="Chalkboard"/>
                <a:cs typeface="Chalkboard"/>
              </a:rPr>
              <a:t>y</a:t>
            </a:r>
            <a:r>
              <a:rPr lang="en-US" dirty="0" smtClean="0">
                <a:latin typeface="Chalkboard"/>
                <a:cs typeface="Chalkboard"/>
              </a:rPr>
              <a:t> such that P</a:t>
            </a:r>
            <a:r>
              <a:rPr lang="en-US" baseline="-25000" dirty="0" smtClean="0">
                <a:latin typeface="Chalkboard"/>
                <a:cs typeface="Chalkboard"/>
              </a:rPr>
              <a:t>1</a:t>
            </a:r>
            <a:r>
              <a:rPr lang="en-US" dirty="0" smtClean="0">
                <a:latin typeface="Chalkboard"/>
                <a:cs typeface="Chalkboard"/>
              </a:rPr>
              <a:t>P</a:t>
            </a:r>
            <a:r>
              <a:rPr lang="en-US" baseline="-25000" dirty="0" smtClean="0">
                <a:latin typeface="Chalkboard"/>
                <a:cs typeface="Chalkboard"/>
              </a:rPr>
              <a:t>2</a:t>
            </a:r>
            <a:r>
              <a:rPr lang="en-US" dirty="0" smtClean="0">
                <a:latin typeface="Chalkboard"/>
                <a:cs typeface="Chalkboard"/>
              </a:rPr>
              <a:t> lies in (</a:t>
            </a:r>
            <a:r>
              <a:rPr lang="en-US" dirty="0" err="1" smtClean="0">
                <a:latin typeface="Chalkboard"/>
                <a:cs typeface="Chalkboard"/>
              </a:rPr>
              <a:t>y,z</a:t>
            </a:r>
            <a:r>
              <a:rPr lang="en-US" dirty="0" smtClean="0">
                <a:latin typeface="Chalkboard"/>
                <a:cs typeface="Chalkboard"/>
              </a:rPr>
              <a:t>) plane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40750" y="50270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 descr="5.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198" y="3995714"/>
            <a:ext cx="4267729" cy="261007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89556" y="2637421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rotate by –(90-</a:t>
            </a:r>
            <a:r>
              <a:rPr lang="en-US" dirty="0" smtClean="0">
                <a:latin typeface="Symbol" charset="2"/>
                <a:cs typeface="Symbol" charset="2"/>
              </a:rPr>
              <a:t>q</a:t>
            </a:r>
            <a:r>
              <a:rPr lang="en-US" dirty="0" smtClean="0">
                <a:latin typeface="Chalkboard"/>
                <a:cs typeface="Chalkboard"/>
              </a:rPr>
              <a:t>) = (</a:t>
            </a:r>
            <a:r>
              <a:rPr lang="en-US" dirty="0" smtClean="0">
                <a:latin typeface="Symbol" charset="2"/>
                <a:cs typeface="Symbol" charset="2"/>
              </a:rPr>
              <a:t>q</a:t>
            </a:r>
            <a:r>
              <a:rPr lang="en-US" dirty="0" smtClean="0">
                <a:latin typeface="Chalkboard"/>
                <a:cs typeface="Chalkboard"/>
              </a:rPr>
              <a:t>-90)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89556" y="3059668"/>
            <a:ext cx="4092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cos(</a:t>
            </a:r>
            <a:r>
              <a:rPr lang="en-US" dirty="0" smtClean="0">
                <a:latin typeface="Symbol" charset="2"/>
                <a:cs typeface="Symbol" charset="2"/>
              </a:rPr>
              <a:t>q</a:t>
            </a:r>
            <a:r>
              <a:rPr lang="en-US" dirty="0" smtClean="0">
                <a:latin typeface="Chalkboard"/>
                <a:cs typeface="Chalkboard"/>
              </a:rPr>
              <a:t>-90) = sin </a:t>
            </a:r>
            <a:r>
              <a:rPr lang="en-US" dirty="0" err="1" smtClean="0">
                <a:latin typeface="Symbol" charset="2"/>
                <a:cs typeface="Symbol" charset="2"/>
              </a:rPr>
              <a:t>q</a:t>
            </a:r>
            <a:r>
              <a:rPr lang="en-US" dirty="0" smtClean="0">
                <a:latin typeface="Symbol" charset="2"/>
                <a:cs typeface="Symbol" charset="2"/>
              </a:rPr>
              <a:t> </a:t>
            </a:r>
            <a:r>
              <a:rPr lang="en-US" dirty="0" smtClean="0">
                <a:latin typeface="Chalkboard"/>
                <a:cs typeface="Chalkboard"/>
              </a:rPr>
              <a:t>= z</a:t>
            </a:r>
            <a:r>
              <a:rPr lang="en-US" baseline="-25000" dirty="0" smtClean="0">
                <a:latin typeface="Chalkboard"/>
                <a:cs typeface="Chalkboard"/>
              </a:rPr>
              <a:t>2</a:t>
            </a:r>
            <a:r>
              <a:rPr lang="en-US" baseline="30000" dirty="0" smtClean="0">
                <a:latin typeface="Chalkboard"/>
                <a:cs typeface="Chalkboard"/>
              </a:rPr>
              <a:t>’</a:t>
            </a:r>
            <a:r>
              <a:rPr lang="en-US" dirty="0" smtClean="0">
                <a:latin typeface="Chalkboard"/>
                <a:cs typeface="Chalkboard"/>
              </a:rPr>
              <a:t>/D</a:t>
            </a:r>
            <a:r>
              <a:rPr lang="en-US" baseline="-25000" dirty="0" smtClean="0">
                <a:latin typeface="Chalkboard"/>
                <a:cs typeface="Chalkboard"/>
              </a:rPr>
              <a:t>1 </a:t>
            </a:r>
            <a:r>
              <a:rPr lang="en-US" dirty="0" smtClean="0">
                <a:latin typeface="Chalkboard"/>
                <a:cs typeface="Chalkboard"/>
              </a:rPr>
              <a:t>= (z</a:t>
            </a:r>
            <a:r>
              <a:rPr lang="en-US" baseline="-25000" dirty="0" smtClean="0">
                <a:latin typeface="Chalkboard"/>
                <a:cs typeface="Chalkboard"/>
              </a:rPr>
              <a:t>2</a:t>
            </a:r>
            <a:r>
              <a:rPr lang="en-US" dirty="0" smtClean="0">
                <a:latin typeface="Chalkboard"/>
                <a:cs typeface="Chalkboard"/>
              </a:rPr>
              <a:t>-z</a:t>
            </a:r>
            <a:r>
              <a:rPr lang="en-US" baseline="-25000" dirty="0" smtClean="0">
                <a:latin typeface="Chalkboard"/>
                <a:cs typeface="Chalkboard"/>
              </a:rPr>
              <a:t>1</a:t>
            </a:r>
            <a:r>
              <a:rPr lang="en-US" dirty="0" smtClean="0">
                <a:latin typeface="Chalkboard"/>
                <a:cs typeface="Chalkboard"/>
              </a:rPr>
              <a:t>)/D</a:t>
            </a:r>
            <a:r>
              <a:rPr lang="en-US" baseline="-25000" dirty="0" smtClean="0">
                <a:latin typeface="Chalkboard"/>
                <a:cs typeface="Chalkboard"/>
              </a:rPr>
              <a:t>1</a:t>
            </a:r>
            <a:endParaRPr lang="en-US" baseline="-25000" dirty="0"/>
          </a:p>
        </p:txBody>
      </p:sp>
      <p:sp>
        <p:nvSpPr>
          <p:cNvPr id="17" name="Rectangle 16"/>
          <p:cNvSpPr/>
          <p:nvPr/>
        </p:nvSpPr>
        <p:spPr>
          <a:xfrm>
            <a:off x="989556" y="3429000"/>
            <a:ext cx="7686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similarly, solve for sin(</a:t>
            </a:r>
            <a:r>
              <a:rPr lang="en-US" dirty="0" smtClean="0">
                <a:latin typeface="Symbol" charset="2"/>
                <a:cs typeface="Symbol" charset="2"/>
              </a:rPr>
              <a:t>q</a:t>
            </a:r>
            <a:r>
              <a:rPr lang="en-US" dirty="0" smtClean="0">
                <a:latin typeface="Chalkboard"/>
                <a:cs typeface="Chalkboard"/>
              </a:rPr>
              <a:t>-90), and substitute into rotation about </a:t>
            </a:r>
            <a:r>
              <a:rPr lang="en-US" dirty="0" err="1" smtClean="0">
                <a:latin typeface="Chalkboard"/>
                <a:cs typeface="Chalkboard"/>
              </a:rPr>
              <a:t>y</a:t>
            </a:r>
            <a:r>
              <a:rPr lang="en-US" dirty="0" smtClean="0">
                <a:latin typeface="Chalkboard"/>
                <a:cs typeface="Chalkboard"/>
              </a:rPr>
              <a:t> matrix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97731" y="6328791"/>
            <a:ext cx="226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halkboard"/>
                <a:cs typeface="Chalkboard"/>
              </a:rPr>
              <a:t>©2009 Christopher Summa</a:t>
            </a:r>
            <a:endParaRPr lang="en-US" sz="1200" dirty="0">
              <a:latin typeface="Chalkboard"/>
              <a:cs typeface="Chalkboard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lkboard"/>
                <a:cs typeface="Chalkboard"/>
              </a:rPr>
              <a:t>Composition of 3D Transforms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50607" y="1417638"/>
            <a:ext cx="7225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Let’s suppose we want to transform P</a:t>
            </a:r>
            <a:r>
              <a:rPr lang="en-US" baseline="-25000" dirty="0" smtClean="0">
                <a:latin typeface="Chalkboard"/>
                <a:cs typeface="Chalkboard"/>
              </a:rPr>
              <a:t>1</a:t>
            </a:r>
            <a:r>
              <a:rPr lang="en-US" dirty="0" smtClean="0">
                <a:latin typeface="Chalkboard"/>
                <a:cs typeface="Chalkboard"/>
              </a:rPr>
              <a:t> P</a:t>
            </a:r>
            <a:r>
              <a:rPr lang="en-US" baseline="-25000" dirty="0" smtClean="0">
                <a:latin typeface="Chalkboard"/>
                <a:cs typeface="Chalkboard"/>
              </a:rPr>
              <a:t>2</a:t>
            </a:r>
            <a:r>
              <a:rPr lang="en-US" dirty="0" smtClean="0">
                <a:latin typeface="Chalkboard"/>
                <a:cs typeface="Chalkboard"/>
              </a:rPr>
              <a:t> and P</a:t>
            </a:r>
            <a:r>
              <a:rPr lang="en-US" baseline="-25000" dirty="0" smtClean="0">
                <a:latin typeface="Chalkboard"/>
                <a:cs typeface="Chalkboard"/>
              </a:rPr>
              <a:t>2</a:t>
            </a:r>
            <a:r>
              <a:rPr lang="en-US" dirty="0" smtClean="0">
                <a:latin typeface="Chalkboard"/>
                <a:cs typeface="Chalkboard"/>
              </a:rPr>
              <a:t> P</a:t>
            </a:r>
            <a:r>
              <a:rPr lang="en-US" baseline="-25000" dirty="0" smtClean="0">
                <a:latin typeface="Chalkboard"/>
                <a:cs typeface="Chalkboard"/>
              </a:rPr>
              <a:t>3</a:t>
            </a:r>
            <a:r>
              <a:rPr lang="en-US" dirty="0" smtClean="0">
                <a:latin typeface="Chalkboard"/>
                <a:cs typeface="Chalkboard"/>
              </a:rPr>
              <a:t> line segments</a:t>
            </a:r>
          </a:p>
          <a:p>
            <a:r>
              <a:rPr lang="en-US" dirty="0" smtClean="0">
                <a:latin typeface="Chalkboard"/>
                <a:cs typeface="Chalkboard"/>
              </a:rPr>
              <a:t>from their original orientation (a) to that shown in (</a:t>
            </a:r>
            <a:r>
              <a:rPr lang="en-US" dirty="0" err="1" smtClean="0">
                <a:latin typeface="Chalkboard"/>
                <a:cs typeface="Chalkboard"/>
              </a:rPr>
              <a:t>b</a:t>
            </a:r>
            <a:r>
              <a:rPr lang="en-US" dirty="0" smtClean="0">
                <a:latin typeface="Chalkboard"/>
                <a:cs typeface="Chalkboard"/>
              </a:rPr>
              <a:t>)</a:t>
            </a:r>
            <a:endParaRPr lang="en-US" dirty="0">
              <a:latin typeface="Chalkboard"/>
              <a:cs typeface="Chalkboard"/>
            </a:endParaRPr>
          </a:p>
        </p:txBody>
      </p:sp>
      <p:pic>
        <p:nvPicPr>
          <p:cNvPr id="7" name="Picture 6" descr="5.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089016" y="4060920"/>
            <a:ext cx="5173274" cy="183399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50607" y="2233083"/>
            <a:ext cx="5612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Rotate about </a:t>
            </a:r>
            <a:r>
              <a:rPr lang="en-US" dirty="0" err="1" smtClean="0">
                <a:latin typeface="Chalkboard"/>
                <a:cs typeface="Chalkboard"/>
              </a:rPr>
              <a:t>x</a:t>
            </a:r>
            <a:r>
              <a:rPr lang="en-US" dirty="0" smtClean="0">
                <a:latin typeface="Chalkboard"/>
                <a:cs typeface="Chalkboard"/>
              </a:rPr>
              <a:t> such that P</a:t>
            </a:r>
            <a:r>
              <a:rPr lang="en-US" baseline="-25000" dirty="0" smtClean="0">
                <a:latin typeface="Chalkboard"/>
                <a:cs typeface="Chalkboard"/>
              </a:rPr>
              <a:t>1</a:t>
            </a:r>
            <a:r>
              <a:rPr lang="en-US" dirty="0" smtClean="0">
                <a:latin typeface="Chalkboard"/>
                <a:cs typeface="Chalkboard"/>
              </a:rPr>
              <a:t>P</a:t>
            </a:r>
            <a:r>
              <a:rPr lang="en-US" baseline="-25000" dirty="0" smtClean="0">
                <a:latin typeface="Chalkboard"/>
                <a:cs typeface="Chalkboard"/>
              </a:rPr>
              <a:t>2</a:t>
            </a:r>
            <a:r>
              <a:rPr lang="en-US" dirty="0" smtClean="0">
                <a:latin typeface="Chalkboard"/>
                <a:cs typeface="Chalkboard"/>
              </a:rPr>
              <a:t> lies on </a:t>
            </a:r>
            <a:r>
              <a:rPr lang="en-US" dirty="0" err="1" smtClean="0">
                <a:latin typeface="Chalkboard"/>
                <a:cs typeface="Chalkboard"/>
              </a:rPr>
              <a:t>z</a:t>
            </a:r>
            <a:r>
              <a:rPr lang="en-US" dirty="0" smtClean="0">
                <a:latin typeface="Chalkboard"/>
                <a:cs typeface="Chalkboard"/>
              </a:rPr>
              <a:t> axis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50607" y="2602415"/>
            <a:ext cx="5612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Rotate about </a:t>
            </a:r>
            <a:r>
              <a:rPr lang="en-US" dirty="0" err="1" smtClean="0">
                <a:latin typeface="Chalkboard"/>
                <a:cs typeface="Chalkboard"/>
              </a:rPr>
              <a:t>z</a:t>
            </a:r>
            <a:r>
              <a:rPr lang="en-US" dirty="0" smtClean="0">
                <a:latin typeface="Chalkboard"/>
                <a:cs typeface="Chalkboard"/>
              </a:rPr>
              <a:t> such that P</a:t>
            </a:r>
            <a:r>
              <a:rPr lang="en-US" baseline="-25000" dirty="0" smtClean="0">
                <a:latin typeface="Chalkboard"/>
                <a:cs typeface="Chalkboard"/>
              </a:rPr>
              <a:t>1</a:t>
            </a:r>
            <a:r>
              <a:rPr lang="en-US" dirty="0" smtClean="0">
                <a:latin typeface="Chalkboard"/>
                <a:cs typeface="Chalkboard"/>
              </a:rPr>
              <a:t>P</a:t>
            </a:r>
            <a:r>
              <a:rPr lang="en-US" baseline="-25000" dirty="0" smtClean="0">
                <a:latin typeface="Chalkboard"/>
                <a:cs typeface="Chalkboard"/>
              </a:rPr>
              <a:t>3</a:t>
            </a:r>
            <a:r>
              <a:rPr lang="en-US" dirty="0" smtClean="0">
                <a:latin typeface="Chalkboard"/>
                <a:cs typeface="Chalkboard"/>
              </a:rPr>
              <a:t> lies in (</a:t>
            </a:r>
            <a:r>
              <a:rPr lang="en-US" dirty="0" err="1" smtClean="0">
                <a:latin typeface="Chalkboard"/>
                <a:cs typeface="Chalkboard"/>
              </a:rPr>
              <a:t>x,z</a:t>
            </a:r>
            <a:r>
              <a:rPr lang="en-US" dirty="0" smtClean="0">
                <a:latin typeface="Chalkboard"/>
                <a:cs typeface="Chalkboard"/>
              </a:rPr>
              <a:t>) plane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40750" y="50270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49987" y="3137590"/>
            <a:ext cx="56123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These last 2 transforms use the same basic ideas, and rely on the fact that the rotations preserve lengths and angles between elements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97731" y="6328791"/>
            <a:ext cx="226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halkboard"/>
                <a:cs typeface="Chalkboard"/>
              </a:rPr>
              <a:t>©2009 Christopher Summa</a:t>
            </a:r>
            <a:endParaRPr lang="en-US" sz="1200" dirty="0">
              <a:latin typeface="Chalkboard"/>
              <a:cs typeface="Chalkboard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lkboard"/>
                <a:cs typeface="Chalkboard"/>
              </a:rPr>
              <a:t>Composition of 3D Transforms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50607" y="1417638"/>
            <a:ext cx="6917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Let’s suppose we want to transform a local coordinate system to</a:t>
            </a:r>
          </a:p>
          <a:p>
            <a:r>
              <a:rPr lang="en-US" dirty="0" smtClean="0">
                <a:latin typeface="Chalkboard"/>
                <a:cs typeface="Chalkboard"/>
              </a:rPr>
              <a:t>some other one, for example we’ve got a plane that we want to</a:t>
            </a:r>
          </a:p>
          <a:p>
            <a:r>
              <a:rPr lang="en-US" dirty="0" smtClean="0">
                <a:latin typeface="Chalkboard"/>
                <a:cs typeface="Chalkboard"/>
              </a:rPr>
              <a:t>transform such that it is pointed in some direction DOF, and is</a:t>
            </a:r>
          </a:p>
          <a:p>
            <a:r>
              <a:rPr lang="en-US" dirty="0" smtClean="0">
                <a:latin typeface="Chalkboard"/>
                <a:cs typeface="Chalkboard"/>
              </a:rPr>
              <a:t>not banked.  We need a series of rotations to accomplish this.</a:t>
            </a:r>
            <a:endParaRPr lang="en-US" dirty="0">
              <a:latin typeface="Chalkboard"/>
              <a:cs typeface="Chalkboard"/>
            </a:endParaRPr>
          </a:p>
        </p:txBody>
      </p:sp>
      <p:pic>
        <p:nvPicPr>
          <p:cNvPr id="12" name="Picture 11" descr="5.21.png"/>
          <p:cNvPicPr>
            <a:picLocks noChangeAspect="1"/>
          </p:cNvPicPr>
          <p:nvPr/>
        </p:nvPicPr>
        <p:blipFill>
          <a:blip r:embed="rId2"/>
          <a:srcRect t="13645"/>
          <a:stretch>
            <a:fillRect/>
          </a:stretch>
        </p:blipFill>
        <p:spPr>
          <a:xfrm rot="10800000">
            <a:off x="179916" y="3471830"/>
            <a:ext cx="4296833" cy="2042087"/>
          </a:xfrm>
          <a:prstGeom prst="rect">
            <a:avLst/>
          </a:prstGeom>
        </p:spPr>
      </p:pic>
      <p:pic>
        <p:nvPicPr>
          <p:cNvPr id="13" name="Picture 12" descr="5.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497915" y="3211855"/>
            <a:ext cx="4210051" cy="25274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97731" y="6328791"/>
            <a:ext cx="226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halkboard"/>
                <a:cs typeface="Chalkboard"/>
              </a:rPr>
              <a:t>©2009 Christopher Summa</a:t>
            </a:r>
            <a:endParaRPr lang="en-US" sz="1200" dirty="0">
              <a:latin typeface="Chalkboard"/>
              <a:cs typeface="Chalkboard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lkboard"/>
                <a:cs typeface="Chalkboard"/>
              </a:rPr>
              <a:t>Scaling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23195" y="1417638"/>
            <a:ext cx="67556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We’ve got a point </a:t>
            </a:r>
            <a:r>
              <a:rPr lang="en-US" dirty="0" err="1" smtClean="0">
                <a:latin typeface="Chalkboard"/>
                <a:cs typeface="Chalkboard"/>
              </a:rPr>
              <a:t>P(x,y</a:t>
            </a:r>
            <a:r>
              <a:rPr lang="en-US" dirty="0" smtClean="0">
                <a:latin typeface="Chalkboard"/>
                <a:cs typeface="Chalkboard"/>
              </a:rPr>
              <a:t>) and we want to stretch it by </a:t>
            </a:r>
            <a:r>
              <a:rPr lang="en-US" dirty="0" err="1" smtClean="0">
                <a:latin typeface="Chalkboard"/>
                <a:cs typeface="Chalkboard"/>
              </a:rPr>
              <a:t>s</a:t>
            </a:r>
            <a:r>
              <a:rPr lang="en-US" baseline="-25000" dirty="0" err="1" smtClean="0">
                <a:latin typeface="Chalkboard"/>
                <a:cs typeface="Chalkboard"/>
              </a:rPr>
              <a:t>x</a:t>
            </a:r>
            <a:r>
              <a:rPr lang="en-US" dirty="0" smtClean="0">
                <a:latin typeface="Chalkboard"/>
                <a:cs typeface="Chalkboard"/>
              </a:rPr>
              <a:t> along</a:t>
            </a:r>
          </a:p>
          <a:p>
            <a:r>
              <a:rPr lang="en-US" dirty="0" smtClean="0">
                <a:latin typeface="Chalkboard"/>
                <a:cs typeface="Chalkboard"/>
              </a:rPr>
              <a:t>the </a:t>
            </a:r>
            <a:r>
              <a:rPr lang="en-US" dirty="0" err="1" smtClean="0">
                <a:latin typeface="Chalkboard"/>
                <a:cs typeface="Chalkboard"/>
              </a:rPr>
              <a:t>x</a:t>
            </a:r>
            <a:r>
              <a:rPr lang="en-US" dirty="0" smtClean="0">
                <a:latin typeface="Chalkboard"/>
                <a:cs typeface="Chalkboard"/>
              </a:rPr>
              <a:t> axis and by </a:t>
            </a:r>
            <a:r>
              <a:rPr lang="en-US" dirty="0" err="1" smtClean="0">
                <a:latin typeface="Chalkboard"/>
                <a:cs typeface="Chalkboard"/>
              </a:rPr>
              <a:t>s</a:t>
            </a:r>
            <a:r>
              <a:rPr lang="en-US" baseline="-25000" dirty="0" err="1" smtClean="0">
                <a:latin typeface="Chalkboard"/>
                <a:cs typeface="Chalkboard"/>
              </a:rPr>
              <a:t>y</a:t>
            </a:r>
            <a:r>
              <a:rPr lang="en-US" dirty="0" smtClean="0">
                <a:latin typeface="Chalkboard"/>
                <a:cs typeface="Chalkboard"/>
              </a:rPr>
              <a:t> along the </a:t>
            </a:r>
            <a:r>
              <a:rPr lang="en-US" dirty="0" err="1" smtClean="0">
                <a:latin typeface="Chalkboard"/>
                <a:cs typeface="Chalkboard"/>
              </a:rPr>
              <a:t>y</a:t>
            </a:r>
            <a:r>
              <a:rPr lang="en-US" dirty="0" smtClean="0">
                <a:latin typeface="Chalkboard"/>
                <a:cs typeface="Chalkboard"/>
              </a:rPr>
              <a:t> axis. 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089253" y="2995719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halkboard"/>
                <a:cs typeface="Chalkboard"/>
              </a:rPr>
              <a:t>y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89253" y="2476051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halkboard"/>
                <a:cs typeface="Chalkboard"/>
              </a:rPr>
              <a:t>x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63" name="Left Bracket 62"/>
          <p:cNvSpPr/>
          <p:nvPr/>
        </p:nvSpPr>
        <p:spPr>
          <a:xfrm>
            <a:off x="5898753" y="2357465"/>
            <a:ext cx="190500" cy="11303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halkboard"/>
              <a:cs typeface="Chalkboard"/>
            </a:endParaRPr>
          </a:p>
        </p:txBody>
      </p:sp>
      <p:sp>
        <p:nvSpPr>
          <p:cNvPr id="64" name="Right Bracket 63"/>
          <p:cNvSpPr/>
          <p:nvPr/>
        </p:nvSpPr>
        <p:spPr>
          <a:xfrm>
            <a:off x="6329057" y="2357465"/>
            <a:ext cx="217376" cy="113030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halkboard"/>
              <a:cs typeface="Chalkboard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68165" y="2995719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0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168165" y="24760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halkboard"/>
                <a:cs typeface="Chalkboard"/>
              </a:rPr>
              <a:t>s</a:t>
            </a:r>
            <a:r>
              <a:rPr lang="en-US" baseline="-25000" dirty="0" err="1" smtClean="0">
                <a:latin typeface="Chalkboard"/>
                <a:cs typeface="Chalkboard"/>
              </a:rPr>
              <a:t>x</a:t>
            </a:r>
            <a:endParaRPr lang="en-US" baseline="-25000" dirty="0">
              <a:latin typeface="Chalkboard"/>
              <a:cs typeface="Chalkboard"/>
            </a:endParaRPr>
          </a:p>
        </p:txBody>
      </p:sp>
      <p:sp>
        <p:nvSpPr>
          <p:cNvPr id="67" name="Left Bracket 66"/>
          <p:cNvSpPr/>
          <p:nvPr/>
        </p:nvSpPr>
        <p:spPr>
          <a:xfrm>
            <a:off x="3977665" y="2357465"/>
            <a:ext cx="190500" cy="11303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halkboard"/>
              <a:cs typeface="Chalkboard"/>
            </a:endParaRPr>
          </a:p>
        </p:txBody>
      </p:sp>
      <p:sp>
        <p:nvSpPr>
          <p:cNvPr id="68" name="Right Bracket 67"/>
          <p:cNvSpPr/>
          <p:nvPr/>
        </p:nvSpPr>
        <p:spPr>
          <a:xfrm>
            <a:off x="5098769" y="2357465"/>
            <a:ext cx="217376" cy="113030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halkboard"/>
              <a:cs typeface="Chalkboard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450878" y="2476051"/>
            <a:ext cx="3208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halkboard"/>
                <a:cs typeface="Chalkboard"/>
              </a:rPr>
              <a:t>.</a:t>
            </a:r>
            <a:endParaRPr lang="en-US" sz="3600" dirty="0"/>
          </a:p>
        </p:txBody>
      </p:sp>
      <p:sp>
        <p:nvSpPr>
          <p:cNvPr id="70" name="Rectangle 69"/>
          <p:cNvSpPr/>
          <p:nvPr/>
        </p:nvSpPr>
        <p:spPr>
          <a:xfrm>
            <a:off x="3620221" y="266071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=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029935" y="2995719"/>
            <a:ext cx="380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halkboard"/>
                <a:cs typeface="Chalkboard"/>
              </a:rPr>
              <a:t>y</a:t>
            </a:r>
            <a:r>
              <a:rPr lang="en-US" dirty="0" smtClean="0">
                <a:latin typeface="Chalkboard"/>
                <a:cs typeface="Chalkboard"/>
              </a:rPr>
              <a:t>’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29935" y="2476051"/>
            <a:ext cx="37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halkboard"/>
                <a:cs typeface="Chalkboard"/>
              </a:rPr>
              <a:t>x</a:t>
            </a:r>
            <a:r>
              <a:rPr lang="en-US" dirty="0" smtClean="0">
                <a:latin typeface="Chalkboard"/>
                <a:cs typeface="Chalkboard"/>
              </a:rPr>
              <a:t>’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73" name="Left Bracket 72"/>
          <p:cNvSpPr/>
          <p:nvPr/>
        </p:nvSpPr>
        <p:spPr>
          <a:xfrm>
            <a:off x="2839435" y="2357465"/>
            <a:ext cx="190500" cy="11303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halkboard"/>
              <a:cs typeface="Chalkboard"/>
            </a:endParaRPr>
          </a:p>
        </p:txBody>
      </p:sp>
      <p:sp>
        <p:nvSpPr>
          <p:cNvPr id="74" name="Right Bracket 73"/>
          <p:cNvSpPr/>
          <p:nvPr/>
        </p:nvSpPr>
        <p:spPr>
          <a:xfrm>
            <a:off x="3312074" y="2357465"/>
            <a:ext cx="217376" cy="113030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halkboard"/>
              <a:cs typeface="Chalkboard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384570" y="4021667"/>
            <a:ext cx="320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S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5572475" y="4021667"/>
            <a:ext cx="318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P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3029935" y="4021667"/>
            <a:ext cx="37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P’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3677583" y="402166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=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57972" y="2995719"/>
            <a:ext cx="36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halkboard"/>
                <a:cs typeface="Chalkboard"/>
              </a:rPr>
              <a:t>s</a:t>
            </a:r>
            <a:r>
              <a:rPr lang="en-US" baseline="-25000" dirty="0" err="1" smtClean="0">
                <a:latin typeface="Chalkboard"/>
                <a:cs typeface="Chalkboard"/>
              </a:rPr>
              <a:t>y</a:t>
            </a:r>
            <a:endParaRPr lang="en-US" baseline="-25000" dirty="0">
              <a:latin typeface="Chalkboard"/>
              <a:cs typeface="Chalkboar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57972" y="2476051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0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64149" y="3744668"/>
            <a:ext cx="3208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halkboard"/>
                <a:cs typeface="Chalkboard"/>
              </a:rPr>
              <a:t>.</a:t>
            </a:r>
            <a:endParaRPr lang="en-US" sz="3600" dirty="0"/>
          </a:p>
        </p:txBody>
      </p:sp>
      <p:sp>
        <p:nvSpPr>
          <p:cNvPr id="28" name="Rectangle 27"/>
          <p:cNvSpPr/>
          <p:nvPr/>
        </p:nvSpPr>
        <p:spPr>
          <a:xfrm>
            <a:off x="1123194" y="4526471"/>
            <a:ext cx="69794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If </a:t>
            </a:r>
            <a:r>
              <a:rPr lang="en-US" dirty="0" err="1" smtClean="0">
                <a:latin typeface="Chalkboard"/>
                <a:cs typeface="Chalkboard"/>
              </a:rPr>
              <a:t>s</a:t>
            </a:r>
            <a:r>
              <a:rPr lang="en-US" baseline="-25000" dirty="0" err="1" smtClean="0">
                <a:latin typeface="Chalkboard"/>
                <a:cs typeface="Chalkboard"/>
              </a:rPr>
              <a:t>x</a:t>
            </a:r>
            <a:r>
              <a:rPr lang="en-US" dirty="0" smtClean="0">
                <a:latin typeface="Chalkboard"/>
                <a:cs typeface="Chalkboard"/>
              </a:rPr>
              <a:t> = </a:t>
            </a:r>
            <a:r>
              <a:rPr lang="en-US" dirty="0" err="1" smtClean="0">
                <a:latin typeface="Chalkboard"/>
                <a:cs typeface="Chalkboard"/>
              </a:rPr>
              <a:t>s</a:t>
            </a:r>
            <a:r>
              <a:rPr lang="en-US" baseline="-25000" dirty="0" err="1" smtClean="0">
                <a:latin typeface="Chalkboard"/>
                <a:cs typeface="Chalkboard"/>
              </a:rPr>
              <a:t>y</a:t>
            </a:r>
            <a:r>
              <a:rPr lang="en-US" dirty="0" smtClean="0">
                <a:latin typeface="Chalkboard"/>
                <a:cs typeface="Chalkboard"/>
              </a:rPr>
              <a:t> this is called “uniform scaling” but if they are different, it’s called “differential scaling”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Composition using properties of Orthogonal matrices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97250" y="2204985"/>
            <a:ext cx="4127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Unit row vectors of R rotate into the principal axes</a:t>
            </a:r>
            <a:endParaRPr lang="en-US" dirty="0"/>
          </a:p>
        </p:txBody>
      </p:sp>
      <p:grpSp>
        <p:nvGrpSpPr>
          <p:cNvPr id="5" name="Group 31"/>
          <p:cNvGrpSpPr/>
          <p:nvPr/>
        </p:nvGrpSpPr>
        <p:grpSpPr>
          <a:xfrm>
            <a:off x="799808" y="1717307"/>
            <a:ext cx="2425704" cy="2222679"/>
            <a:chOff x="254000" y="1417637"/>
            <a:chExt cx="2425704" cy="2222679"/>
          </a:xfrm>
        </p:grpSpPr>
        <p:sp>
          <p:nvSpPr>
            <p:cNvPr id="6" name="Left Bracket 5"/>
            <p:cNvSpPr/>
            <p:nvPr/>
          </p:nvSpPr>
          <p:spPr>
            <a:xfrm>
              <a:off x="254000" y="1417637"/>
              <a:ext cx="203200" cy="2222679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halkboard"/>
                <a:cs typeface="Chalkboard"/>
              </a:endParaRPr>
            </a:p>
          </p:txBody>
        </p:sp>
        <p:sp>
          <p:nvSpPr>
            <p:cNvPr id="7" name="Right Bracket 6"/>
            <p:cNvSpPr/>
            <p:nvPr/>
          </p:nvSpPr>
          <p:spPr>
            <a:xfrm>
              <a:off x="2463804" y="1417638"/>
              <a:ext cx="215900" cy="2222678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halkboard"/>
                <a:cs typeface="Chalkboard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18514" y="2070656"/>
              <a:ext cx="455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r</a:t>
              </a:r>
              <a:r>
                <a:rPr lang="en-US" baseline="-25000" dirty="0" smtClean="0">
                  <a:latin typeface="Chalkboard"/>
                  <a:cs typeface="Chalkboard"/>
                </a:rPr>
                <a:t>2y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56203" y="3058557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2972" y="2070656"/>
              <a:ext cx="425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r</a:t>
              </a:r>
              <a:r>
                <a:rPr lang="en-US" baseline="-25000" dirty="0" smtClean="0">
                  <a:latin typeface="Chalkboard"/>
                  <a:cs typeface="Chalkboard"/>
                </a:rPr>
                <a:t>1y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1800" y="1550988"/>
              <a:ext cx="45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r</a:t>
              </a:r>
              <a:r>
                <a:rPr lang="en-US" baseline="-25000" dirty="0" smtClean="0">
                  <a:latin typeface="Chalkboard"/>
                  <a:cs typeface="Chalkboard"/>
                </a:rPr>
                <a:t>1x</a:t>
              </a:r>
              <a:endParaRPr lang="en-US" baseline="-25000" dirty="0">
                <a:latin typeface="Symbol" charset="2"/>
                <a:cs typeface="Symbol" charset="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38525" y="1550988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16006" y="1550988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r</a:t>
              </a:r>
              <a:r>
                <a:rPr lang="en-US" baseline="-25000" dirty="0" smtClean="0">
                  <a:latin typeface="Chalkboard"/>
                  <a:cs typeface="Chalkboard"/>
                </a:rPr>
                <a:t>2x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64206" y="3058557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38525" y="2070656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59224" y="3058557"/>
              <a:ext cx="270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1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64206" y="1550988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r</a:t>
              </a:r>
              <a:r>
                <a:rPr lang="en-US" baseline="-25000" dirty="0" smtClean="0">
                  <a:latin typeface="Chalkboard"/>
                  <a:cs typeface="Chalkboard"/>
                </a:rPr>
                <a:t>3x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68444" y="2063210"/>
              <a:ext cx="455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r</a:t>
              </a:r>
              <a:r>
                <a:rPr lang="en-US" baseline="-25000" dirty="0" smtClean="0">
                  <a:latin typeface="Chalkboard"/>
                  <a:cs typeface="Chalkboard"/>
                </a:rPr>
                <a:t>3y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7200" y="3058557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3288" y="2551646"/>
              <a:ext cx="455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r</a:t>
              </a:r>
              <a:r>
                <a:rPr lang="en-US" baseline="-25000" dirty="0" smtClean="0">
                  <a:latin typeface="Chalkboard"/>
                  <a:cs typeface="Chalkboard"/>
                </a:rPr>
                <a:t>2z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7746" y="2551646"/>
              <a:ext cx="425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r</a:t>
              </a:r>
              <a:r>
                <a:rPr lang="en-US" baseline="-25000" dirty="0" smtClean="0">
                  <a:latin typeface="Chalkboard"/>
                  <a:cs typeface="Chalkboard"/>
                </a:rPr>
                <a:t>1z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23299" y="2551646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53218" y="2544200"/>
              <a:ext cx="460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r</a:t>
              </a:r>
              <a:r>
                <a:rPr lang="en-US" baseline="-25000" dirty="0" smtClean="0">
                  <a:latin typeface="Chalkboard"/>
                  <a:cs typeface="Chalkboard"/>
                </a:rPr>
                <a:t>3z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3397250" y="5196409"/>
            <a:ext cx="4127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Determine in what direction each of </a:t>
            </a:r>
            <a:r>
              <a:rPr lang="en-US" dirty="0" err="1" smtClean="0">
                <a:latin typeface="Chalkboard"/>
                <a:cs typeface="Chalkboard"/>
              </a:rPr>
              <a:t>x</a:t>
            </a:r>
            <a:r>
              <a:rPr lang="en-US" baseline="-25000" dirty="0" err="1" smtClean="0">
                <a:latin typeface="Chalkboard"/>
                <a:cs typeface="Chalkboard"/>
              </a:rPr>
              <a:t>p</a:t>
            </a:r>
            <a:r>
              <a:rPr lang="en-US" dirty="0" smtClean="0">
                <a:latin typeface="Chalkboard"/>
                <a:cs typeface="Chalkboard"/>
              </a:rPr>
              <a:t>, </a:t>
            </a:r>
            <a:r>
              <a:rPr lang="en-US" dirty="0" err="1" smtClean="0">
                <a:latin typeface="Chalkboard"/>
                <a:cs typeface="Chalkboard"/>
              </a:rPr>
              <a:t>y</a:t>
            </a:r>
            <a:r>
              <a:rPr lang="en-US" baseline="-25000" dirty="0" err="1" smtClean="0">
                <a:latin typeface="Chalkboard"/>
                <a:cs typeface="Chalkboard"/>
              </a:rPr>
              <a:t>p</a:t>
            </a:r>
            <a:r>
              <a:rPr lang="en-US" dirty="0" smtClean="0">
                <a:latin typeface="Chalkboard"/>
                <a:cs typeface="Chalkboard"/>
              </a:rPr>
              <a:t> and </a:t>
            </a:r>
            <a:r>
              <a:rPr lang="en-US" dirty="0" err="1" smtClean="0">
                <a:latin typeface="Chalkboard"/>
                <a:cs typeface="Chalkboard"/>
              </a:rPr>
              <a:t>z</a:t>
            </a:r>
            <a:r>
              <a:rPr lang="en-US" baseline="-25000" dirty="0" err="1" smtClean="0">
                <a:latin typeface="Chalkboard"/>
                <a:cs typeface="Chalkboard"/>
              </a:rPr>
              <a:t>p</a:t>
            </a:r>
            <a:r>
              <a:rPr lang="en-US" dirty="0" smtClean="0">
                <a:latin typeface="Chalkboard"/>
                <a:cs typeface="Chalkboard"/>
              </a:rPr>
              <a:t> axes is heading, normalize them, and use them as column vectors in the rotation matrix.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397250" y="3062822"/>
            <a:ext cx="49953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halkboard"/>
                <a:cs typeface="Chalkboard"/>
              </a:rPr>
              <a:t>The rows of R represent the coordinates in the original space of unit vectors along the</a:t>
            </a:r>
          </a:p>
          <a:p>
            <a:r>
              <a:rPr lang="en-US" b="1" dirty="0" smtClean="0">
                <a:latin typeface="Chalkboard"/>
                <a:cs typeface="Chalkboard"/>
              </a:rPr>
              <a:t>	 coordinate axes of the rotated space.</a:t>
            </a:r>
          </a:p>
          <a:p>
            <a:endParaRPr lang="en-US" b="1" dirty="0" smtClean="0">
              <a:latin typeface="Chalkboard"/>
              <a:cs typeface="Chalkboard"/>
            </a:endParaRPr>
          </a:p>
          <a:p>
            <a:r>
              <a:rPr lang="en-US" b="1" dirty="0" smtClean="0">
                <a:latin typeface="Chalkboard"/>
                <a:cs typeface="Chalkboard"/>
              </a:rPr>
              <a:t>The columns of R represent the coordinates in the rotated space of unit vectors along the </a:t>
            </a:r>
          </a:p>
          <a:p>
            <a:r>
              <a:rPr lang="en-US" b="1" dirty="0" smtClean="0">
                <a:latin typeface="Chalkboard"/>
                <a:cs typeface="Chalkboard"/>
              </a:rPr>
              <a:t>	axes of the original space.</a:t>
            </a:r>
            <a:endParaRPr lang="en-US" dirty="0">
              <a:latin typeface="Chalkboard"/>
              <a:cs typeface="Chalkboar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97731" y="6328791"/>
            <a:ext cx="226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halkboard"/>
                <a:cs typeface="Chalkboard"/>
              </a:rPr>
              <a:t>©2009 Christopher Summa</a:t>
            </a:r>
            <a:endParaRPr lang="en-US" sz="1200" dirty="0">
              <a:latin typeface="Chalkboard"/>
              <a:cs typeface="Chalkboard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lkboard"/>
                <a:cs typeface="Chalkboard"/>
              </a:rPr>
              <a:t>Composition of 3D Transforms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50607" y="1417638"/>
            <a:ext cx="6917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Let’s suppose we want to transform a local coordinate system to</a:t>
            </a:r>
          </a:p>
          <a:p>
            <a:r>
              <a:rPr lang="en-US" dirty="0" smtClean="0">
                <a:latin typeface="Chalkboard"/>
                <a:cs typeface="Chalkboard"/>
              </a:rPr>
              <a:t>some other one, for example we’ve got a plane that we want to</a:t>
            </a:r>
          </a:p>
          <a:p>
            <a:r>
              <a:rPr lang="en-US" dirty="0" smtClean="0">
                <a:latin typeface="Chalkboard"/>
                <a:cs typeface="Chalkboard"/>
              </a:rPr>
              <a:t>transform such that it is pointed in some direction DOF, and is</a:t>
            </a:r>
          </a:p>
          <a:p>
            <a:r>
              <a:rPr lang="en-US" dirty="0" smtClean="0">
                <a:latin typeface="Chalkboard"/>
                <a:cs typeface="Chalkboard"/>
              </a:rPr>
              <a:t>not banked.  We need a series of rotations to accomplish this.</a:t>
            </a:r>
            <a:endParaRPr lang="en-US" dirty="0">
              <a:latin typeface="Chalkboard"/>
              <a:cs typeface="Chalkboard"/>
            </a:endParaRPr>
          </a:p>
        </p:txBody>
      </p:sp>
      <p:pic>
        <p:nvPicPr>
          <p:cNvPr id="12" name="Picture 11" descr="5.21.png"/>
          <p:cNvPicPr>
            <a:picLocks noChangeAspect="1"/>
          </p:cNvPicPr>
          <p:nvPr/>
        </p:nvPicPr>
        <p:blipFill>
          <a:blip r:embed="rId2"/>
          <a:srcRect t="13645"/>
          <a:stretch>
            <a:fillRect/>
          </a:stretch>
        </p:blipFill>
        <p:spPr>
          <a:xfrm rot="10800000">
            <a:off x="179916" y="3471830"/>
            <a:ext cx="4296833" cy="2042087"/>
          </a:xfrm>
          <a:prstGeom prst="rect">
            <a:avLst/>
          </a:prstGeom>
        </p:spPr>
      </p:pic>
      <p:pic>
        <p:nvPicPr>
          <p:cNvPr id="13" name="Picture 12" descr="5.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497915" y="3211855"/>
            <a:ext cx="4210051" cy="25274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97731" y="6328791"/>
            <a:ext cx="226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halkboard"/>
                <a:cs typeface="Chalkboard"/>
              </a:rPr>
              <a:t>©2009 Christopher Summa</a:t>
            </a:r>
            <a:endParaRPr lang="en-US" sz="1200" dirty="0">
              <a:latin typeface="Chalkboard"/>
              <a:cs typeface="Chalkboard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lkboard"/>
                <a:cs typeface="Chalkboard"/>
              </a:rPr>
              <a:t>Composition of 3D Transforms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50607" y="1417638"/>
            <a:ext cx="7618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What we need is the </a:t>
            </a:r>
            <a:r>
              <a:rPr lang="en-US" dirty="0" err="1" smtClean="0">
                <a:latin typeface="Chalkboard"/>
                <a:cs typeface="Chalkboard"/>
              </a:rPr>
              <a:t>z</a:t>
            </a:r>
            <a:r>
              <a:rPr lang="en-US" baseline="-25000" dirty="0" err="1" smtClean="0">
                <a:latin typeface="Chalkboard"/>
                <a:cs typeface="Chalkboard"/>
              </a:rPr>
              <a:t>p</a:t>
            </a:r>
            <a:r>
              <a:rPr lang="en-US" dirty="0" smtClean="0">
                <a:latin typeface="Chalkboard"/>
                <a:cs typeface="Chalkboard"/>
              </a:rPr>
              <a:t> axis transformed in the DOF direction, with</a:t>
            </a:r>
          </a:p>
          <a:p>
            <a:r>
              <a:rPr lang="en-US" dirty="0" smtClean="0">
                <a:latin typeface="Chalkboard"/>
                <a:cs typeface="Chalkboard"/>
              </a:rPr>
              <a:t>the </a:t>
            </a:r>
            <a:r>
              <a:rPr lang="en-US" dirty="0" err="1" smtClean="0">
                <a:latin typeface="Chalkboard"/>
                <a:cs typeface="Chalkboard"/>
              </a:rPr>
              <a:t>x</a:t>
            </a:r>
            <a:r>
              <a:rPr lang="en-US" baseline="-25000" dirty="0" err="1" smtClean="0">
                <a:latin typeface="Chalkboard"/>
                <a:cs typeface="Chalkboard"/>
              </a:rPr>
              <a:t>p</a:t>
            </a:r>
            <a:r>
              <a:rPr lang="en-US" dirty="0" smtClean="0">
                <a:latin typeface="Chalkboard"/>
                <a:cs typeface="Chalkboard"/>
              </a:rPr>
              <a:t> axis transformed into a horizontal vector perpendicular to DOF.</a:t>
            </a:r>
          </a:p>
          <a:p>
            <a:r>
              <a:rPr lang="en-US" dirty="0" smtClean="0">
                <a:latin typeface="Chalkboard"/>
                <a:cs typeface="Chalkboard"/>
              </a:rPr>
              <a:t>Hmmm… </a:t>
            </a:r>
            <a:r>
              <a:rPr lang="en-US" dirty="0" err="1" smtClean="0">
                <a:latin typeface="Chalkboard"/>
                <a:cs typeface="Chalkboard"/>
              </a:rPr>
              <a:t>y</a:t>
            </a:r>
            <a:r>
              <a:rPr lang="en-US" dirty="0" smtClean="0">
                <a:latin typeface="Chalkboard"/>
                <a:cs typeface="Chalkboard"/>
              </a:rPr>
              <a:t> </a:t>
            </a:r>
            <a:r>
              <a:rPr lang="en-US" dirty="0" err="1" smtClean="0">
                <a:latin typeface="Chalkboard"/>
                <a:cs typeface="Chalkboard"/>
              </a:rPr>
              <a:t>x</a:t>
            </a:r>
            <a:r>
              <a:rPr lang="en-US" dirty="0" smtClean="0">
                <a:latin typeface="Chalkboard"/>
                <a:cs typeface="Chalkboard"/>
              </a:rPr>
              <a:t> DOF is in the right direction!  Finally </a:t>
            </a:r>
            <a:r>
              <a:rPr lang="en-US" dirty="0" err="1" smtClean="0">
                <a:latin typeface="Chalkboard"/>
                <a:cs typeface="Chalkboard"/>
              </a:rPr>
              <a:t>y</a:t>
            </a:r>
            <a:r>
              <a:rPr lang="en-US" baseline="-25000" dirty="0" err="1" smtClean="0">
                <a:latin typeface="Chalkboard"/>
                <a:cs typeface="Chalkboard"/>
              </a:rPr>
              <a:t>p</a:t>
            </a:r>
            <a:r>
              <a:rPr lang="en-US" dirty="0" smtClean="0">
                <a:latin typeface="Chalkboard"/>
                <a:cs typeface="Chalkboard"/>
              </a:rPr>
              <a:t> should point in</a:t>
            </a:r>
          </a:p>
          <a:p>
            <a:r>
              <a:rPr lang="en-US" dirty="0" smtClean="0">
                <a:latin typeface="Chalkboard"/>
                <a:cs typeface="Chalkboard"/>
              </a:rPr>
              <a:t>the direction that is orthogonal to </a:t>
            </a:r>
            <a:r>
              <a:rPr lang="en-US" dirty="0" err="1" smtClean="0">
                <a:latin typeface="Chalkboard"/>
                <a:cs typeface="Chalkboard"/>
              </a:rPr>
              <a:t>x</a:t>
            </a:r>
            <a:r>
              <a:rPr lang="en-US" baseline="-25000" dirty="0" err="1" smtClean="0">
                <a:latin typeface="Chalkboard"/>
                <a:cs typeface="Chalkboard"/>
              </a:rPr>
              <a:t>p</a:t>
            </a:r>
            <a:r>
              <a:rPr lang="en-US" dirty="0" smtClean="0">
                <a:latin typeface="Chalkboard"/>
                <a:cs typeface="Chalkboard"/>
              </a:rPr>
              <a:t> and </a:t>
            </a:r>
            <a:r>
              <a:rPr lang="en-US" dirty="0" err="1" smtClean="0">
                <a:latin typeface="Chalkboard"/>
                <a:cs typeface="Chalkboard"/>
              </a:rPr>
              <a:t>z</a:t>
            </a:r>
            <a:r>
              <a:rPr lang="en-US" baseline="-25000" dirty="0" err="1" smtClean="0">
                <a:latin typeface="Chalkboard"/>
                <a:cs typeface="Chalkboard"/>
              </a:rPr>
              <a:t>p</a:t>
            </a:r>
            <a:r>
              <a:rPr lang="en-US" dirty="0" smtClean="0">
                <a:latin typeface="Chalkboard"/>
                <a:cs typeface="Chalkboard"/>
              </a:rPr>
              <a:t>, or (DOF </a:t>
            </a:r>
            <a:r>
              <a:rPr lang="en-US" dirty="0" err="1" smtClean="0">
                <a:latin typeface="Chalkboard"/>
                <a:cs typeface="Chalkboard"/>
              </a:rPr>
              <a:t>x</a:t>
            </a:r>
            <a:r>
              <a:rPr lang="en-US" dirty="0" smtClean="0">
                <a:latin typeface="Chalkboard"/>
                <a:cs typeface="Chalkboard"/>
              </a:rPr>
              <a:t> (</a:t>
            </a:r>
            <a:r>
              <a:rPr lang="en-US" dirty="0" err="1" smtClean="0">
                <a:latin typeface="Chalkboard"/>
                <a:cs typeface="Chalkboard"/>
              </a:rPr>
              <a:t>y</a:t>
            </a:r>
            <a:r>
              <a:rPr lang="en-US" dirty="0" smtClean="0">
                <a:latin typeface="Chalkboard"/>
                <a:cs typeface="Chalkboard"/>
              </a:rPr>
              <a:t> </a:t>
            </a:r>
            <a:r>
              <a:rPr lang="en-US" dirty="0" err="1" smtClean="0">
                <a:latin typeface="Chalkboard"/>
                <a:cs typeface="Chalkboard"/>
              </a:rPr>
              <a:t>x</a:t>
            </a:r>
            <a:r>
              <a:rPr lang="en-US" dirty="0" smtClean="0">
                <a:latin typeface="Chalkboard"/>
                <a:cs typeface="Chalkboard"/>
              </a:rPr>
              <a:t> DOF))</a:t>
            </a:r>
            <a:endParaRPr lang="en-US" baseline="-25000" dirty="0" smtClean="0">
              <a:latin typeface="Chalkboard"/>
              <a:cs typeface="Chalkboard"/>
            </a:endParaRPr>
          </a:p>
        </p:txBody>
      </p:sp>
      <p:pic>
        <p:nvPicPr>
          <p:cNvPr id="6" name="Picture 5" descr="5.21.png"/>
          <p:cNvPicPr>
            <a:picLocks noChangeAspect="1"/>
          </p:cNvPicPr>
          <p:nvPr/>
        </p:nvPicPr>
        <p:blipFill>
          <a:blip r:embed="rId2"/>
          <a:srcRect t="13645"/>
          <a:stretch>
            <a:fillRect/>
          </a:stretch>
        </p:blipFill>
        <p:spPr>
          <a:xfrm rot="10800000">
            <a:off x="179916" y="3471830"/>
            <a:ext cx="4296833" cy="2042087"/>
          </a:xfrm>
          <a:prstGeom prst="rect">
            <a:avLst/>
          </a:prstGeom>
        </p:spPr>
      </p:pic>
      <p:pic>
        <p:nvPicPr>
          <p:cNvPr id="7" name="Picture 6" descr="5.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497915" y="3211855"/>
            <a:ext cx="4210051" cy="25274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97731" y="6328791"/>
            <a:ext cx="226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halkboard"/>
                <a:cs typeface="Chalkboard"/>
              </a:rPr>
              <a:t>©2009 Christopher Summa</a:t>
            </a:r>
            <a:endParaRPr lang="en-US" sz="1200" dirty="0">
              <a:latin typeface="Chalkboard"/>
              <a:cs typeface="Chalkboard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lkboard"/>
                <a:cs typeface="Chalkboard"/>
              </a:rPr>
              <a:t>Composition of 3D Transforms</a:t>
            </a:r>
            <a:endParaRPr lang="en-US" dirty="0">
              <a:latin typeface="Chalkboard"/>
              <a:cs typeface="Chalkboard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572367" y="1918384"/>
            <a:ext cx="5804192" cy="2222679"/>
            <a:chOff x="799808" y="1717307"/>
            <a:chExt cx="5804192" cy="2222679"/>
          </a:xfrm>
        </p:grpSpPr>
        <p:sp>
          <p:nvSpPr>
            <p:cNvPr id="22" name="TextBox 21"/>
            <p:cNvSpPr txBox="1"/>
            <p:nvPr/>
          </p:nvSpPr>
          <p:spPr>
            <a:xfrm>
              <a:off x="4980648" y="2251222"/>
              <a:ext cx="798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|DOF|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48520" y="2251222"/>
              <a:ext cx="1106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|</a:t>
              </a:r>
              <a:r>
                <a:rPr lang="en-US" dirty="0" err="1" smtClean="0"/>
                <a:t>y</a:t>
              </a:r>
              <a:r>
                <a:rPr lang="en-US" dirty="0" smtClean="0"/>
                <a:t> </a:t>
              </a:r>
              <a:r>
                <a:rPr lang="en-US" dirty="0" err="1" smtClean="0"/>
                <a:t>x</a:t>
              </a:r>
              <a:r>
                <a:rPr lang="en-US" dirty="0" smtClean="0"/>
                <a:t> DOF|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48015" y="2251222"/>
              <a:ext cx="1852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|DOF </a:t>
              </a:r>
              <a:r>
                <a:rPr lang="en-US" dirty="0" err="1" smtClean="0"/>
                <a:t>x</a:t>
              </a:r>
              <a:r>
                <a:rPr lang="en-US" dirty="0" smtClean="0"/>
                <a:t> (</a:t>
              </a:r>
              <a:r>
                <a:rPr lang="en-US" dirty="0" err="1" smtClean="0"/>
                <a:t>y</a:t>
              </a:r>
              <a:r>
                <a:rPr lang="en-US" dirty="0" smtClean="0"/>
                <a:t> </a:t>
              </a:r>
              <a:r>
                <a:rPr lang="en-US" dirty="0" err="1" smtClean="0"/>
                <a:t>x</a:t>
              </a:r>
              <a:r>
                <a:rPr lang="en-US" dirty="0" smtClean="0"/>
                <a:t> DOF)|</a:t>
              </a:r>
              <a:endParaRPr lang="en-US" dirty="0"/>
            </a:p>
          </p:txBody>
        </p:sp>
        <p:sp>
          <p:nvSpPr>
            <p:cNvPr id="26" name="Left Bracket 25"/>
            <p:cNvSpPr/>
            <p:nvPr/>
          </p:nvSpPr>
          <p:spPr>
            <a:xfrm>
              <a:off x="799808" y="1717307"/>
              <a:ext cx="203200" cy="2222679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halkboard"/>
                <a:cs typeface="Chalkboard"/>
              </a:endParaRPr>
            </a:p>
          </p:txBody>
        </p:sp>
        <p:sp>
          <p:nvSpPr>
            <p:cNvPr id="27" name="Right Bracket 26"/>
            <p:cNvSpPr/>
            <p:nvPr/>
          </p:nvSpPr>
          <p:spPr>
            <a:xfrm>
              <a:off x="6388100" y="1717307"/>
              <a:ext cx="215900" cy="2222678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halkboard"/>
                <a:cs typeface="Chalkboard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76083" y="3358227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72076" y="1827988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14430" y="3358227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72076" y="2347656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92775" y="3335557"/>
              <a:ext cx="270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1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467905" y="3358227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56850" y="2828646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baseline="-25000" dirty="0">
                <a:latin typeface="Chalkboard"/>
                <a:cs typeface="Chalkboard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574369" y="4794250"/>
            <a:ext cx="5802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Replacing the column vectors in the upper 3 </a:t>
            </a:r>
            <a:r>
              <a:rPr lang="en-US" dirty="0" err="1" smtClean="0"/>
              <a:t>x</a:t>
            </a:r>
            <a:r>
              <a:rPr lang="en-US" dirty="0" smtClean="0"/>
              <a:t> 3 matrix gives</a:t>
            </a:r>
          </a:p>
          <a:p>
            <a:r>
              <a:rPr lang="en-US" dirty="0" smtClean="0"/>
              <a:t>the proper rotation matrix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97731" y="6328791"/>
            <a:ext cx="226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halkboard"/>
                <a:cs typeface="Chalkboard"/>
              </a:rPr>
              <a:t>©2009 Christopher Summa</a:t>
            </a:r>
            <a:endParaRPr lang="en-US" sz="1200" dirty="0">
              <a:latin typeface="Chalkboard"/>
              <a:cs typeface="Chalkboard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halkboard"/>
                <a:cs typeface="Chalkboard"/>
              </a:rPr>
              <a:t>Transformation as a change in coordinate systems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67831" y="1661583"/>
            <a:ext cx="74099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It is often useful to think of your primitives as existing in their own</a:t>
            </a:r>
          </a:p>
          <a:p>
            <a:r>
              <a:rPr lang="en-US" dirty="0" smtClean="0">
                <a:latin typeface="Chalkboard"/>
                <a:cs typeface="Chalkboard"/>
              </a:rPr>
              <a:t>coordinate system, and what you need to to is “map” them onto a</a:t>
            </a:r>
          </a:p>
          <a:p>
            <a:r>
              <a:rPr lang="en-US" dirty="0" smtClean="0">
                <a:latin typeface="Chalkboard"/>
                <a:cs typeface="Chalkboard"/>
              </a:rPr>
              <a:t>different coordinate system (the screen perhaps) via transformations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04690" y="4718621"/>
            <a:ext cx="214366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817822" y="3930957"/>
            <a:ext cx="157691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Block Arc 12"/>
          <p:cNvSpPr/>
          <p:nvPr/>
        </p:nvSpPr>
        <p:spPr>
          <a:xfrm>
            <a:off x="2023275" y="3450209"/>
            <a:ext cx="1204641" cy="1820291"/>
          </a:xfrm>
          <a:prstGeom prst="blockArc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27916" y="4720210"/>
            <a:ext cx="544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x(1)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60388" y="3143292"/>
            <a:ext cx="544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y(1)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852783" y="4347700"/>
            <a:ext cx="214366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2065915" y="3560036"/>
            <a:ext cx="157691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476009" y="4349289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x(2)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308481" y="2772371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y(2)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97731" y="6328791"/>
            <a:ext cx="226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halkboard"/>
                <a:cs typeface="Chalkboard"/>
              </a:rPr>
              <a:t>©2009 Christopher Summa</a:t>
            </a:r>
            <a:endParaRPr lang="en-US" sz="1200" dirty="0">
              <a:latin typeface="Chalkboard"/>
              <a:cs typeface="Chalkboard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halkboard"/>
                <a:cs typeface="Chalkboard"/>
              </a:rPr>
              <a:t>Transformation as a change in coordinate systems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67831" y="1661583"/>
            <a:ext cx="74099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It is often useful to think of your primitives as existing in their own</a:t>
            </a:r>
          </a:p>
          <a:p>
            <a:r>
              <a:rPr lang="en-US" dirty="0" smtClean="0">
                <a:latin typeface="Chalkboard"/>
                <a:cs typeface="Chalkboard"/>
              </a:rPr>
              <a:t>coordinate system, and what you need to to is “map” them onto a</a:t>
            </a:r>
          </a:p>
          <a:p>
            <a:r>
              <a:rPr lang="en-US" dirty="0" smtClean="0">
                <a:latin typeface="Chalkboard"/>
                <a:cs typeface="Chalkboard"/>
              </a:rPr>
              <a:t>different coordinate system (the screen perhaps) via transformations</a:t>
            </a:r>
          </a:p>
        </p:txBody>
      </p:sp>
      <p:pic>
        <p:nvPicPr>
          <p:cNvPr id="14" name="Picture 13" descr="5.23.png"/>
          <p:cNvPicPr>
            <a:picLocks noChangeAspect="1"/>
          </p:cNvPicPr>
          <p:nvPr/>
        </p:nvPicPr>
        <p:blipFill>
          <a:blip r:embed="rId2"/>
          <a:srcRect l="19406" t="14846" r="20566"/>
          <a:stretch>
            <a:fillRect/>
          </a:stretch>
        </p:blipFill>
        <p:spPr>
          <a:xfrm rot="10800000">
            <a:off x="4595282" y="3036572"/>
            <a:ext cx="3862918" cy="264667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7200" y="3244334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halkboard"/>
                <a:cs typeface="Chalkboard"/>
              </a:rPr>
              <a:t>P</a:t>
            </a:r>
            <a:r>
              <a:rPr lang="en-US" baseline="30000" dirty="0" err="1" smtClean="0">
                <a:latin typeface="Chalkboard"/>
                <a:cs typeface="Chalkboard"/>
              </a:rPr>
              <a:t>(i</a:t>
            </a:r>
            <a:r>
              <a:rPr lang="en-US" baseline="30000" dirty="0" smtClean="0">
                <a:latin typeface="Chalkboard"/>
                <a:cs typeface="Chalkboard"/>
              </a:rPr>
              <a:t>) </a:t>
            </a:r>
            <a:r>
              <a:rPr lang="en-US" dirty="0" smtClean="0">
                <a:latin typeface="Chalkboard"/>
                <a:cs typeface="Chalkboard"/>
              </a:rPr>
              <a:t>= </a:t>
            </a:r>
            <a:r>
              <a:rPr lang="en-US" dirty="0" err="1" smtClean="0">
                <a:latin typeface="Chalkboard"/>
                <a:cs typeface="Chalkboard"/>
              </a:rPr>
              <a:t>M</a:t>
            </a:r>
            <a:r>
              <a:rPr lang="en-US" baseline="-25000" dirty="0" err="1" smtClean="0">
                <a:latin typeface="Chalkboard"/>
                <a:cs typeface="Chalkboard"/>
              </a:rPr>
              <a:t>i←j</a:t>
            </a:r>
            <a:r>
              <a:rPr lang="en-US" baseline="-25000" dirty="0" smtClean="0">
                <a:latin typeface="Chalkboard"/>
                <a:cs typeface="Chalkboard"/>
              </a:rPr>
              <a:t> </a:t>
            </a:r>
            <a:r>
              <a:rPr lang="en-US" dirty="0" smtClean="0">
                <a:latin typeface="Chalkboard"/>
                <a:cs typeface="Chalkboard"/>
              </a:rPr>
              <a:t>• </a:t>
            </a:r>
            <a:r>
              <a:rPr lang="en-US" dirty="0" err="1" smtClean="0">
                <a:latin typeface="Chalkboard"/>
                <a:cs typeface="Chalkboard"/>
              </a:rPr>
              <a:t>P</a:t>
            </a:r>
            <a:r>
              <a:rPr lang="en-US" baseline="30000" dirty="0" err="1" smtClean="0">
                <a:latin typeface="Chalkboard"/>
                <a:cs typeface="Chalkboard"/>
              </a:rPr>
              <a:t>(j</a:t>
            </a:r>
            <a:r>
              <a:rPr lang="en-US" baseline="30000" dirty="0" smtClean="0">
                <a:latin typeface="Chalkboard"/>
                <a:cs typeface="Chalkboard"/>
              </a:rPr>
              <a:t>)</a:t>
            </a:r>
            <a:endParaRPr lang="en-US" dirty="0" smtClean="0">
              <a:latin typeface="Chalkboard"/>
              <a:cs typeface="Chalkboard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48179" y="324433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halkboard"/>
                <a:cs typeface="Chalkboard"/>
              </a:rPr>
              <a:t>P</a:t>
            </a:r>
            <a:r>
              <a:rPr lang="en-US" baseline="30000" dirty="0" err="1" smtClean="0">
                <a:latin typeface="Chalkboard"/>
                <a:cs typeface="Chalkboard"/>
              </a:rPr>
              <a:t>(j</a:t>
            </a:r>
            <a:r>
              <a:rPr lang="en-US" baseline="30000" dirty="0" smtClean="0">
                <a:latin typeface="Chalkboard"/>
                <a:cs typeface="Chalkboard"/>
              </a:rPr>
              <a:t>) </a:t>
            </a:r>
            <a:r>
              <a:rPr lang="en-US" dirty="0" smtClean="0">
                <a:latin typeface="Chalkboard"/>
                <a:cs typeface="Chalkboard"/>
              </a:rPr>
              <a:t>= </a:t>
            </a:r>
            <a:r>
              <a:rPr lang="en-US" dirty="0" err="1" smtClean="0">
                <a:latin typeface="Chalkboard"/>
                <a:cs typeface="Chalkboard"/>
              </a:rPr>
              <a:t>M</a:t>
            </a:r>
            <a:r>
              <a:rPr lang="en-US" baseline="-25000" dirty="0" err="1" smtClean="0">
                <a:latin typeface="Chalkboard"/>
                <a:cs typeface="Chalkboard"/>
              </a:rPr>
              <a:t>j←k</a:t>
            </a:r>
            <a:r>
              <a:rPr lang="en-US" baseline="-25000" dirty="0" smtClean="0">
                <a:latin typeface="Chalkboard"/>
                <a:cs typeface="Chalkboard"/>
              </a:rPr>
              <a:t> </a:t>
            </a:r>
            <a:r>
              <a:rPr lang="en-US" dirty="0" smtClean="0">
                <a:latin typeface="Chalkboard"/>
                <a:cs typeface="Chalkboard"/>
              </a:rPr>
              <a:t>• </a:t>
            </a:r>
            <a:r>
              <a:rPr lang="en-US" dirty="0" err="1" smtClean="0">
                <a:latin typeface="Chalkboard"/>
                <a:cs typeface="Chalkboard"/>
              </a:rPr>
              <a:t>P</a:t>
            </a:r>
            <a:r>
              <a:rPr lang="en-US" baseline="30000" dirty="0" err="1" smtClean="0">
                <a:latin typeface="Chalkboard"/>
                <a:cs typeface="Chalkboard"/>
              </a:rPr>
              <a:t>(k</a:t>
            </a:r>
            <a:r>
              <a:rPr lang="en-US" baseline="30000" dirty="0" smtClean="0">
                <a:latin typeface="Chalkboard"/>
                <a:cs typeface="Chalkboard"/>
              </a:rPr>
              <a:t>)</a:t>
            </a:r>
            <a:endParaRPr lang="en-US" dirty="0" smtClean="0">
              <a:latin typeface="Chalkboard"/>
              <a:cs typeface="Chalkboard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15964" y="3244334"/>
            <a:ext cx="55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and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14161" y="3831181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halkboard"/>
                <a:cs typeface="Chalkboard"/>
              </a:rPr>
              <a:t>P</a:t>
            </a:r>
            <a:r>
              <a:rPr lang="en-US" baseline="30000" dirty="0" err="1" smtClean="0">
                <a:latin typeface="Chalkboard"/>
                <a:cs typeface="Chalkboard"/>
              </a:rPr>
              <a:t>(i</a:t>
            </a:r>
            <a:r>
              <a:rPr lang="en-US" baseline="30000" dirty="0" smtClean="0">
                <a:latin typeface="Chalkboard"/>
                <a:cs typeface="Chalkboard"/>
              </a:rPr>
              <a:t>) </a:t>
            </a:r>
            <a:r>
              <a:rPr lang="en-US" dirty="0" smtClean="0">
                <a:latin typeface="Chalkboard"/>
                <a:cs typeface="Chalkboard"/>
              </a:rPr>
              <a:t>= </a:t>
            </a:r>
            <a:r>
              <a:rPr lang="en-US" dirty="0" err="1" smtClean="0">
                <a:latin typeface="Chalkboard"/>
                <a:cs typeface="Chalkboard"/>
              </a:rPr>
              <a:t>M</a:t>
            </a:r>
            <a:r>
              <a:rPr lang="en-US" baseline="-25000" dirty="0" err="1" smtClean="0">
                <a:latin typeface="Chalkboard"/>
                <a:cs typeface="Chalkboard"/>
              </a:rPr>
              <a:t>i←k</a:t>
            </a:r>
            <a:r>
              <a:rPr lang="en-US" baseline="-25000" dirty="0" smtClean="0">
                <a:latin typeface="Chalkboard"/>
                <a:cs typeface="Chalkboard"/>
              </a:rPr>
              <a:t> </a:t>
            </a:r>
            <a:r>
              <a:rPr lang="en-US" dirty="0" smtClean="0">
                <a:latin typeface="Chalkboard"/>
                <a:cs typeface="Chalkboard"/>
              </a:rPr>
              <a:t>• </a:t>
            </a:r>
            <a:r>
              <a:rPr lang="en-US" dirty="0" err="1" smtClean="0">
                <a:latin typeface="Chalkboard"/>
                <a:cs typeface="Chalkboard"/>
              </a:rPr>
              <a:t>P</a:t>
            </a:r>
            <a:r>
              <a:rPr lang="en-US" baseline="30000" dirty="0" err="1" smtClean="0">
                <a:latin typeface="Chalkboard"/>
                <a:cs typeface="Chalkboard"/>
              </a:rPr>
              <a:t>(k</a:t>
            </a:r>
            <a:r>
              <a:rPr lang="en-US" baseline="30000" dirty="0" smtClean="0">
                <a:latin typeface="Chalkboard"/>
                <a:cs typeface="Chalkboard"/>
              </a:rPr>
              <a:t>)</a:t>
            </a:r>
            <a:endParaRPr lang="en-US" dirty="0" smtClean="0">
              <a:latin typeface="Chalkboard"/>
              <a:cs typeface="Chalkboard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4776" y="4573085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M</a:t>
            </a:r>
            <a:r>
              <a:rPr lang="en-US" baseline="-25000" dirty="0" smtClean="0">
                <a:latin typeface="Chalkboard"/>
                <a:cs typeface="Chalkboard"/>
              </a:rPr>
              <a:t>1←2</a:t>
            </a:r>
            <a:r>
              <a:rPr lang="en-US" dirty="0" smtClean="0">
                <a:latin typeface="Chalkboard"/>
                <a:cs typeface="Chalkboard"/>
              </a:rPr>
              <a:t> = T(4,2)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84776" y="4995332"/>
            <a:ext cx="2917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M</a:t>
            </a:r>
            <a:r>
              <a:rPr lang="en-US" baseline="-25000" dirty="0" smtClean="0">
                <a:latin typeface="Chalkboard"/>
                <a:cs typeface="Chalkboard"/>
              </a:rPr>
              <a:t>2←3</a:t>
            </a:r>
            <a:r>
              <a:rPr lang="en-US" dirty="0" smtClean="0">
                <a:latin typeface="Chalkboard"/>
                <a:cs typeface="Chalkboard"/>
              </a:rPr>
              <a:t> = T(2,3) • S(0.5, 0.5)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84776" y="5413921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M</a:t>
            </a:r>
            <a:r>
              <a:rPr lang="en-US" baseline="-25000" dirty="0" smtClean="0">
                <a:latin typeface="Chalkboard"/>
                <a:cs typeface="Chalkboard"/>
              </a:rPr>
              <a:t>3←4</a:t>
            </a:r>
            <a:r>
              <a:rPr lang="en-US" dirty="0" smtClean="0">
                <a:latin typeface="Chalkboard"/>
                <a:cs typeface="Chalkboard"/>
              </a:rPr>
              <a:t> = T(6.7, 1.8) • R(-45˚)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97731" y="6328791"/>
            <a:ext cx="226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halkboard"/>
                <a:cs typeface="Chalkboard"/>
              </a:rPr>
              <a:t>©2009 Christopher Summa</a:t>
            </a:r>
            <a:endParaRPr lang="en-US" sz="1200" dirty="0">
              <a:latin typeface="Chalkboard"/>
              <a:cs typeface="Chalkboard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halkboard"/>
                <a:cs typeface="Chalkboard"/>
              </a:rPr>
              <a:t>Transformation as a change in coordinate systems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67831" y="1661583"/>
            <a:ext cx="74099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It is often useful to think of your primitives as existing in their own</a:t>
            </a:r>
          </a:p>
          <a:p>
            <a:r>
              <a:rPr lang="en-US" dirty="0" smtClean="0">
                <a:latin typeface="Chalkboard"/>
                <a:cs typeface="Chalkboard"/>
              </a:rPr>
              <a:t>coordinate system, and what you need to to is “map” them onto a</a:t>
            </a:r>
          </a:p>
          <a:p>
            <a:r>
              <a:rPr lang="en-US" dirty="0" smtClean="0">
                <a:latin typeface="Chalkboard"/>
                <a:cs typeface="Chalkboard"/>
              </a:rPr>
              <a:t>different coordinate system (the screen perhaps) via transformations</a:t>
            </a:r>
          </a:p>
        </p:txBody>
      </p:sp>
      <p:pic>
        <p:nvPicPr>
          <p:cNvPr id="6" name="Picture 5" descr="5.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3060920"/>
            <a:ext cx="3232150" cy="2898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28877" y="3244334"/>
            <a:ext cx="1725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M</a:t>
            </a:r>
            <a:r>
              <a:rPr lang="en-US" baseline="-25000" dirty="0" smtClean="0">
                <a:latin typeface="Chalkboard"/>
                <a:cs typeface="Chalkboard"/>
              </a:rPr>
              <a:t>1←2</a:t>
            </a:r>
            <a:r>
              <a:rPr lang="en-US" dirty="0" smtClean="0">
                <a:latin typeface="Chalkboard"/>
                <a:cs typeface="Chalkboard"/>
              </a:rPr>
              <a:t> = T(x</a:t>
            </a:r>
            <a:r>
              <a:rPr lang="en-US" baseline="-25000" dirty="0" smtClean="0">
                <a:latin typeface="Chalkboard"/>
                <a:cs typeface="Chalkboard"/>
              </a:rPr>
              <a:t>1</a:t>
            </a:r>
            <a:r>
              <a:rPr lang="en-US" dirty="0" smtClean="0">
                <a:latin typeface="Chalkboard"/>
                <a:cs typeface="Chalkboard"/>
              </a:rPr>
              <a:t>, y</a:t>
            </a:r>
            <a:r>
              <a:rPr lang="en-US" baseline="-25000" dirty="0" smtClean="0">
                <a:latin typeface="Chalkboard"/>
                <a:cs typeface="Chalkboard"/>
              </a:rPr>
              <a:t>1</a:t>
            </a:r>
            <a:r>
              <a:rPr lang="en-US" dirty="0" smtClean="0">
                <a:latin typeface="Chalkboard"/>
                <a:cs typeface="Chalkboard"/>
              </a:rPr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28877" y="3905250"/>
            <a:ext cx="313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M</a:t>
            </a:r>
            <a:r>
              <a:rPr lang="en-US" baseline="-25000" dirty="0" smtClean="0">
                <a:latin typeface="Chalkboard"/>
                <a:cs typeface="Chalkboard"/>
              </a:rPr>
              <a:t>2←1</a:t>
            </a:r>
            <a:r>
              <a:rPr lang="en-US" dirty="0" smtClean="0">
                <a:latin typeface="Chalkboard"/>
                <a:cs typeface="Chalkboard"/>
              </a:rPr>
              <a:t> = T(x</a:t>
            </a:r>
            <a:r>
              <a:rPr lang="en-US" baseline="-25000" dirty="0" smtClean="0">
                <a:latin typeface="Chalkboard"/>
                <a:cs typeface="Chalkboard"/>
              </a:rPr>
              <a:t>1</a:t>
            </a:r>
            <a:r>
              <a:rPr lang="en-US" dirty="0" smtClean="0">
                <a:latin typeface="Chalkboard"/>
                <a:cs typeface="Chalkboard"/>
              </a:rPr>
              <a:t>, y</a:t>
            </a:r>
            <a:r>
              <a:rPr lang="en-US" baseline="-25000" dirty="0" smtClean="0">
                <a:latin typeface="Chalkboard"/>
                <a:cs typeface="Chalkboard"/>
              </a:rPr>
              <a:t>1</a:t>
            </a:r>
            <a:r>
              <a:rPr lang="en-US" dirty="0" smtClean="0">
                <a:latin typeface="Chalkboard"/>
                <a:cs typeface="Chalkboard"/>
              </a:rPr>
              <a:t>)</a:t>
            </a:r>
            <a:r>
              <a:rPr lang="en-US" baseline="30000" dirty="0" smtClean="0">
                <a:latin typeface="Chalkboard"/>
                <a:cs typeface="Chalkboard"/>
              </a:rPr>
              <a:t>-1</a:t>
            </a:r>
            <a:r>
              <a:rPr lang="en-US" dirty="0" smtClean="0">
                <a:latin typeface="Chalkboard"/>
                <a:cs typeface="Chalkboard"/>
              </a:rPr>
              <a:t> = T(-x</a:t>
            </a:r>
            <a:r>
              <a:rPr lang="en-US" baseline="-25000" dirty="0" smtClean="0">
                <a:latin typeface="Chalkboard"/>
                <a:cs typeface="Chalkboard"/>
              </a:rPr>
              <a:t>1</a:t>
            </a:r>
            <a:r>
              <a:rPr lang="en-US" dirty="0" smtClean="0">
                <a:latin typeface="Chalkboard"/>
                <a:cs typeface="Chalkboard"/>
              </a:rPr>
              <a:t>, -y</a:t>
            </a:r>
            <a:r>
              <a:rPr lang="en-US" baseline="-25000" dirty="0" smtClean="0">
                <a:latin typeface="Chalkboard"/>
                <a:cs typeface="Chalkboard"/>
              </a:rPr>
              <a:t>1</a:t>
            </a:r>
            <a:r>
              <a:rPr lang="en-US" dirty="0" smtClean="0">
                <a:latin typeface="Chalkboard"/>
                <a:cs typeface="Chalkboard"/>
              </a:rPr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97731" y="6328791"/>
            <a:ext cx="226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halkboard"/>
                <a:cs typeface="Chalkboard"/>
              </a:rPr>
              <a:t>©2009 Christopher Summa</a:t>
            </a:r>
            <a:endParaRPr lang="en-US" sz="1200" dirty="0">
              <a:latin typeface="Chalkboard"/>
              <a:cs typeface="Chalkboard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halkboard"/>
                <a:cs typeface="Chalkboard"/>
              </a:rPr>
              <a:t>Transformation as a change in coordinate systems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67831" y="1661583"/>
            <a:ext cx="7160935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Suppose </a:t>
            </a:r>
            <a:r>
              <a:rPr lang="en-US" dirty="0" err="1" smtClean="0">
                <a:latin typeface="Chalkboard"/>
                <a:cs typeface="Chalkboard"/>
              </a:rPr>
              <a:t>Q</a:t>
            </a:r>
            <a:r>
              <a:rPr lang="en-US" baseline="30000" dirty="0" err="1" smtClean="0">
                <a:latin typeface="Chalkboard"/>
                <a:cs typeface="Chalkboard"/>
              </a:rPr>
              <a:t>(j</a:t>
            </a:r>
            <a:r>
              <a:rPr lang="en-US" baseline="30000" dirty="0" smtClean="0">
                <a:latin typeface="Chalkboard"/>
                <a:cs typeface="Chalkboard"/>
              </a:rPr>
              <a:t>)</a:t>
            </a:r>
            <a:r>
              <a:rPr lang="en-US" dirty="0" smtClean="0">
                <a:latin typeface="Chalkboard"/>
                <a:cs typeface="Chalkboard"/>
              </a:rPr>
              <a:t> is some transformation in coordinate system </a:t>
            </a:r>
            <a:r>
              <a:rPr lang="en-US" dirty="0" err="1" smtClean="0">
                <a:latin typeface="Chalkboard"/>
                <a:cs typeface="Chalkboard"/>
              </a:rPr>
              <a:t>j</a:t>
            </a:r>
            <a:r>
              <a:rPr lang="en-US" dirty="0" smtClean="0">
                <a:latin typeface="Chalkboard"/>
                <a:cs typeface="Chalkboard"/>
              </a:rPr>
              <a:t>, and</a:t>
            </a:r>
          </a:p>
          <a:p>
            <a:r>
              <a:rPr lang="en-US" dirty="0" smtClean="0">
                <a:latin typeface="Chalkboard"/>
                <a:cs typeface="Chalkboard"/>
              </a:rPr>
              <a:t>we want to find some transformation </a:t>
            </a:r>
            <a:r>
              <a:rPr lang="en-US" dirty="0" err="1" smtClean="0">
                <a:latin typeface="Chalkboard"/>
                <a:cs typeface="Chalkboard"/>
              </a:rPr>
              <a:t>Q</a:t>
            </a:r>
            <a:r>
              <a:rPr lang="en-US" baseline="30000" dirty="0" err="1" smtClean="0">
                <a:latin typeface="Chalkboard"/>
                <a:cs typeface="Chalkboard"/>
              </a:rPr>
              <a:t>(i</a:t>
            </a:r>
            <a:r>
              <a:rPr lang="en-US" baseline="30000" dirty="0" smtClean="0">
                <a:latin typeface="Chalkboard"/>
                <a:cs typeface="Chalkboard"/>
              </a:rPr>
              <a:t>)</a:t>
            </a:r>
            <a:r>
              <a:rPr lang="en-US" dirty="0" smtClean="0">
                <a:latin typeface="Chalkboard"/>
                <a:cs typeface="Chalkboard"/>
              </a:rPr>
              <a:t> in coordinate system </a:t>
            </a:r>
            <a:r>
              <a:rPr lang="en-US" dirty="0" err="1" smtClean="0">
                <a:latin typeface="Chalkboard"/>
                <a:cs typeface="Chalkboard"/>
              </a:rPr>
              <a:t>i</a:t>
            </a:r>
            <a:r>
              <a:rPr lang="en-US" dirty="0" smtClean="0">
                <a:latin typeface="Chalkboard"/>
                <a:cs typeface="Chalkboard"/>
              </a:rPr>
              <a:t>.</a:t>
            </a:r>
          </a:p>
          <a:p>
            <a:endParaRPr lang="en-US" dirty="0" smtClean="0">
              <a:latin typeface="Chalkboard"/>
              <a:cs typeface="Chalkboard"/>
            </a:endParaRPr>
          </a:p>
          <a:p>
            <a:r>
              <a:rPr lang="en-US" dirty="0" smtClean="0">
                <a:latin typeface="Chalkboard"/>
                <a:cs typeface="Chalkboard"/>
              </a:rPr>
              <a:t>Imagine applying </a:t>
            </a:r>
            <a:r>
              <a:rPr lang="en-US" dirty="0" err="1" smtClean="0">
                <a:latin typeface="Chalkboard"/>
                <a:cs typeface="Chalkboard"/>
              </a:rPr>
              <a:t>Q</a:t>
            </a:r>
            <a:r>
              <a:rPr lang="en-US" baseline="30000" dirty="0" err="1" smtClean="0">
                <a:latin typeface="Chalkboard"/>
                <a:cs typeface="Chalkboard"/>
              </a:rPr>
              <a:t>(j</a:t>
            </a:r>
            <a:r>
              <a:rPr lang="en-US" baseline="30000" dirty="0" smtClean="0">
                <a:latin typeface="Chalkboard"/>
                <a:cs typeface="Chalkboard"/>
              </a:rPr>
              <a:t>)</a:t>
            </a:r>
            <a:r>
              <a:rPr lang="en-US" dirty="0" smtClean="0">
                <a:latin typeface="Chalkboard"/>
                <a:cs typeface="Chalkboard"/>
              </a:rPr>
              <a:t> to points </a:t>
            </a:r>
            <a:r>
              <a:rPr lang="en-US" dirty="0" err="1" smtClean="0">
                <a:latin typeface="Chalkboard"/>
                <a:cs typeface="Chalkboard"/>
              </a:rPr>
              <a:t>P</a:t>
            </a:r>
            <a:r>
              <a:rPr lang="en-US" baseline="30000" dirty="0" err="1" smtClean="0">
                <a:latin typeface="Chalkboard"/>
                <a:cs typeface="Chalkboard"/>
              </a:rPr>
              <a:t>(j</a:t>
            </a:r>
            <a:r>
              <a:rPr lang="en-US" baseline="30000" dirty="0" smtClean="0">
                <a:latin typeface="Chalkboard"/>
                <a:cs typeface="Chalkboard"/>
              </a:rPr>
              <a:t>)</a:t>
            </a:r>
            <a:r>
              <a:rPr lang="en-US" dirty="0" smtClean="0">
                <a:latin typeface="Chalkboard"/>
                <a:cs typeface="Chalkboard"/>
              </a:rPr>
              <a:t> in system </a:t>
            </a:r>
            <a:r>
              <a:rPr lang="en-US" dirty="0" err="1" smtClean="0">
                <a:latin typeface="Chalkboard"/>
                <a:cs typeface="Chalkboard"/>
              </a:rPr>
              <a:t>j</a:t>
            </a:r>
            <a:r>
              <a:rPr lang="en-US" dirty="0" smtClean="0">
                <a:latin typeface="Chalkboard"/>
                <a:cs typeface="Chalkboard"/>
              </a:rPr>
              <a:t>.  How to find</a:t>
            </a:r>
          </a:p>
          <a:p>
            <a:r>
              <a:rPr lang="en-US" dirty="0" smtClean="0">
                <a:latin typeface="Chalkboard"/>
                <a:cs typeface="Chalkboard"/>
              </a:rPr>
              <a:t>the </a:t>
            </a:r>
            <a:r>
              <a:rPr lang="en-US" dirty="0" err="1" smtClean="0">
                <a:latin typeface="Chalkboard"/>
                <a:cs typeface="Chalkboard"/>
              </a:rPr>
              <a:t>Q</a:t>
            </a:r>
            <a:r>
              <a:rPr lang="en-US" baseline="30000" dirty="0" err="1" smtClean="0">
                <a:latin typeface="Chalkboard"/>
                <a:cs typeface="Chalkboard"/>
              </a:rPr>
              <a:t>(i</a:t>
            </a:r>
            <a:r>
              <a:rPr lang="en-US" baseline="30000" dirty="0" smtClean="0">
                <a:latin typeface="Chalkboard"/>
                <a:cs typeface="Chalkboard"/>
              </a:rPr>
              <a:t>) </a:t>
            </a:r>
            <a:r>
              <a:rPr lang="en-US" dirty="0" smtClean="0">
                <a:latin typeface="Chalkboard"/>
                <a:cs typeface="Chalkboard"/>
              </a:rPr>
              <a:t>in system </a:t>
            </a:r>
            <a:r>
              <a:rPr lang="en-US" dirty="0" err="1" smtClean="0">
                <a:latin typeface="Chalkboard"/>
                <a:cs typeface="Chalkboard"/>
              </a:rPr>
              <a:t>i</a:t>
            </a:r>
            <a:r>
              <a:rPr lang="en-US" dirty="0" smtClean="0">
                <a:latin typeface="Chalkboard"/>
                <a:cs typeface="Chalkboard"/>
              </a:rPr>
              <a:t> that will produce the same set of transformed</a:t>
            </a:r>
          </a:p>
          <a:p>
            <a:r>
              <a:rPr lang="en-US" dirty="0" smtClean="0">
                <a:latin typeface="Chalkboard"/>
                <a:cs typeface="Chalkboard"/>
              </a:rPr>
              <a:t>points?</a:t>
            </a:r>
          </a:p>
          <a:p>
            <a:endParaRPr lang="en-US" dirty="0" smtClean="0">
              <a:latin typeface="Chalkboard"/>
              <a:cs typeface="Chalkboar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7831" y="3508242"/>
            <a:ext cx="5242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Mathematically: </a:t>
            </a:r>
            <a:r>
              <a:rPr lang="en-US" dirty="0" err="1" smtClean="0">
                <a:latin typeface="Chalkboard"/>
                <a:cs typeface="Chalkboard"/>
              </a:rPr>
              <a:t>Q</a:t>
            </a:r>
            <a:r>
              <a:rPr lang="en-US" baseline="30000" dirty="0" err="1" smtClean="0">
                <a:latin typeface="Chalkboard"/>
                <a:cs typeface="Chalkboard"/>
              </a:rPr>
              <a:t>(i</a:t>
            </a:r>
            <a:r>
              <a:rPr lang="en-US" baseline="30000" dirty="0" smtClean="0">
                <a:latin typeface="Chalkboard"/>
                <a:cs typeface="Chalkboard"/>
              </a:rPr>
              <a:t>) </a:t>
            </a:r>
            <a:r>
              <a:rPr lang="en-US" dirty="0" smtClean="0">
                <a:latin typeface="Chalkboard"/>
                <a:cs typeface="Chalkboard"/>
              </a:rPr>
              <a:t>• </a:t>
            </a:r>
            <a:r>
              <a:rPr lang="en-US" dirty="0" err="1" smtClean="0">
                <a:latin typeface="Chalkboard"/>
                <a:cs typeface="Chalkboard"/>
              </a:rPr>
              <a:t>P</a:t>
            </a:r>
            <a:r>
              <a:rPr lang="en-US" baseline="30000" dirty="0" err="1" smtClean="0">
                <a:latin typeface="Chalkboard"/>
                <a:cs typeface="Chalkboard"/>
              </a:rPr>
              <a:t>(i</a:t>
            </a:r>
            <a:r>
              <a:rPr lang="en-US" baseline="30000" dirty="0" smtClean="0">
                <a:latin typeface="Chalkboard"/>
                <a:cs typeface="Chalkboard"/>
              </a:rPr>
              <a:t>)</a:t>
            </a:r>
            <a:r>
              <a:rPr lang="en-US" dirty="0" smtClean="0">
                <a:latin typeface="Chalkboard"/>
                <a:cs typeface="Chalkboard"/>
              </a:rPr>
              <a:t> = </a:t>
            </a:r>
            <a:r>
              <a:rPr lang="en-US" dirty="0" err="1" smtClean="0">
                <a:latin typeface="Chalkboard"/>
                <a:cs typeface="Chalkboard"/>
              </a:rPr>
              <a:t>M</a:t>
            </a:r>
            <a:r>
              <a:rPr lang="en-US" baseline="-25000" dirty="0" err="1" smtClean="0">
                <a:latin typeface="Chalkboard"/>
                <a:cs typeface="Chalkboard"/>
              </a:rPr>
              <a:t>i←j</a:t>
            </a:r>
            <a:r>
              <a:rPr lang="en-US" baseline="-25000" dirty="0" smtClean="0">
                <a:latin typeface="Chalkboard"/>
                <a:cs typeface="Chalkboard"/>
              </a:rPr>
              <a:t> </a:t>
            </a:r>
            <a:r>
              <a:rPr lang="en-US" dirty="0" smtClean="0">
                <a:latin typeface="Chalkboard"/>
                <a:cs typeface="Chalkboard"/>
              </a:rPr>
              <a:t>• </a:t>
            </a:r>
            <a:r>
              <a:rPr lang="en-US" dirty="0" err="1" smtClean="0">
                <a:latin typeface="Chalkboard"/>
                <a:cs typeface="Chalkboard"/>
              </a:rPr>
              <a:t>Q</a:t>
            </a:r>
            <a:r>
              <a:rPr lang="en-US" baseline="30000" dirty="0" err="1" smtClean="0">
                <a:latin typeface="Chalkboard"/>
                <a:cs typeface="Chalkboard"/>
              </a:rPr>
              <a:t>(j</a:t>
            </a:r>
            <a:r>
              <a:rPr lang="en-US" baseline="30000" dirty="0" smtClean="0">
                <a:latin typeface="Chalkboard"/>
                <a:cs typeface="Chalkboard"/>
              </a:rPr>
              <a:t>)</a:t>
            </a:r>
            <a:r>
              <a:rPr lang="en-US" dirty="0" smtClean="0">
                <a:latin typeface="Chalkboard"/>
                <a:cs typeface="Chalkboard"/>
              </a:rPr>
              <a:t> • </a:t>
            </a:r>
            <a:r>
              <a:rPr lang="en-US" dirty="0" err="1" smtClean="0">
                <a:latin typeface="Chalkboard"/>
                <a:cs typeface="Chalkboard"/>
              </a:rPr>
              <a:t>P</a:t>
            </a:r>
            <a:r>
              <a:rPr lang="en-US" baseline="30000" dirty="0" err="1" smtClean="0">
                <a:latin typeface="Chalkboard"/>
                <a:cs typeface="Chalkboard"/>
              </a:rPr>
              <a:t>(j</a:t>
            </a:r>
            <a:r>
              <a:rPr lang="en-US" baseline="30000" dirty="0" smtClean="0">
                <a:latin typeface="Chalkboard"/>
                <a:cs typeface="Chalkboard"/>
              </a:rPr>
              <a:t>)</a:t>
            </a:r>
            <a:endParaRPr lang="en-US" baseline="30000" dirty="0"/>
          </a:p>
        </p:txBody>
      </p:sp>
      <p:pic>
        <p:nvPicPr>
          <p:cNvPr id="9" name="Picture 8" descr="5.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22" y="4279968"/>
            <a:ext cx="5170765" cy="27050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82651" y="3983404"/>
            <a:ext cx="61716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Substituting and Simplifying: </a:t>
            </a:r>
            <a:r>
              <a:rPr lang="en-US" dirty="0" err="1" smtClean="0">
                <a:latin typeface="Chalkboard"/>
                <a:cs typeface="Chalkboard"/>
              </a:rPr>
              <a:t>Q</a:t>
            </a:r>
            <a:r>
              <a:rPr lang="en-US" baseline="30000" dirty="0" err="1" smtClean="0">
                <a:latin typeface="Chalkboard"/>
                <a:cs typeface="Chalkboard"/>
              </a:rPr>
              <a:t>(i</a:t>
            </a:r>
            <a:r>
              <a:rPr lang="en-US" baseline="30000" dirty="0" smtClean="0">
                <a:latin typeface="Chalkboard"/>
                <a:cs typeface="Chalkboard"/>
              </a:rPr>
              <a:t>) </a:t>
            </a:r>
            <a:r>
              <a:rPr lang="en-US" dirty="0" smtClean="0">
                <a:latin typeface="Chalkboard"/>
                <a:cs typeface="Chalkboard"/>
              </a:rPr>
              <a:t>= </a:t>
            </a:r>
            <a:r>
              <a:rPr lang="en-US" dirty="0" err="1" smtClean="0">
                <a:latin typeface="Chalkboard"/>
                <a:cs typeface="Chalkboard"/>
              </a:rPr>
              <a:t>M</a:t>
            </a:r>
            <a:r>
              <a:rPr lang="en-US" baseline="-25000" dirty="0" err="1" smtClean="0">
                <a:latin typeface="Chalkboard"/>
                <a:cs typeface="Chalkboard"/>
              </a:rPr>
              <a:t>i←j</a:t>
            </a:r>
            <a:r>
              <a:rPr lang="en-US" baseline="-25000" dirty="0" smtClean="0">
                <a:latin typeface="Chalkboard"/>
                <a:cs typeface="Chalkboard"/>
              </a:rPr>
              <a:t> </a:t>
            </a:r>
            <a:r>
              <a:rPr lang="en-US" dirty="0" smtClean="0">
                <a:latin typeface="Chalkboard"/>
                <a:cs typeface="Chalkboard"/>
              </a:rPr>
              <a:t>• </a:t>
            </a:r>
            <a:r>
              <a:rPr lang="en-US" dirty="0" err="1" smtClean="0">
                <a:latin typeface="Chalkboard"/>
                <a:cs typeface="Chalkboard"/>
              </a:rPr>
              <a:t>Q</a:t>
            </a:r>
            <a:r>
              <a:rPr lang="en-US" baseline="30000" dirty="0" err="1" smtClean="0">
                <a:latin typeface="Chalkboard"/>
                <a:cs typeface="Chalkboard"/>
              </a:rPr>
              <a:t>(j</a:t>
            </a:r>
            <a:r>
              <a:rPr lang="en-US" baseline="30000" dirty="0" smtClean="0">
                <a:latin typeface="Chalkboard"/>
                <a:cs typeface="Chalkboard"/>
              </a:rPr>
              <a:t>) </a:t>
            </a:r>
            <a:r>
              <a:rPr lang="en-US" dirty="0" smtClean="0">
                <a:latin typeface="Chalkboard"/>
                <a:cs typeface="Chalkboard"/>
              </a:rPr>
              <a:t>• M</a:t>
            </a:r>
            <a:r>
              <a:rPr lang="en-US" baseline="-25000" dirty="0" smtClean="0">
                <a:latin typeface="Chalkboard"/>
                <a:cs typeface="Chalkboard"/>
              </a:rPr>
              <a:t>i←j</a:t>
            </a:r>
            <a:r>
              <a:rPr lang="en-US" baseline="30000" dirty="0" smtClean="0">
                <a:latin typeface="Chalkboard"/>
                <a:cs typeface="Chalkboard"/>
              </a:rPr>
              <a:t>-1</a:t>
            </a:r>
            <a:r>
              <a:rPr lang="en-US" baseline="-25000" dirty="0" smtClean="0">
                <a:latin typeface="Chalkboard"/>
                <a:cs typeface="Chalkboard"/>
              </a:rPr>
              <a:t> </a:t>
            </a:r>
            <a:endParaRPr lang="en-US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97731" y="6328791"/>
            <a:ext cx="226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halkboard"/>
                <a:cs typeface="Chalkboard"/>
              </a:rPr>
              <a:t>©2009 Christopher Summa</a:t>
            </a:r>
            <a:endParaRPr lang="en-US" sz="1200" dirty="0">
              <a:latin typeface="Chalkboard"/>
              <a:cs typeface="Chalkboard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halkboard"/>
                <a:cs typeface="Chalkboard"/>
              </a:rPr>
              <a:t>Transformation as a change in coordinate systems</a:t>
            </a:r>
            <a:endParaRPr lang="en-US" dirty="0">
              <a:latin typeface="Chalkboard"/>
              <a:cs typeface="Chalkboard"/>
            </a:endParaRPr>
          </a:p>
        </p:txBody>
      </p:sp>
      <p:pic>
        <p:nvPicPr>
          <p:cNvPr id="9" name="Picture 8" descr="5.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31" y="3164367"/>
            <a:ext cx="6048919" cy="316442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67831" y="1846249"/>
            <a:ext cx="75584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Moving coordinate systems – front wheel moves about </a:t>
            </a:r>
            <a:r>
              <a:rPr lang="en-US" dirty="0" err="1" smtClean="0">
                <a:latin typeface="Chalkboard"/>
                <a:cs typeface="Chalkboard"/>
              </a:rPr>
              <a:t>z</a:t>
            </a:r>
            <a:r>
              <a:rPr lang="en-US" baseline="-25000" dirty="0" err="1" smtClean="0">
                <a:latin typeface="Chalkboard"/>
                <a:cs typeface="Chalkboard"/>
              </a:rPr>
              <a:t>wh</a:t>
            </a:r>
            <a:r>
              <a:rPr lang="en-US" dirty="0" smtClean="0">
                <a:latin typeface="Chalkboard"/>
                <a:cs typeface="Chalkboard"/>
              </a:rPr>
              <a:t> – how does</a:t>
            </a:r>
          </a:p>
          <a:p>
            <a:r>
              <a:rPr lang="en-US" dirty="0" smtClean="0">
                <a:latin typeface="Chalkboard"/>
                <a:cs typeface="Chalkboard"/>
              </a:rPr>
              <a:t>whole bike move in the world coordinate system?</a:t>
            </a:r>
          </a:p>
          <a:p>
            <a:endParaRPr lang="en-US" dirty="0" smtClean="0">
              <a:latin typeface="Chalkboard"/>
              <a:cs typeface="Chalkboard"/>
            </a:endParaRPr>
          </a:p>
          <a:p>
            <a:r>
              <a:rPr lang="en-US" dirty="0" smtClean="0">
                <a:latin typeface="Chalkboard"/>
                <a:cs typeface="Chalkboard"/>
              </a:rPr>
              <a:t>Image a point on the wheel </a:t>
            </a:r>
            <a:r>
              <a:rPr lang="en-US" dirty="0" err="1" smtClean="0">
                <a:latin typeface="Chalkboard"/>
                <a:cs typeface="Chalkboard"/>
              </a:rPr>
              <a:t>P</a:t>
            </a:r>
            <a:r>
              <a:rPr lang="en-US" baseline="30000" dirty="0" err="1" smtClean="0">
                <a:latin typeface="Chalkboard"/>
                <a:cs typeface="Chalkboard"/>
              </a:rPr>
              <a:t>(wh</a:t>
            </a:r>
            <a:r>
              <a:rPr lang="en-US" baseline="30000" dirty="0" smtClean="0">
                <a:latin typeface="Chalkboard"/>
                <a:cs typeface="Chalkboard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97731" y="6328791"/>
            <a:ext cx="226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halkboard"/>
                <a:cs typeface="Chalkboard"/>
              </a:rPr>
              <a:t>©2009 Christopher Summa</a:t>
            </a:r>
            <a:endParaRPr lang="en-US" sz="1200" dirty="0">
              <a:latin typeface="Chalkboard"/>
              <a:cs typeface="Chalkboard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halkboard"/>
                <a:cs typeface="Chalkboard"/>
              </a:rPr>
              <a:t>Transformation as a change in coordinate systems</a:t>
            </a:r>
            <a:endParaRPr lang="en-US" dirty="0">
              <a:latin typeface="Chalkboard"/>
              <a:cs typeface="Chalkboard"/>
            </a:endParaRPr>
          </a:p>
        </p:txBody>
      </p:sp>
      <p:pic>
        <p:nvPicPr>
          <p:cNvPr id="9" name="Picture 8" descr="5.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31" y="3100872"/>
            <a:ext cx="6311900" cy="3302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67831" y="1624006"/>
            <a:ext cx="78149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As wheel rotates through angle </a:t>
            </a:r>
            <a:r>
              <a:rPr lang="en-US" dirty="0" smtClean="0">
                <a:latin typeface="Symbol" charset="2"/>
                <a:cs typeface="Symbol" charset="2"/>
              </a:rPr>
              <a:t>a</a:t>
            </a:r>
            <a:r>
              <a:rPr lang="en-US" dirty="0" smtClean="0">
                <a:latin typeface="Chalkboard"/>
                <a:cs typeface="Chalkboard"/>
              </a:rPr>
              <a:t> about </a:t>
            </a:r>
            <a:r>
              <a:rPr lang="en-US" dirty="0" err="1" smtClean="0">
                <a:latin typeface="Chalkboard"/>
                <a:cs typeface="Chalkboard"/>
              </a:rPr>
              <a:t>z</a:t>
            </a:r>
            <a:r>
              <a:rPr lang="en-US" baseline="-25000" dirty="0" err="1" smtClean="0">
                <a:latin typeface="Chalkboard"/>
                <a:cs typeface="Chalkboard"/>
              </a:rPr>
              <a:t>wh</a:t>
            </a:r>
            <a:r>
              <a:rPr lang="en-US" dirty="0" smtClean="0">
                <a:latin typeface="Chalkboard"/>
                <a:cs typeface="Chalkboard"/>
              </a:rPr>
              <a:t> – a point on the wheel </a:t>
            </a:r>
            <a:r>
              <a:rPr lang="en-US" dirty="0" err="1" smtClean="0">
                <a:latin typeface="Chalkboard"/>
                <a:cs typeface="Chalkboard"/>
              </a:rPr>
              <a:t>P</a:t>
            </a:r>
            <a:r>
              <a:rPr lang="en-US" baseline="30000" dirty="0" err="1" smtClean="0">
                <a:latin typeface="Chalkboard"/>
                <a:cs typeface="Chalkboard"/>
              </a:rPr>
              <a:t>(wh</a:t>
            </a:r>
            <a:r>
              <a:rPr lang="en-US" baseline="30000" dirty="0" smtClean="0">
                <a:latin typeface="Chalkboard"/>
                <a:cs typeface="Chalkboard"/>
              </a:rPr>
              <a:t>)</a:t>
            </a:r>
            <a:endParaRPr lang="en-US" dirty="0" smtClean="0">
              <a:latin typeface="Chalkboard"/>
              <a:cs typeface="Chalkboard"/>
            </a:endParaRPr>
          </a:p>
          <a:p>
            <a:r>
              <a:rPr lang="en-US" dirty="0" smtClean="0">
                <a:latin typeface="Chalkboard"/>
                <a:cs typeface="Chalkboard"/>
              </a:rPr>
              <a:t>moves through a distance </a:t>
            </a:r>
            <a:r>
              <a:rPr lang="en-US" dirty="0" err="1" smtClean="0">
                <a:latin typeface="Symbol" charset="2"/>
                <a:cs typeface="Symbol" charset="2"/>
              </a:rPr>
              <a:t>a</a:t>
            </a:r>
            <a:r>
              <a:rPr lang="en-US" dirty="0" err="1" smtClean="0">
                <a:latin typeface="Chalkboard"/>
                <a:cs typeface="Chalkboard"/>
              </a:rPr>
              <a:t>r</a:t>
            </a:r>
            <a:r>
              <a:rPr lang="en-US" dirty="0" smtClean="0">
                <a:latin typeface="Chalkboard"/>
                <a:cs typeface="Chalkboard"/>
              </a:rPr>
              <a:t> (</a:t>
            </a:r>
            <a:r>
              <a:rPr lang="en-US" dirty="0" err="1" smtClean="0">
                <a:latin typeface="Chalkboard"/>
                <a:cs typeface="Chalkboard"/>
              </a:rPr>
              <a:t>r</a:t>
            </a:r>
            <a:r>
              <a:rPr lang="en-US" dirty="0" smtClean="0">
                <a:latin typeface="Chalkboard"/>
                <a:cs typeface="Chalkboard"/>
              </a:rPr>
              <a:t> is radius of wheel) and tricycle moves</a:t>
            </a:r>
          </a:p>
          <a:p>
            <a:r>
              <a:rPr lang="en-US" dirty="0" smtClean="0">
                <a:latin typeface="Chalkboard"/>
                <a:cs typeface="Chalkboard"/>
              </a:rPr>
              <a:t>forward a distance </a:t>
            </a:r>
            <a:r>
              <a:rPr lang="en-US" dirty="0" err="1" smtClean="0">
                <a:latin typeface="Symbol" charset="2"/>
                <a:cs typeface="Symbol" charset="2"/>
              </a:rPr>
              <a:t>a</a:t>
            </a:r>
            <a:r>
              <a:rPr lang="en-US" dirty="0" err="1" smtClean="0">
                <a:latin typeface="Chalkboard"/>
                <a:cs typeface="Chalkboard"/>
              </a:rPr>
              <a:t>r</a:t>
            </a:r>
            <a:endParaRPr lang="en-US" dirty="0" smtClean="0">
              <a:latin typeface="Chalkboard"/>
              <a:cs typeface="Chalkboar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4749" y="2642583"/>
            <a:ext cx="326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halkboard"/>
                <a:cs typeface="Chalkboard"/>
              </a:rPr>
              <a:t>P’</a:t>
            </a:r>
            <a:r>
              <a:rPr lang="en-US" baseline="30000" dirty="0" err="1" smtClean="0">
                <a:latin typeface="Chalkboard"/>
                <a:cs typeface="Chalkboard"/>
              </a:rPr>
              <a:t>(wh</a:t>
            </a:r>
            <a:r>
              <a:rPr lang="en-US" baseline="30000" dirty="0" smtClean="0">
                <a:latin typeface="Chalkboard"/>
                <a:cs typeface="Chalkboard"/>
              </a:rPr>
              <a:t>) </a:t>
            </a:r>
            <a:r>
              <a:rPr lang="en-US" dirty="0" smtClean="0">
                <a:latin typeface="Chalkboard"/>
                <a:cs typeface="Chalkboard"/>
              </a:rPr>
              <a:t>= T(</a:t>
            </a:r>
            <a:r>
              <a:rPr lang="en-US" dirty="0" smtClean="0">
                <a:latin typeface="Symbol" charset="2"/>
                <a:cs typeface="Symbol" charset="2"/>
              </a:rPr>
              <a:t>a</a:t>
            </a:r>
            <a:r>
              <a:rPr lang="en-US" dirty="0" smtClean="0">
                <a:latin typeface="Chalkboard"/>
                <a:cs typeface="Chalkboard"/>
              </a:rPr>
              <a:t>r,0,0) • </a:t>
            </a:r>
            <a:r>
              <a:rPr lang="en-US" dirty="0" err="1" smtClean="0">
                <a:latin typeface="Chalkboard"/>
                <a:cs typeface="Chalkboard"/>
              </a:rPr>
              <a:t>R</a:t>
            </a:r>
            <a:r>
              <a:rPr lang="en-US" baseline="-25000" dirty="0" err="1" smtClean="0">
                <a:latin typeface="Chalkboard"/>
                <a:cs typeface="Chalkboard"/>
              </a:rPr>
              <a:t>z</a:t>
            </a:r>
            <a:r>
              <a:rPr lang="en-US" dirty="0" err="1" smtClean="0">
                <a:latin typeface="Chalkboard"/>
                <a:cs typeface="Chalkboard"/>
              </a:rPr>
              <a:t>(</a:t>
            </a:r>
            <a:r>
              <a:rPr lang="en-US" dirty="0" err="1" smtClean="0">
                <a:latin typeface="Symbol" charset="2"/>
                <a:cs typeface="Symbol" charset="2"/>
              </a:rPr>
              <a:t>a</a:t>
            </a:r>
            <a:r>
              <a:rPr lang="en-US" dirty="0" smtClean="0">
                <a:latin typeface="Chalkboard"/>
                <a:cs typeface="Chalkboard"/>
              </a:rPr>
              <a:t>) • </a:t>
            </a:r>
            <a:r>
              <a:rPr lang="en-US" dirty="0" err="1" smtClean="0">
                <a:latin typeface="Chalkboard"/>
                <a:cs typeface="Chalkboard"/>
              </a:rPr>
              <a:t>P</a:t>
            </a:r>
            <a:r>
              <a:rPr lang="en-US" baseline="30000" dirty="0" err="1" smtClean="0">
                <a:latin typeface="Chalkboard"/>
                <a:cs typeface="Chalkboard"/>
              </a:rPr>
              <a:t>(wh</a:t>
            </a:r>
            <a:r>
              <a:rPr lang="en-US" baseline="30000" dirty="0" smtClean="0">
                <a:latin typeface="Chalkboard"/>
                <a:cs typeface="Chalkboard"/>
              </a:rPr>
              <a:t>)</a:t>
            </a:r>
            <a:endParaRPr lang="en-US" baseline="30000" dirty="0"/>
          </a:p>
        </p:txBody>
      </p:sp>
      <p:sp>
        <p:nvSpPr>
          <p:cNvPr id="7" name="Rectangle 6"/>
          <p:cNvSpPr/>
          <p:nvPr/>
        </p:nvSpPr>
        <p:spPr>
          <a:xfrm>
            <a:off x="4904315" y="2646876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halkboard"/>
                <a:cs typeface="Chalkboard"/>
              </a:rPr>
              <a:t>P’</a:t>
            </a:r>
            <a:r>
              <a:rPr lang="en-US" baseline="30000" dirty="0" err="1" smtClean="0">
                <a:latin typeface="Chalkboard"/>
                <a:cs typeface="Chalkboard"/>
              </a:rPr>
              <a:t>(wh</a:t>
            </a:r>
            <a:r>
              <a:rPr lang="en-US" baseline="30000" dirty="0" smtClean="0">
                <a:latin typeface="Chalkboard"/>
                <a:cs typeface="Chalkboard"/>
              </a:rPr>
              <a:t>’) </a:t>
            </a:r>
            <a:r>
              <a:rPr lang="en-US" dirty="0" smtClean="0">
                <a:latin typeface="Chalkboard"/>
                <a:cs typeface="Chalkboard"/>
              </a:rPr>
              <a:t>= </a:t>
            </a:r>
            <a:r>
              <a:rPr lang="en-US" dirty="0" err="1" smtClean="0">
                <a:latin typeface="Chalkboard"/>
                <a:cs typeface="Chalkboard"/>
              </a:rPr>
              <a:t>R</a:t>
            </a:r>
            <a:r>
              <a:rPr lang="en-US" baseline="-25000" dirty="0" err="1" smtClean="0">
                <a:latin typeface="Chalkboard"/>
                <a:cs typeface="Chalkboard"/>
              </a:rPr>
              <a:t>z</a:t>
            </a:r>
            <a:r>
              <a:rPr lang="en-US" dirty="0" err="1" smtClean="0">
                <a:latin typeface="Chalkboard"/>
                <a:cs typeface="Chalkboard"/>
              </a:rPr>
              <a:t>(</a:t>
            </a:r>
            <a:r>
              <a:rPr lang="en-US" dirty="0" err="1" smtClean="0">
                <a:latin typeface="Symbol" charset="2"/>
                <a:cs typeface="Symbol" charset="2"/>
              </a:rPr>
              <a:t>a</a:t>
            </a:r>
            <a:r>
              <a:rPr lang="en-US" dirty="0" smtClean="0">
                <a:latin typeface="Chalkboard"/>
                <a:cs typeface="Chalkboard"/>
              </a:rPr>
              <a:t>) • </a:t>
            </a:r>
            <a:r>
              <a:rPr lang="en-US" dirty="0" err="1" smtClean="0">
                <a:latin typeface="Chalkboard"/>
                <a:cs typeface="Chalkboard"/>
              </a:rPr>
              <a:t>P</a:t>
            </a:r>
            <a:r>
              <a:rPr lang="en-US" baseline="30000" dirty="0" err="1" smtClean="0">
                <a:latin typeface="Chalkboard"/>
                <a:cs typeface="Chalkboard"/>
              </a:rPr>
              <a:t>(wh</a:t>
            </a:r>
            <a:r>
              <a:rPr lang="en-US" baseline="30000" dirty="0" smtClean="0">
                <a:latin typeface="Chalkboard"/>
                <a:cs typeface="Chalkboard"/>
              </a:rPr>
              <a:t>’)</a:t>
            </a:r>
            <a:endParaRPr lang="en-US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97731" y="6328791"/>
            <a:ext cx="226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halkboard"/>
                <a:cs typeface="Chalkboard"/>
              </a:rPr>
              <a:t>©2009 Christopher Summa</a:t>
            </a:r>
            <a:endParaRPr lang="en-US" sz="1200" dirty="0">
              <a:latin typeface="Chalkboard"/>
              <a:cs typeface="Chalkboard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lkboard"/>
                <a:cs typeface="Chalkboard"/>
              </a:rPr>
              <a:t>Rotation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23195" y="1417638"/>
            <a:ext cx="644973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Points can be rotated about the origin through the angle </a:t>
            </a:r>
            <a:r>
              <a:rPr lang="en-US" dirty="0" err="1" smtClean="0">
                <a:latin typeface="Symbol" charset="2"/>
                <a:cs typeface="Symbol" charset="2"/>
              </a:rPr>
              <a:t>q</a:t>
            </a:r>
            <a:r>
              <a:rPr lang="en-US" dirty="0" smtClean="0">
                <a:latin typeface="Symbol" charset="2"/>
                <a:cs typeface="Symbol" charset="2"/>
              </a:rPr>
              <a:t>.</a:t>
            </a:r>
            <a:endParaRPr lang="en-US" dirty="0" smtClean="0">
              <a:latin typeface="Chalkboard"/>
              <a:cs typeface="Chalkboard"/>
            </a:endParaRPr>
          </a:p>
          <a:p>
            <a:r>
              <a:rPr lang="en-US" dirty="0" smtClean="0">
                <a:latin typeface="Chalkboard"/>
                <a:cs typeface="Chalkboard"/>
              </a:rPr>
              <a:t>Mathematically:</a:t>
            </a:r>
          </a:p>
          <a:p>
            <a:endParaRPr lang="en-US" dirty="0" smtClean="0">
              <a:latin typeface="Chalkboard"/>
              <a:cs typeface="Chalkboard"/>
            </a:endParaRPr>
          </a:p>
          <a:p>
            <a:r>
              <a:rPr lang="en-US" dirty="0" err="1" smtClean="0">
                <a:latin typeface="Chalkboard"/>
                <a:cs typeface="Chalkboard"/>
              </a:rPr>
              <a:t>x</a:t>
            </a:r>
            <a:r>
              <a:rPr lang="en-US" dirty="0" smtClean="0">
                <a:latin typeface="Chalkboard"/>
                <a:cs typeface="Chalkboard"/>
              </a:rPr>
              <a:t>’ = </a:t>
            </a:r>
            <a:r>
              <a:rPr lang="en-US" dirty="0" err="1" smtClean="0">
                <a:latin typeface="Chalkboard"/>
                <a:cs typeface="Chalkboard"/>
              </a:rPr>
              <a:t>x</a:t>
            </a:r>
            <a:r>
              <a:rPr lang="en-US" dirty="0" smtClean="0">
                <a:latin typeface="Chalkboard"/>
                <a:cs typeface="Chalkboard"/>
              </a:rPr>
              <a:t> </a:t>
            </a:r>
            <a:r>
              <a:rPr lang="en-US" dirty="0" err="1" smtClean="0">
                <a:latin typeface="Chalkboard"/>
                <a:cs typeface="Chalkboard"/>
              </a:rPr>
              <a:t>cos</a:t>
            </a:r>
            <a:r>
              <a:rPr lang="en-US" dirty="0" smtClean="0">
                <a:latin typeface="Chalkboard"/>
                <a:cs typeface="Chalkboard"/>
              </a:rPr>
              <a:t> </a:t>
            </a:r>
            <a:r>
              <a:rPr lang="en-US" dirty="0" err="1" smtClean="0">
                <a:latin typeface="Symbol" charset="2"/>
                <a:cs typeface="Symbol" charset="2"/>
              </a:rPr>
              <a:t>q</a:t>
            </a:r>
            <a:r>
              <a:rPr lang="en-US" dirty="0" smtClean="0">
                <a:latin typeface="Chalkboard"/>
                <a:cs typeface="Chalkboard"/>
              </a:rPr>
              <a:t> - </a:t>
            </a:r>
            <a:r>
              <a:rPr lang="en-US" dirty="0" err="1" smtClean="0">
                <a:latin typeface="Chalkboard"/>
                <a:cs typeface="Chalkboard"/>
              </a:rPr>
              <a:t>y</a:t>
            </a:r>
            <a:r>
              <a:rPr lang="en-US" dirty="0" smtClean="0">
                <a:latin typeface="Chalkboard"/>
                <a:cs typeface="Chalkboard"/>
              </a:rPr>
              <a:t> sin </a:t>
            </a:r>
            <a:r>
              <a:rPr lang="en-US" dirty="0" err="1" smtClean="0">
                <a:latin typeface="Symbol" charset="2"/>
                <a:cs typeface="Symbol" charset="2"/>
              </a:rPr>
              <a:t>q</a:t>
            </a:r>
            <a:r>
              <a:rPr lang="en-US" dirty="0" smtClean="0">
                <a:latin typeface="Chalkboard"/>
                <a:cs typeface="Chalkboard"/>
              </a:rPr>
              <a:t>    and    </a:t>
            </a:r>
            <a:r>
              <a:rPr lang="en-US" dirty="0" err="1" smtClean="0">
                <a:latin typeface="Chalkboard"/>
                <a:cs typeface="Chalkboard"/>
              </a:rPr>
              <a:t>y</a:t>
            </a:r>
            <a:r>
              <a:rPr lang="en-US" dirty="0" smtClean="0">
                <a:latin typeface="Chalkboard"/>
                <a:cs typeface="Chalkboard"/>
              </a:rPr>
              <a:t>’ = </a:t>
            </a:r>
            <a:r>
              <a:rPr lang="en-US" dirty="0" err="1" smtClean="0">
                <a:latin typeface="Chalkboard"/>
                <a:cs typeface="Chalkboard"/>
              </a:rPr>
              <a:t>x</a:t>
            </a:r>
            <a:r>
              <a:rPr lang="en-US" dirty="0" smtClean="0">
                <a:latin typeface="Chalkboard"/>
                <a:cs typeface="Chalkboard"/>
              </a:rPr>
              <a:t> sin </a:t>
            </a:r>
            <a:r>
              <a:rPr lang="en-US" dirty="0" err="1" smtClean="0">
                <a:latin typeface="Symbol" charset="2"/>
                <a:cs typeface="Symbol" charset="2"/>
              </a:rPr>
              <a:t>q</a:t>
            </a:r>
            <a:r>
              <a:rPr lang="en-US" dirty="0" smtClean="0">
                <a:latin typeface="Chalkboard"/>
                <a:cs typeface="Chalkboard"/>
              </a:rPr>
              <a:t> + </a:t>
            </a:r>
            <a:r>
              <a:rPr lang="en-US" dirty="0" err="1" smtClean="0">
                <a:latin typeface="Chalkboard"/>
                <a:cs typeface="Chalkboard"/>
              </a:rPr>
              <a:t>y</a:t>
            </a:r>
            <a:r>
              <a:rPr lang="en-US" dirty="0" smtClean="0">
                <a:latin typeface="Chalkboard"/>
                <a:cs typeface="Chalkboard"/>
              </a:rPr>
              <a:t> </a:t>
            </a:r>
            <a:r>
              <a:rPr lang="en-US" dirty="0" err="1" smtClean="0">
                <a:latin typeface="Chalkboard"/>
                <a:cs typeface="Chalkboard"/>
              </a:rPr>
              <a:t>cos</a:t>
            </a:r>
            <a:r>
              <a:rPr lang="en-US" dirty="0" smtClean="0">
                <a:latin typeface="Chalkboard"/>
                <a:cs typeface="Chalkboard"/>
              </a:rPr>
              <a:t> </a:t>
            </a:r>
            <a:r>
              <a:rPr lang="en-US" dirty="0" err="1" smtClean="0">
                <a:latin typeface="Symbol" charset="2"/>
                <a:cs typeface="Symbol" charset="2"/>
              </a:rPr>
              <a:t>q</a:t>
            </a:r>
            <a:endParaRPr lang="en-US" dirty="0">
              <a:latin typeface="Symbol" charset="2"/>
              <a:cs typeface="Symbol" charset="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49076" y="4003305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halkboard"/>
                <a:cs typeface="Chalkboard"/>
              </a:rPr>
              <a:t>y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49076" y="3483637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halkboard"/>
                <a:cs typeface="Chalkboard"/>
              </a:rPr>
              <a:t>x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63" name="Left Bracket 62"/>
          <p:cNvSpPr/>
          <p:nvPr/>
        </p:nvSpPr>
        <p:spPr>
          <a:xfrm>
            <a:off x="6258576" y="3365051"/>
            <a:ext cx="190500" cy="11303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halkboard"/>
              <a:cs typeface="Chalkboard"/>
            </a:endParaRPr>
          </a:p>
        </p:txBody>
      </p:sp>
      <p:sp>
        <p:nvSpPr>
          <p:cNvPr id="64" name="Right Bracket 63"/>
          <p:cNvSpPr/>
          <p:nvPr/>
        </p:nvSpPr>
        <p:spPr>
          <a:xfrm>
            <a:off x="6688880" y="3365051"/>
            <a:ext cx="217376" cy="113030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halkboard"/>
              <a:cs typeface="Chalkboard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935340" y="4003305"/>
            <a:ext cx="66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sin </a:t>
            </a:r>
            <a:r>
              <a:rPr lang="en-US" dirty="0" err="1" smtClean="0">
                <a:latin typeface="Symbol" charset="2"/>
                <a:cs typeface="Symbol" charset="2"/>
              </a:rPr>
              <a:t>q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935340" y="3483637"/>
            <a:ext cx="714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halkboard"/>
                <a:cs typeface="Chalkboard"/>
              </a:rPr>
              <a:t>cos</a:t>
            </a:r>
            <a:r>
              <a:rPr lang="en-US" dirty="0" smtClean="0">
                <a:latin typeface="Chalkboard"/>
                <a:cs typeface="Chalkboard"/>
              </a:rPr>
              <a:t> </a:t>
            </a:r>
            <a:r>
              <a:rPr lang="en-US" dirty="0" err="1" smtClean="0">
                <a:latin typeface="Symbol" charset="2"/>
                <a:cs typeface="Symbol" charset="2"/>
              </a:rPr>
              <a:t>q</a:t>
            </a:r>
            <a:endParaRPr lang="en-US" baseline="-25000" dirty="0">
              <a:latin typeface="Chalkboard"/>
              <a:cs typeface="Chalkboard"/>
            </a:endParaRPr>
          </a:p>
        </p:txBody>
      </p:sp>
      <p:sp>
        <p:nvSpPr>
          <p:cNvPr id="67" name="Left Bracket 66"/>
          <p:cNvSpPr/>
          <p:nvPr/>
        </p:nvSpPr>
        <p:spPr>
          <a:xfrm>
            <a:off x="3744840" y="3365051"/>
            <a:ext cx="190500" cy="11303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halkboard"/>
              <a:cs typeface="Chalkboard"/>
            </a:endParaRPr>
          </a:p>
        </p:txBody>
      </p:sp>
      <p:sp>
        <p:nvSpPr>
          <p:cNvPr id="68" name="Right Bracket 67"/>
          <p:cNvSpPr/>
          <p:nvPr/>
        </p:nvSpPr>
        <p:spPr>
          <a:xfrm>
            <a:off x="5321013" y="3365051"/>
            <a:ext cx="217376" cy="113030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halkboard"/>
              <a:cs typeface="Chalkboard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768369" y="3483637"/>
            <a:ext cx="3208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halkboard"/>
                <a:cs typeface="Chalkboard"/>
              </a:rPr>
              <a:t>.</a:t>
            </a:r>
            <a:endParaRPr lang="en-US" sz="3600" dirty="0"/>
          </a:p>
        </p:txBody>
      </p:sp>
      <p:sp>
        <p:nvSpPr>
          <p:cNvPr id="70" name="Rectangle 69"/>
          <p:cNvSpPr/>
          <p:nvPr/>
        </p:nvSpPr>
        <p:spPr>
          <a:xfrm>
            <a:off x="3387396" y="366830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=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797110" y="4003305"/>
            <a:ext cx="380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halkboard"/>
                <a:cs typeface="Chalkboard"/>
              </a:rPr>
              <a:t>y</a:t>
            </a:r>
            <a:r>
              <a:rPr lang="en-US" dirty="0" smtClean="0">
                <a:latin typeface="Chalkboard"/>
                <a:cs typeface="Chalkboard"/>
              </a:rPr>
              <a:t>’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97110" y="3483637"/>
            <a:ext cx="37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halkboard"/>
                <a:cs typeface="Chalkboard"/>
              </a:rPr>
              <a:t>x</a:t>
            </a:r>
            <a:r>
              <a:rPr lang="en-US" dirty="0" smtClean="0">
                <a:latin typeface="Chalkboard"/>
                <a:cs typeface="Chalkboard"/>
              </a:rPr>
              <a:t>’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73" name="Left Bracket 72"/>
          <p:cNvSpPr/>
          <p:nvPr/>
        </p:nvSpPr>
        <p:spPr>
          <a:xfrm>
            <a:off x="2606610" y="3365051"/>
            <a:ext cx="190500" cy="11303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halkboard"/>
              <a:cs typeface="Chalkboard"/>
            </a:endParaRPr>
          </a:p>
        </p:txBody>
      </p:sp>
      <p:sp>
        <p:nvSpPr>
          <p:cNvPr id="74" name="Right Bracket 73"/>
          <p:cNvSpPr/>
          <p:nvPr/>
        </p:nvSpPr>
        <p:spPr>
          <a:xfrm>
            <a:off x="3079249" y="3365051"/>
            <a:ext cx="217376" cy="113030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halkboard"/>
              <a:cs typeface="Chalkboard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151745" y="5029253"/>
            <a:ext cx="328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R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5339650" y="5029253"/>
            <a:ext cx="318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P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2797110" y="5029253"/>
            <a:ext cx="37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P’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3444758" y="502925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=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15641" y="4003305"/>
            <a:ext cx="714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halkboard"/>
                <a:cs typeface="Chalkboard"/>
              </a:rPr>
              <a:t>cos</a:t>
            </a:r>
            <a:r>
              <a:rPr lang="en-US" dirty="0" smtClean="0">
                <a:latin typeface="Chalkboard"/>
                <a:cs typeface="Chalkboard"/>
              </a:rPr>
              <a:t> </a:t>
            </a:r>
            <a:r>
              <a:rPr lang="en-US" dirty="0" err="1" smtClean="0">
                <a:latin typeface="Symbol" charset="2"/>
                <a:cs typeface="Symbol" charset="2"/>
              </a:rPr>
              <a:t>q</a:t>
            </a:r>
            <a:endParaRPr lang="en-US" baseline="-25000" dirty="0">
              <a:latin typeface="Chalkboard"/>
              <a:cs typeface="Chalkboar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15641" y="3483637"/>
            <a:ext cx="778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-sin </a:t>
            </a:r>
            <a:r>
              <a:rPr lang="en-US" dirty="0" err="1" smtClean="0">
                <a:latin typeface="Symbol" charset="2"/>
                <a:cs typeface="Symbol" charset="2"/>
              </a:rPr>
              <a:t>q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31324" y="4752254"/>
            <a:ext cx="3208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halkboard"/>
                <a:cs typeface="Chalkboard"/>
              </a:rPr>
              <a:t>.</a:t>
            </a:r>
            <a:endParaRPr lang="en-US" sz="3600" dirty="0"/>
          </a:p>
        </p:txBody>
      </p:sp>
      <p:sp>
        <p:nvSpPr>
          <p:cNvPr id="28" name="Rectangle 27"/>
          <p:cNvSpPr/>
          <p:nvPr/>
        </p:nvSpPr>
        <p:spPr>
          <a:xfrm>
            <a:off x="1123195" y="5534057"/>
            <a:ext cx="69794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Positive angles are measured counterclockwise from </a:t>
            </a:r>
            <a:r>
              <a:rPr lang="en-US" dirty="0" err="1" smtClean="0">
                <a:latin typeface="Chalkboard"/>
                <a:cs typeface="Chalkboard"/>
              </a:rPr>
              <a:t>x</a:t>
            </a:r>
            <a:r>
              <a:rPr lang="en-US" dirty="0" smtClean="0">
                <a:latin typeface="Chalkboard"/>
                <a:cs typeface="Chalkboard"/>
              </a:rPr>
              <a:t> toward </a:t>
            </a:r>
            <a:r>
              <a:rPr lang="en-US" dirty="0" err="1" smtClean="0">
                <a:latin typeface="Chalkboard"/>
                <a:cs typeface="Chalkboard"/>
              </a:rPr>
              <a:t>y</a:t>
            </a:r>
            <a:endParaRPr lang="en-US" dirty="0" smtClean="0">
              <a:latin typeface="Chalkboard"/>
              <a:cs typeface="Chalkboar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97731" y="6328791"/>
            <a:ext cx="226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halkboard"/>
                <a:cs typeface="Chalkboard"/>
              </a:rPr>
              <a:t>©2009 Christopher Summa</a:t>
            </a:r>
            <a:endParaRPr lang="en-US" sz="1200" dirty="0">
              <a:latin typeface="Chalkboard"/>
              <a:cs typeface="Chalkboard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halkboard"/>
                <a:cs typeface="Chalkboard"/>
              </a:rPr>
              <a:t>Transformation as a change in coordinate systems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67831" y="1624006"/>
            <a:ext cx="78149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As wheel rotates through angle </a:t>
            </a:r>
            <a:r>
              <a:rPr lang="en-US" dirty="0" smtClean="0">
                <a:latin typeface="Symbol" charset="2"/>
                <a:cs typeface="Symbol" charset="2"/>
              </a:rPr>
              <a:t>a</a:t>
            </a:r>
            <a:r>
              <a:rPr lang="en-US" dirty="0" smtClean="0">
                <a:latin typeface="Chalkboard"/>
                <a:cs typeface="Chalkboard"/>
              </a:rPr>
              <a:t> about </a:t>
            </a:r>
            <a:r>
              <a:rPr lang="en-US" dirty="0" err="1" smtClean="0">
                <a:latin typeface="Chalkboard"/>
                <a:cs typeface="Chalkboard"/>
              </a:rPr>
              <a:t>z</a:t>
            </a:r>
            <a:r>
              <a:rPr lang="en-US" baseline="-25000" dirty="0" err="1" smtClean="0">
                <a:latin typeface="Chalkboard"/>
                <a:cs typeface="Chalkboard"/>
              </a:rPr>
              <a:t>wh</a:t>
            </a:r>
            <a:r>
              <a:rPr lang="en-US" dirty="0" smtClean="0">
                <a:latin typeface="Chalkboard"/>
                <a:cs typeface="Chalkboard"/>
              </a:rPr>
              <a:t> – a point on the wheel </a:t>
            </a:r>
            <a:r>
              <a:rPr lang="en-US" dirty="0" err="1" smtClean="0">
                <a:latin typeface="Chalkboard"/>
                <a:cs typeface="Chalkboard"/>
              </a:rPr>
              <a:t>P</a:t>
            </a:r>
            <a:r>
              <a:rPr lang="en-US" baseline="30000" dirty="0" err="1" smtClean="0">
                <a:latin typeface="Chalkboard"/>
                <a:cs typeface="Chalkboard"/>
              </a:rPr>
              <a:t>(wh</a:t>
            </a:r>
            <a:r>
              <a:rPr lang="en-US" baseline="30000" dirty="0" smtClean="0">
                <a:latin typeface="Chalkboard"/>
                <a:cs typeface="Chalkboard"/>
              </a:rPr>
              <a:t>)</a:t>
            </a:r>
            <a:endParaRPr lang="en-US" dirty="0" smtClean="0">
              <a:latin typeface="Chalkboard"/>
              <a:cs typeface="Chalkboard"/>
            </a:endParaRPr>
          </a:p>
          <a:p>
            <a:r>
              <a:rPr lang="en-US" dirty="0" smtClean="0">
                <a:latin typeface="Chalkboard"/>
                <a:cs typeface="Chalkboard"/>
              </a:rPr>
              <a:t>moves through a distance </a:t>
            </a:r>
            <a:r>
              <a:rPr lang="en-US" dirty="0" err="1" smtClean="0">
                <a:latin typeface="Symbol" charset="2"/>
                <a:cs typeface="Symbol" charset="2"/>
              </a:rPr>
              <a:t>a</a:t>
            </a:r>
            <a:r>
              <a:rPr lang="en-US" dirty="0" err="1" smtClean="0">
                <a:latin typeface="Chalkboard"/>
                <a:cs typeface="Chalkboard"/>
              </a:rPr>
              <a:t>r</a:t>
            </a:r>
            <a:r>
              <a:rPr lang="en-US" dirty="0" smtClean="0">
                <a:latin typeface="Chalkboard"/>
                <a:cs typeface="Chalkboard"/>
              </a:rPr>
              <a:t> (</a:t>
            </a:r>
            <a:r>
              <a:rPr lang="en-US" dirty="0" err="1" smtClean="0">
                <a:latin typeface="Chalkboard"/>
                <a:cs typeface="Chalkboard"/>
              </a:rPr>
              <a:t>r</a:t>
            </a:r>
            <a:r>
              <a:rPr lang="en-US" dirty="0" smtClean="0">
                <a:latin typeface="Chalkboard"/>
                <a:cs typeface="Chalkboard"/>
              </a:rPr>
              <a:t> is radius of wheel) and tricycle moves</a:t>
            </a:r>
          </a:p>
          <a:p>
            <a:r>
              <a:rPr lang="en-US" dirty="0" smtClean="0">
                <a:latin typeface="Chalkboard"/>
                <a:cs typeface="Chalkboard"/>
              </a:rPr>
              <a:t>forward a distance </a:t>
            </a:r>
            <a:r>
              <a:rPr lang="en-US" dirty="0" err="1" smtClean="0">
                <a:latin typeface="Symbol" charset="2"/>
                <a:cs typeface="Symbol" charset="2"/>
              </a:rPr>
              <a:t>a</a:t>
            </a:r>
            <a:r>
              <a:rPr lang="en-US" dirty="0" err="1" smtClean="0">
                <a:latin typeface="Chalkboard"/>
                <a:cs typeface="Chalkboard"/>
              </a:rPr>
              <a:t>r</a:t>
            </a:r>
            <a:endParaRPr lang="en-US" dirty="0" smtClean="0">
              <a:latin typeface="Chalkboard"/>
              <a:cs typeface="Chalkboar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4749" y="2642583"/>
            <a:ext cx="326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halkboard"/>
                <a:cs typeface="Chalkboard"/>
              </a:rPr>
              <a:t>P’</a:t>
            </a:r>
            <a:r>
              <a:rPr lang="en-US" baseline="30000" dirty="0" err="1" smtClean="0">
                <a:latin typeface="Chalkboard"/>
                <a:cs typeface="Chalkboard"/>
              </a:rPr>
              <a:t>(wh</a:t>
            </a:r>
            <a:r>
              <a:rPr lang="en-US" baseline="30000" dirty="0" smtClean="0">
                <a:latin typeface="Chalkboard"/>
                <a:cs typeface="Chalkboard"/>
              </a:rPr>
              <a:t>) </a:t>
            </a:r>
            <a:r>
              <a:rPr lang="en-US" dirty="0" smtClean="0">
                <a:latin typeface="Chalkboard"/>
                <a:cs typeface="Chalkboard"/>
              </a:rPr>
              <a:t>= T(</a:t>
            </a:r>
            <a:r>
              <a:rPr lang="en-US" dirty="0" smtClean="0">
                <a:latin typeface="Symbol" charset="2"/>
                <a:cs typeface="Symbol" charset="2"/>
              </a:rPr>
              <a:t>a</a:t>
            </a:r>
            <a:r>
              <a:rPr lang="en-US" dirty="0" smtClean="0">
                <a:latin typeface="Chalkboard"/>
                <a:cs typeface="Chalkboard"/>
              </a:rPr>
              <a:t>r,0,0) • </a:t>
            </a:r>
            <a:r>
              <a:rPr lang="en-US" dirty="0" err="1" smtClean="0">
                <a:latin typeface="Chalkboard"/>
                <a:cs typeface="Chalkboard"/>
              </a:rPr>
              <a:t>R</a:t>
            </a:r>
            <a:r>
              <a:rPr lang="en-US" baseline="-25000" dirty="0" err="1" smtClean="0">
                <a:latin typeface="Chalkboard"/>
                <a:cs typeface="Chalkboard"/>
              </a:rPr>
              <a:t>z</a:t>
            </a:r>
            <a:r>
              <a:rPr lang="en-US" dirty="0" err="1" smtClean="0">
                <a:latin typeface="Chalkboard"/>
                <a:cs typeface="Chalkboard"/>
              </a:rPr>
              <a:t>(</a:t>
            </a:r>
            <a:r>
              <a:rPr lang="en-US" dirty="0" err="1" smtClean="0">
                <a:latin typeface="Symbol" charset="2"/>
                <a:cs typeface="Symbol" charset="2"/>
              </a:rPr>
              <a:t>a</a:t>
            </a:r>
            <a:r>
              <a:rPr lang="en-US" dirty="0" smtClean="0">
                <a:latin typeface="Chalkboard"/>
                <a:cs typeface="Chalkboard"/>
              </a:rPr>
              <a:t>) • </a:t>
            </a:r>
            <a:r>
              <a:rPr lang="en-US" dirty="0" err="1" smtClean="0">
                <a:latin typeface="Chalkboard"/>
                <a:cs typeface="Chalkboard"/>
              </a:rPr>
              <a:t>P</a:t>
            </a:r>
            <a:r>
              <a:rPr lang="en-US" baseline="30000" dirty="0" err="1" smtClean="0">
                <a:latin typeface="Chalkboard"/>
                <a:cs typeface="Chalkboard"/>
              </a:rPr>
              <a:t>(wh</a:t>
            </a:r>
            <a:r>
              <a:rPr lang="en-US" baseline="30000" dirty="0" smtClean="0">
                <a:latin typeface="Chalkboard"/>
                <a:cs typeface="Chalkboard"/>
              </a:rPr>
              <a:t>)</a:t>
            </a:r>
            <a:endParaRPr lang="en-US" baseline="30000" dirty="0"/>
          </a:p>
        </p:txBody>
      </p:sp>
      <p:sp>
        <p:nvSpPr>
          <p:cNvPr id="7" name="Rectangle 6"/>
          <p:cNvSpPr/>
          <p:nvPr/>
        </p:nvSpPr>
        <p:spPr>
          <a:xfrm>
            <a:off x="4904315" y="2646876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halkboard"/>
                <a:cs typeface="Chalkboard"/>
              </a:rPr>
              <a:t>P’</a:t>
            </a:r>
            <a:r>
              <a:rPr lang="en-US" baseline="30000" dirty="0" err="1" smtClean="0">
                <a:latin typeface="Chalkboard"/>
                <a:cs typeface="Chalkboard"/>
              </a:rPr>
              <a:t>(wh</a:t>
            </a:r>
            <a:r>
              <a:rPr lang="en-US" baseline="30000" dirty="0" smtClean="0">
                <a:latin typeface="Chalkboard"/>
                <a:cs typeface="Chalkboard"/>
              </a:rPr>
              <a:t>’) </a:t>
            </a:r>
            <a:r>
              <a:rPr lang="en-US" dirty="0" smtClean="0">
                <a:latin typeface="Chalkboard"/>
                <a:cs typeface="Chalkboard"/>
              </a:rPr>
              <a:t>= </a:t>
            </a:r>
            <a:r>
              <a:rPr lang="en-US" dirty="0" err="1" smtClean="0">
                <a:latin typeface="Chalkboard"/>
                <a:cs typeface="Chalkboard"/>
              </a:rPr>
              <a:t>R</a:t>
            </a:r>
            <a:r>
              <a:rPr lang="en-US" baseline="-25000" dirty="0" err="1" smtClean="0">
                <a:latin typeface="Chalkboard"/>
                <a:cs typeface="Chalkboard"/>
              </a:rPr>
              <a:t>z</a:t>
            </a:r>
            <a:r>
              <a:rPr lang="en-US" dirty="0" err="1" smtClean="0">
                <a:latin typeface="Chalkboard"/>
                <a:cs typeface="Chalkboard"/>
              </a:rPr>
              <a:t>(</a:t>
            </a:r>
            <a:r>
              <a:rPr lang="en-US" dirty="0" err="1" smtClean="0">
                <a:latin typeface="Symbol" charset="2"/>
                <a:cs typeface="Symbol" charset="2"/>
              </a:rPr>
              <a:t>a</a:t>
            </a:r>
            <a:r>
              <a:rPr lang="en-US" dirty="0" smtClean="0">
                <a:latin typeface="Chalkboard"/>
                <a:cs typeface="Chalkboard"/>
              </a:rPr>
              <a:t>) • </a:t>
            </a:r>
            <a:r>
              <a:rPr lang="en-US" dirty="0" err="1" smtClean="0">
                <a:latin typeface="Chalkboard"/>
                <a:cs typeface="Chalkboard"/>
              </a:rPr>
              <a:t>P</a:t>
            </a:r>
            <a:r>
              <a:rPr lang="en-US" baseline="30000" dirty="0" err="1" smtClean="0">
                <a:latin typeface="Chalkboard"/>
                <a:cs typeface="Chalkboard"/>
              </a:rPr>
              <a:t>(wh</a:t>
            </a:r>
            <a:r>
              <a:rPr lang="en-US" baseline="30000" dirty="0" smtClean="0">
                <a:latin typeface="Chalkboard"/>
                <a:cs typeface="Chalkboard"/>
              </a:rPr>
              <a:t>’)</a:t>
            </a:r>
            <a:endParaRPr lang="en-US" baseline="30000" dirty="0"/>
          </a:p>
        </p:txBody>
      </p:sp>
      <p:sp>
        <p:nvSpPr>
          <p:cNvPr id="10" name="Rectangle 9"/>
          <p:cNvSpPr/>
          <p:nvPr/>
        </p:nvSpPr>
        <p:spPr>
          <a:xfrm>
            <a:off x="1327149" y="3893582"/>
            <a:ext cx="4894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halkboard"/>
                <a:cs typeface="Chalkboard"/>
              </a:rPr>
              <a:t>P</a:t>
            </a:r>
            <a:r>
              <a:rPr lang="en-US" baseline="30000" dirty="0" err="1" smtClean="0">
                <a:latin typeface="Chalkboard"/>
                <a:cs typeface="Chalkboard"/>
              </a:rPr>
              <a:t>(wo</a:t>
            </a:r>
            <a:r>
              <a:rPr lang="en-US" baseline="30000" dirty="0" smtClean="0">
                <a:latin typeface="Chalkboard"/>
                <a:cs typeface="Chalkboard"/>
              </a:rPr>
              <a:t>) </a:t>
            </a:r>
            <a:r>
              <a:rPr lang="en-US" dirty="0" smtClean="0">
                <a:latin typeface="Chalkboard"/>
                <a:cs typeface="Chalkboard"/>
              </a:rPr>
              <a:t>= </a:t>
            </a:r>
            <a:r>
              <a:rPr lang="en-US" dirty="0" err="1" smtClean="0">
                <a:latin typeface="Chalkboard"/>
                <a:cs typeface="Chalkboard"/>
              </a:rPr>
              <a:t>M</a:t>
            </a:r>
            <a:r>
              <a:rPr lang="en-US" baseline="-25000" dirty="0" err="1" smtClean="0">
                <a:latin typeface="Chalkboard"/>
                <a:cs typeface="Chalkboard"/>
              </a:rPr>
              <a:t>wo←wh</a:t>
            </a:r>
            <a:r>
              <a:rPr lang="en-US" baseline="-25000" dirty="0" smtClean="0">
                <a:latin typeface="Chalkboard"/>
                <a:cs typeface="Chalkboard"/>
              </a:rPr>
              <a:t> </a:t>
            </a:r>
            <a:r>
              <a:rPr lang="en-US" dirty="0" smtClean="0">
                <a:latin typeface="Chalkboard"/>
                <a:cs typeface="Chalkboard"/>
              </a:rPr>
              <a:t>• </a:t>
            </a:r>
            <a:r>
              <a:rPr lang="en-US" dirty="0" err="1" smtClean="0">
                <a:latin typeface="Chalkboard"/>
                <a:cs typeface="Chalkboard"/>
              </a:rPr>
              <a:t>P</a:t>
            </a:r>
            <a:r>
              <a:rPr lang="en-US" baseline="30000" dirty="0" err="1" smtClean="0">
                <a:latin typeface="Chalkboard"/>
                <a:cs typeface="Chalkboard"/>
              </a:rPr>
              <a:t>(wh</a:t>
            </a:r>
            <a:r>
              <a:rPr lang="en-US" baseline="30000" dirty="0" smtClean="0">
                <a:latin typeface="Chalkboard"/>
                <a:cs typeface="Chalkboard"/>
              </a:rPr>
              <a:t>)</a:t>
            </a:r>
            <a:r>
              <a:rPr lang="en-US" dirty="0" smtClean="0">
                <a:latin typeface="Chalkboard"/>
                <a:cs typeface="Chalkboard"/>
              </a:rPr>
              <a:t> = </a:t>
            </a:r>
            <a:r>
              <a:rPr lang="en-US" dirty="0" err="1" smtClean="0">
                <a:latin typeface="Chalkboard"/>
                <a:cs typeface="Chalkboard"/>
              </a:rPr>
              <a:t>M</a:t>
            </a:r>
            <a:r>
              <a:rPr lang="en-US" baseline="-25000" dirty="0" err="1" smtClean="0">
                <a:latin typeface="Chalkboard"/>
                <a:cs typeface="Chalkboard"/>
              </a:rPr>
              <a:t>wo←tr</a:t>
            </a:r>
            <a:r>
              <a:rPr lang="en-US" baseline="-25000" dirty="0" smtClean="0">
                <a:latin typeface="Chalkboard"/>
                <a:cs typeface="Chalkboard"/>
              </a:rPr>
              <a:t> </a:t>
            </a:r>
            <a:r>
              <a:rPr lang="en-US" dirty="0" smtClean="0">
                <a:latin typeface="Chalkboard"/>
                <a:cs typeface="Chalkboard"/>
              </a:rPr>
              <a:t>• </a:t>
            </a:r>
            <a:r>
              <a:rPr lang="en-US" dirty="0" err="1" smtClean="0">
                <a:latin typeface="Chalkboard"/>
                <a:cs typeface="Chalkboard"/>
              </a:rPr>
              <a:t>M</a:t>
            </a:r>
            <a:r>
              <a:rPr lang="en-US" baseline="-25000" dirty="0" err="1" smtClean="0">
                <a:latin typeface="Chalkboard"/>
                <a:cs typeface="Chalkboard"/>
              </a:rPr>
              <a:t>tr←wh</a:t>
            </a:r>
            <a:r>
              <a:rPr lang="en-US" baseline="-25000" dirty="0" smtClean="0">
                <a:latin typeface="Chalkboard"/>
                <a:cs typeface="Chalkboard"/>
              </a:rPr>
              <a:t> </a:t>
            </a:r>
            <a:r>
              <a:rPr lang="en-US" dirty="0" smtClean="0">
                <a:latin typeface="Chalkboard"/>
                <a:cs typeface="Chalkboard"/>
              </a:rPr>
              <a:t> • </a:t>
            </a:r>
            <a:r>
              <a:rPr lang="en-US" dirty="0" err="1" smtClean="0">
                <a:latin typeface="Chalkboard"/>
                <a:cs typeface="Chalkboard"/>
              </a:rPr>
              <a:t>P</a:t>
            </a:r>
            <a:r>
              <a:rPr lang="en-US" baseline="30000" dirty="0" err="1" smtClean="0">
                <a:latin typeface="Chalkboard"/>
                <a:cs typeface="Chalkboard"/>
              </a:rPr>
              <a:t>(wh</a:t>
            </a:r>
            <a:r>
              <a:rPr lang="en-US" baseline="30000" dirty="0" smtClean="0">
                <a:latin typeface="Chalkboard"/>
                <a:cs typeface="Chalkboard"/>
              </a:rPr>
              <a:t>)</a:t>
            </a:r>
            <a:r>
              <a:rPr lang="en-US" dirty="0" smtClean="0">
                <a:latin typeface="Chalkboard"/>
                <a:cs typeface="Chalkboard"/>
              </a:rPr>
              <a:t>  </a:t>
            </a:r>
            <a:endParaRPr lang="en-US" baseline="30000" dirty="0"/>
          </a:p>
        </p:txBody>
      </p:sp>
      <p:sp>
        <p:nvSpPr>
          <p:cNvPr id="13" name="Rectangle 12"/>
          <p:cNvSpPr/>
          <p:nvPr/>
        </p:nvSpPr>
        <p:spPr>
          <a:xfrm>
            <a:off x="967831" y="3244334"/>
            <a:ext cx="4484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Transforming to world coordinate system: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303408" y="4720167"/>
            <a:ext cx="5935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halkboard"/>
                <a:cs typeface="Chalkboard"/>
              </a:rPr>
              <a:t>P’</a:t>
            </a:r>
            <a:r>
              <a:rPr lang="en-US" baseline="30000" dirty="0" err="1" smtClean="0">
                <a:latin typeface="Chalkboard"/>
                <a:cs typeface="Chalkboard"/>
              </a:rPr>
              <a:t>(wo</a:t>
            </a:r>
            <a:r>
              <a:rPr lang="en-US" baseline="30000" dirty="0" smtClean="0">
                <a:latin typeface="Chalkboard"/>
                <a:cs typeface="Chalkboard"/>
              </a:rPr>
              <a:t>) </a:t>
            </a:r>
            <a:r>
              <a:rPr lang="en-US" dirty="0" smtClean="0">
                <a:latin typeface="Chalkboard"/>
                <a:cs typeface="Chalkboard"/>
              </a:rPr>
              <a:t>= </a:t>
            </a:r>
            <a:r>
              <a:rPr lang="en-US" dirty="0" err="1" smtClean="0">
                <a:latin typeface="Chalkboard"/>
                <a:cs typeface="Chalkboard"/>
              </a:rPr>
              <a:t>M</a:t>
            </a:r>
            <a:r>
              <a:rPr lang="en-US" baseline="-25000" dirty="0" err="1" smtClean="0">
                <a:latin typeface="Chalkboard"/>
                <a:cs typeface="Chalkboard"/>
              </a:rPr>
              <a:t>wo←wh</a:t>
            </a:r>
            <a:r>
              <a:rPr lang="en-US" baseline="-25000" dirty="0" smtClean="0">
                <a:latin typeface="Chalkboard"/>
                <a:cs typeface="Chalkboard"/>
              </a:rPr>
              <a:t> </a:t>
            </a:r>
            <a:r>
              <a:rPr lang="en-US" dirty="0" smtClean="0">
                <a:latin typeface="Chalkboard"/>
                <a:cs typeface="Chalkboard"/>
              </a:rPr>
              <a:t>• </a:t>
            </a:r>
            <a:r>
              <a:rPr lang="en-US" dirty="0" err="1" smtClean="0">
                <a:latin typeface="Chalkboard"/>
                <a:cs typeface="Chalkboard"/>
              </a:rPr>
              <a:t>P’</a:t>
            </a:r>
            <a:r>
              <a:rPr lang="en-US" baseline="30000" dirty="0" err="1" smtClean="0">
                <a:latin typeface="Chalkboard"/>
                <a:cs typeface="Chalkboard"/>
              </a:rPr>
              <a:t>(wh</a:t>
            </a:r>
            <a:r>
              <a:rPr lang="en-US" baseline="30000" dirty="0" smtClean="0">
                <a:latin typeface="Chalkboard"/>
                <a:cs typeface="Chalkboard"/>
              </a:rPr>
              <a:t>)</a:t>
            </a:r>
            <a:r>
              <a:rPr lang="en-US" dirty="0" smtClean="0">
                <a:latin typeface="Chalkboard"/>
                <a:cs typeface="Chalkboard"/>
              </a:rPr>
              <a:t> = </a:t>
            </a:r>
            <a:r>
              <a:rPr lang="en-US" dirty="0" err="1" smtClean="0">
                <a:latin typeface="Chalkboard"/>
                <a:cs typeface="Chalkboard"/>
              </a:rPr>
              <a:t>M</a:t>
            </a:r>
            <a:r>
              <a:rPr lang="en-US" baseline="-25000" dirty="0" err="1" smtClean="0">
                <a:latin typeface="Chalkboard"/>
                <a:cs typeface="Chalkboard"/>
              </a:rPr>
              <a:t>wo←wh</a:t>
            </a:r>
            <a:r>
              <a:rPr lang="en-US" baseline="-25000" dirty="0" smtClean="0">
                <a:latin typeface="Chalkboard"/>
                <a:cs typeface="Chalkboard"/>
              </a:rPr>
              <a:t> </a:t>
            </a:r>
            <a:r>
              <a:rPr lang="en-US" dirty="0" smtClean="0">
                <a:latin typeface="Chalkboard"/>
                <a:cs typeface="Chalkboard"/>
              </a:rPr>
              <a:t>• T(</a:t>
            </a:r>
            <a:r>
              <a:rPr lang="en-US" dirty="0" smtClean="0">
                <a:latin typeface="Symbol" charset="2"/>
                <a:cs typeface="Symbol" charset="2"/>
              </a:rPr>
              <a:t>a</a:t>
            </a:r>
            <a:r>
              <a:rPr lang="en-US" dirty="0" smtClean="0">
                <a:latin typeface="Chalkboard"/>
                <a:cs typeface="Chalkboard"/>
              </a:rPr>
              <a:t>r,0,0) • </a:t>
            </a:r>
            <a:r>
              <a:rPr lang="en-US" dirty="0" err="1" smtClean="0">
                <a:latin typeface="Chalkboard"/>
                <a:cs typeface="Chalkboard"/>
              </a:rPr>
              <a:t>R</a:t>
            </a:r>
            <a:r>
              <a:rPr lang="en-US" baseline="-25000" dirty="0" err="1" smtClean="0">
                <a:latin typeface="Chalkboard"/>
                <a:cs typeface="Chalkboard"/>
              </a:rPr>
              <a:t>z</a:t>
            </a:r>
            <a:r>
              <a:rPr lang="en-US" dirty="0" err="1" smtClean="0">
                <a:latin typeface="Chalkboard"/>
                <a:cs typeface="Chalkboard"/>
              </a:rPr>
              <a:t>(</a:t>
            </a:r>
            <a:r>
              <a:rPr lang="en-US" dirty="0" err="1" smtClean="0">
                <a:latin typeface="Symbol" charset="2"/>
                <a:cs typeface="Symbol" charset="2"/>
              </a:rPr>
              <a:t>a</a:t>
            </a:r>
            <a:r>
              <a:rPr lang="en-US" dirty="0" smtClean="0">
                <a:latin typeface="Chalkboard"/>
                <a:cs typeface="Chalkboard"/>
              </a:rPr>
              <a:t>) • </a:t>
            </a:r>
            <a:r>
              <a:rPr lang="en-US" dirty="0" err="1" smtClean="0">
                <a:latin typeface="Chalkboard"/>
                <a:cs typeface="Chalkboard"/>
              </a:rPr>
              <a:t>P</a:t>
            </a:r>
            <a:r>
              <a:rPr lang="en-US" baseline="30000" dirty="0" err="1" smtClean="0">
                <a:latin typeface="Chalkboard"/>
                <a:cs typeface="Chalkboard"/>
              </a:rPr>
              <a:t>(wh</a:t>
            </a:r>
            <a:r>
              <a:rPr lang="en-US" baseline="30000" dirty="0" smtClean="0">
                <a:latin typeface="Chalkboard"/>
                <a:cs typeface="Chalkboard"/>
              </a:rPr>
              <a:t>)</a:t>
            </a:r>
            <a:endParaRPr lang="en-US" baseline="30000" dirty="0"/>
          </a:p>
        </p:txBody>
      </p:sp>
      <p:sp>
        <p:nvSpPr>
          <p:cNvPr id="16" name="Rectangle 15"/>
          <p:cNvSpPr/>
          <p:nvPr/>
        </p:nvSpPr>
        <p:spPr>
          <a:xfrm>
            <a:off x="1327149" y="5566833"/>
            <a:ext cx="625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halkboard"/>
                <a:cs typeface="Chalkboard"/>
              </a:rPr>
              <a:t>P’</a:t>
            </a:r>
            <a:r>
              <a:rPr lang="en-US" baseline="30000" dirty="0" err="1" smtClean="0">
                <a:latin typeface="Chalkboard"/>
                <a:cs typeface="Chalkboard"/>
              </a:rPr>
              <a:t>(wo</a:t>
            </a:r>
            <a:r>
              <a:rPr lang="en-US" baseline="30000" dirty="0" smtClean="0">
                <a:latin typeface="Chalkboard"/>
                <a:cs typeface="Chalkboard"/>
              </a:rPr>
              <a:t>) </a:t>
            </a:r>
            <a:r>
              <a:rPr lang="en-US" dirty="0" smtClean="0">
                <a:latin typeface="Chalkboard"/>
                <a:cs typeface="Chalkboard"/>
              </a:rPr>
              <a:t>= </a:t>
            </a:r>
            <a:r>
              <a:rPr lang="en-US" dirty="0" err="1" smtClean="0">
                <a:latin typeface="Chalkboard"/>
                <a:cs typeface="Chalkboard"/>
              </a:rPr>
              <a:t>M</a:t>
            </a:r>
            <a:r>
              <a:rPr lang="en-US" baseline="-25000" dirty="0" err="1" smtClean="0">
                <a:latin typeface="Chalkboard"/>
                <a:cs typeface="Chalkboard"/>
              </a:rPr>
              <a:t>wo←wh</a:t>
            </a:r>
            <a:r>
              <a:rPr lang="en-US" baseline="-25000" dirty="0" smtClean="0">
                <a:latin typeface="Chalkboard"/>
                <a:cs typeface="Chalkboard"/>
              </a:rPr>
              <a:t>’ </a:t>
            </a:r>
            <a:r>
              <a:rPr lang="en-US" dirty="0" smtClean="0">
                <a:latin typeface="Chalkboard"/>
                <a:cs typeface="Chalkboard"/>
              </a:rPr>
              <a:t>• </a:t>
            </a:r>
            <a:r>
              <a:rPr lang="en-US" dirty="0" err="1" smtClean="0">
                <a:latin typeface="Chalkboard"/>
                <a:cs typeface="Chalkboard"/>
              </a:rPr>
              <a:t>P’</a:t>
            </a:r>
            <a:r>
              <a:rPr lang="en-US" baseline="30000" dirty="0" err="1" smtClean="0">
                <a:latin typeface="Chalkboard"/>
                <a:cs typeface="Chalkboard"/>
              </a:rPr>
              <a:t>(wh</a:t>
            </a:r>
            <a:r>
              <a:rPr lang="en-US" baseline="30000" dirty="0" smtClean="0">
                <a:latin typeface="Chalkboard"/>
                <a:cs typeface="Chalkboard"/>
              </a:rPr>
              <a:t>’)</a:t>
            </a:r>
            <a:r>
              <a:rPr lang="en-US" dirty="0" smtClean="0">
                <a:latin typeface="Chalkboard"/>
                <a:cs typeface="Chalkboard"/>
              </a:rPr>
              <a:t> = (</a:t>
            </a:r>
            <a:r>
              <a:rPr lang="en-US" dirty="0" err="1" smtClean="0">
                <a:latin typeface="Chalkboard"/>
                <a:cs typeface="Chalkboard"/>
              </a:rPr>
              <a:t>M</a:t>
            </a:r>
            <a:r>
              <a:rPr lang="en-US" baseline="-25000" dirty="0" err="1" smtClean="0">
                <a:latin typeface="Chalkboard"/>
                <a:cs typeface="Chalkboard"/>
              </a:rPr>
              <a:t>wo←wh</a:t>
            </a:r>
            <a:r>
              <a:rPr lang="en-US" dirty="0" smtClean="0">
                <a:latin typeface="Chalkboard"/>
                <a:cs typeface="Chalkboard"/>
              </a:rPr>
              <a:t> • </a:t>
            </a:r>
            <a:r>
              <a:rPr lang="en-US" dirty="0" err="1" smtClean="0">
                <a:latin typeface="Chalkboard"/>
                <a:cs typeface="Chalkboard"/>
              </a:rPr>
              <a:t>M</a:t>
            </a:r>
            <a:r>
              <a:rPr lang="en-US" baseline="-25000" dirty="0" err="1" smtClean="0">
                <a:latin typeface="Chalkboard"/>
                <a:cs typeface="Chalkboard"/>
              </a:rPr>
              <a:t>wh←wh</a:t>
            </a:r>
            <a:r>
              <a:rPr lang="en-US" baseline="-25000" dirty="0" smtClean="0">
                <a:latin typeface="Chalkboard"/>
                <a:cs typeface="Chalkboard"/>
              </a:rPr>
              <a:t>’</a:t>
            </a:r>
            <a:r>
              <a:rPr lang="en-US" dirty="0" smtClean="0">
                <a:latin typeface="Chalkboard"/>
                <a:cs typeface="Chalkboard"/>
              </a:rPr>
              <a:t>) • (</a:t>
            </a:r>
            <a:r>
              <a:rPr lang="en-US" dirty="0" err="1" smtClean="0">
                <a:latin typeface="Chalkboard"/>
                <a:cs typeface="Chalkboard"/>
              </a:rPr>
              <a:t>R</a:t>
            </a:r>
            <a:r>
              <a:rPr lang="en-US" baseline="-25000" dirty="0" err="1" smtClean="0">
                <a:latin typeface="Chalkboard"/>
                <a:cs typeface="Chalkboard"/>
              </a:rPr>
              <a:t>z</a:t>
            </a:r>
            <a:r>
              <a:rPr lang="en-US" dirty="0" err="1" smtClean="0">
                <a:latin typeface="Chalkboard"/>
                <a:cs typeface="Chalkboard"/>
              </a:rPr>
              <a:t>(</a:t>
            </a:r>
            <a:r>
              <a:rPr lang="en-US" dirty="0" err="1" smtClean="0">
                <a:latin typeface="Symbol" charset="2"/>
                <a:cs typeface="Symbol" charset="2"/>
              </a:rPr>
              <a:t>a</a:t>
            </a:r>
            <a:r>
              <a:rPr lang="en-US" dirty="0" smtClean="0">
                <a:latin typeface="Chalkboard"/>
                <a:cs typeface="Chalkboard"/>
              </a:rPr>
              <a:t>) • </a:t>
            </a:r>
            <a:r>
              <a:rPr lang="en-US" dirty="0" err="1" smtClean="0">
                <a:latin typeface="Chalkboard"/>
                <a:cs typeface="Chalkboard"/>
              </a:rPr>
              <a:t>P</a:t>
            </a:r>
            <a:r>
              <a:rPr lang="en-US" baseline="30000" dirty="0" err="1" smtClean="0">
                <a:latin typeface="Chalkboard"/>
                <a:cs typeface="Chalkboard"/>
              </a:rPr>
              <a:t>(wh</a:t>
            </a:r>
            <a:r>
              <a:rPr lang="en-US" baseline="30000" dirty="0" smtClean="0">
                <a:latin typeface="Chalkboard"/>
                <a:cs typeface="Chalkboard"/>
              </a:rPr>
              <a:t>)</a:t>
            </a:r>
            <a:r>
              <a:rPr lang="en-US" dirty="0" smtClean="0"/>
              <a:t>)</a:t>
            </a:r>
            <a:r>
              <a:rPr lang="en-US" dirty="0" smtClean="0">
                <a:latin typeface="Chalkboard"/>
                <a:cs typeface="Chalkboard"/>
              </a:rPr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97731" y="6328791"/>
            <a:ext cx="226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halkboard"/>
                <a:cs typeface="Chalkboard"/>
              </a:rPr>
              <a:t>©2009 Christopher Summa</a:t>
            </a:r>
            <a:endParaRPr lang="en-US" sz="1200" dirty="0">
              <a:latin typeface="Chalkboard"/>
              <a:cs typeface="Chalkboard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lkboard"/>
                <a:cs typeface="Chalkboard"/>
              </a:rPr>
              <a:t>Homogenous Coordinates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42674" y="1618734"/>
            <a:ext cx="67801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We’ve got a point </a:t>
            </a:r>
            <a:r>
              <a:rPr lang="en-US" dirty="0" err="1" smtClean="0">
                <a:latin typeface="Chalkboard"/>
                <a:cs typeface="Chalkboard"/>
              </a:rPr>
              <a:t>P(x,y</a:t>
            </a:r>
            <a:r>
              <a:rPr lang="en-US" dirty="0" smtClean="0">
                <a:latin typeface="Chalkboard"/>
                <a:cs typeface="Chalkboard"/>
              </a:rPr>
              <a:t>) and we’re going to represent it as the</a:t>
            </a:r>
          </a:p>
          <a:p>
            <a:r>
              <a:rPr lang="en-US" dirty="0" smtClean="0">
                <a:latin typeface="Chalkboard"/>
                <a:cs typeface="Chalkboard"/>
              </a:rPr>
              <a:t>triplet </a:t>
            </a:r>
            <a:r>
              <a:rPr lang="en-US" dirty="0" err="1" smtClean="0">
                <a:latin typeface="Chalkboard"/>
                <a:cs typeface="Chalkboard"/>
              </a:rPr>
              <a:t>P(x,y,W</a:t>
            </a:r>
            <a:r>
              <a:rPr lang="en-US" dirty="0" smtClean="0">
                <a:latin typeface="Chalkboard"/>
                <a:cs typeface="Chalkboard"/>
              </a:rPr>
              <a:t>) 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050277" y="3267816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halkboard"/>
                <a:cs typeface="Chalkboard"/>
              </a:rPr>
              <a:t>y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050277" y="2748148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halkboard"/>
                <a:cs typeface="Chalkboard"/>
              </a:rPr>
              <a:t>x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63" name="Left Bracket 62"/>
          <p:cNvSpPr/>
          <p:nvPr/>
        </p:nvSpPr>
        <p:spPr>
          <a:xfrm>
            <a:off x="2859777" y="2629562"/>
            <a:ext cx="190500" cy="11303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halkboard"/>
              <a:cs typeface="Chalkboard"/>
            </a:endParaRPr>
          </a:p>
        </p:txBody>
      </p:sp>
      <p:sp>
        <p:nvSpPr>
          <p:cNvPr id="64" name="Right Bracket 63"/>
          <p:cNvSpPr/>
          <p:nvPr/>
        </p:nvSpPr>
        <p:spPr>
          <a:xfrm>
            <a:off x="3290081" y="2629562"/>
            <a:ext cx="217376" cy="113030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halkboard"/>
              <a:cs typeface="Chalkboard"/>
            </a:endParaRPr>
          </a:p>
        </p:txBody>
      </p:sp>
      <p:sp>
        <p:nvSpPr>
          <p:cNvPr id="24" name="Left Bracket 23"/>
          <p:cNvSpPr/>
          <p:nvPr/>
        </p:nvSpPr>
        <p:spPr>
          <a:xfrm>
            <a:off x="5634242" y="2644842"/>
            <a:ext cx="203200" cy="174625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halkboard"/>
              <a:cs typeface="Chalkboard"/>
            </a:endParaRPr>
          </a:p>
        </p:txBody>
      </p:sp>
      <p:sp>
        <p:nvSpPr>
          <p:cNvPr id="25" name="Right Bracket 24"/>
          <p:cNvSpPr/>
          <p:nvPr/>
        </p:nvSpPr>
        <p:spPr>
          <a:xfrm>
            <a:off x="6076589" y="2644842"/>
            <a:ext cx="215900" cy="174625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halkboard"/>
              <a:cs typeface="Chalkboard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12042" y="3851858"/>
            <a:ext cx="41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W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12042" y="3297860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halkboard"/>
                <a:cs typeface="Chalkboard"/>
              </a:rPr>
              <a:t>y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12042" y="2778192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halkboard"/>
                <a:cs typeface="Chalkboard"/>
              </a:rPr>
              <a:t>x</a:t>
            </a:r>
            <a:endParaRPr lang="en-US" dirty="0">
              <a:latin typeface="Chalkboard"/>
              <a:cs typeface="Chalkboard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017300" y="3147524"/>
            <a:ext cx="114524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142674" y="4809584"/>
            <a:ext cx="767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Why?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2505214" y="4809584"/>
            <a:ext cx="1569734" cy="1511724"/>
            <a:chOff x="7117066" y="3667192"/>
            <a:chExt cx="1569734" cy="1511724"/>
          </a:xfrm>
        </p:grpSpPr>
        <p:sp>
          <p:nvSpPr>
            <p:cNvPr id="75" name="Rectangle 74"/>
            <p:cNvSpPr/>
            <p:nvPr/>
          </p:nvSpPr>
          <p:spPr>
            <a:xfrm>
              <a:off x="7762640" y="3667192"/>
              <a:ext cx="318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P</a:t>
              </a:r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8368480" y="3667192"/>
              <a:ext cx="318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T</a:t>
              </a:r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117066" y="3667192"/>
              <a:ext cx="378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P’</a:t>
              </a:r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062040" y="3667192"/>
              <a:ext cx="3132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+</a:t>
              </a:r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457807" y="3667192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=</a:t>
              </a:r>
              <a:endParaRPr lang="en-US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7117066" y="4074675"/>
              <a:ext cx="1569734" cy="1104241"/>
              <a:chOff x="7117066" y="4074675"/>
              <a:chExt cx="1569734" cy="1104241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7762640" y="4206426"/>
                <a:ext cx="318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Chalkboard"/>
                    <a:cs typeface="Chalkboard"/>
                  </a:rPr>
                  <a:t>S</a:t>
                </a:r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8368480" y="4206426"/>
                <a:ext cx="318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Chalkboard"/>
                    <a:cs typeface="Chalkboard"/>
                  </a:rPr>
                  <a:t>P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117066" y="4206426"/>
                <a:ext cx="3785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Chalkboard"/>
                    <a:cs typeface="Chalkboard"/>
                  </a:rPr>
                  <a:t>P’</a:t>
                </a:r>
                <a:endParaRPr lang="en-US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8081572" y="4074675"/>
                <a:ext cx="2754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latin typeface="Chalkboard"/>
                    <a:cs typeface="Chalkboard"/>
                  </a:rPr>
                  <a:t>.</a:t>
                </a:r>
                <a:endParaRPr lang="en-US" sz="2400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457807" y="4206426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Chalkboard"/>
                    <a:cs typeface="Chalkboard"/>
                  </a:rPr>
                  <a:t>=</a:t>
                </a:r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762640" y="4809584"/>
                <a:ext cx="3287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Chalkboard"/>
                    <a:cs typeface="Chalkboard"/>
                  </a:rPr>
                  <a:t>R</a:t>
                </a:r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8368480" y="4809584"/>
                <a:ext cx="318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Chalkboard"/>
                    <a:cs typeface="Chalkboard"/>
                  </a:rPr>
                  <a:t>P</a:t>
                </a:r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117066" y="4809584"/>
                <a:ext cx="3785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Chalkboard"/>
                    <a:cs typeface="Chalkboard"/>
                  </a:rPr>
                  <a:t>P’</a:t>
                </a:r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081572" y="4677833"/>
                <a:ext cx="2754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latin typeface="Chalkboard"/>
                    <a:cs typeface="Chalkboard"/>
                  </a:rPr>
                  <a:t>.</a:t>
                </a:r>
                <a:endParaRPr lang="en-US" sz="2400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457807" y="4809584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Chalkboard"/>
                    <a:cs typeface="Chalkboard"/>
                  </a:rPr>
                  <a:t>=</a:t>
                </a:r>
                <a:endParaRPr 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97731" y="6328791"/>
            <a:ext cx="226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halkboard"/>
                <a:cs typeface="Chalkboard"/>
              </a:rPr>
              <a:t>©2009 Christopher Summa</a:t>
            </a:r>
            <a:endParaRPr lang="en-US" sz="1200" dirty="0">
              <a:latin typeface="Chalkboard"/>
              <a:cs typeface="Chalkboard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lkboard"/>
                <a:cs typeface="Chalkboard"/>
              </a:rPr>
              <a:t>Homogenous Coordinates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42674" y="1618734"/>
            <a:ext cx="6712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In homogenous coordinates, points are the same if their </a:t>
            </a:r>
            <a:r>
              <a:rPr lang="en-US" dirty="0" err="1" smtClean="0">
                <a:latin typeface="Chalkboard"/>
                <a:cs typeface="Chalkboard"/>
              </a:rPr>
              <a:t>x,y,W</a:t>
            </a:r>
            <a:endParaRPr lang="en-US" dirty="0" smtClean="0">
              <a:latin typeface="Chalkboard"/>
              <a:cs typeface="Chalkboard"/>
            </a:endParaRPr>
          </a:p>
          <a:p>
            <a:r>
              <a:rPr lang="en-US" dirty="0" smtClean="0">
                <a:latin typeface="Chalkboard"/>
                <a:cs typeface="Chalkboard"/>
              </a:rPr>
              <a:t>values are multiples of one another</a:t>
            </a:r>
            <a:endParaRPr lang="en-US" dirty="0"/>
          </a:p>
        </p:txBody>
      </p:sp>
      <p:sp>
        <p:nvSpPr>
          <p:cNvPr id="24" name="Left Bracket 23"/>
          <p:cNvSpPr/>
          <p:nvPr/>
        </p:nvSpPr>
        <p:spPr>
          <a:xfrm>
            <a:off x="3553428" y="2474940"/>
            <a:ext cx="203200" cy="174625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halkboard"/>
              <a:cs typeface="Chalkboard"/>
            </a:endParaRPr>
          </a:p>
        </p:txBody>
      </p:sp>
      <p:sp>
        <p:nvSpPr>
          <p:cNvPr id="25" name="Right Bracket 24"/>
          <p:cNvSpPr/>
          <p:nvPr/>
        </p:nvSpPr>
        <p:spPr>
          <a:xfrm>
            <a:off x="3995775" y="2474940"/>
            <a:ext cx="215900" cy="174625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halkboard"/>
              <a:cs typeface="Chalkboard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31228" y="3681956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4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31228" y="3127958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2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31228" y="2608290"/>
            <a:ext cx="270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1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22307" y="4809584"/>
            <a:ext cx="561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At least one must be nonzero: (0,0,0) is not allowed</a:t>
            </a:r>
            <a:endParaRPr lang="en-US" dirty="0"/>
          </a:p>
        </p:txBody>
      </p:sp>
      <p:sp>
        <p:nvSpPr>
          <p:cNvPr id="43" name="Left Bracket 42"/>
          <p:cNvSpPr/>
          <p:nvPr/>
        </p:nvSpPr>
        <p:spPr>
          <a:xfrm>
            <a:off x="4904186" y="2457438"/>
            <a:ext cx="203200" cy="174625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halkboard"/>
              <a:cs typeface="Chalkboard"/>
            </a:endParaRPr>
          </a:p>
        </p:txBody>
      </p:sp>
      <p:sp>
        <p:nvSpPr>
          <p:cNvPr id="44" name="Right Bracket 43"/>
          <p:cNvSpPr/>
          <p:nvPr/>
        </p:nvSpPr>
        <p:spPr>
          <a:xfrm>
            <a:off x="5346533" y="2457438"/>
            <a:ext cx="215900" cy="174625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halkboard"/>
              <a:cs typeface="Chalkboard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81986" y="3664454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8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81986" y="3110456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4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81986" y="2590788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2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455942" y="307443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=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822307" y="5331316"/>
            <a:ext cx="6723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When W is nonzero: (</a:t>
            </a:r>
            <a:r>
              <a:rPr lang="en-US" dirty="0" err="1" smtClean="0">
                <a:latin typeface="Chalkboard"/>
                <a:cs typeface="Chalkboard"/>
              </a:rPr>
              <a:t>x,y,W</a:t>
            </a:r>
            <a:r>
              <a:rPr lang="en-US" dirty="0" smtClean="0">
                <a:latin typeface="Chalkboard"/>
                <a:cs typeface="Chalkboard"/>
              </a:rPr>
              <a:t>) divide through by W, and</a:t>
            </a:r>
          </a:p>
          <a:p>
            <a:r>
              <a:rPr lang="en-US" dirty="0" smtClean="0">
                <a:latin typeface="Chalkboard"/>
                <a:cs typeface="Chalkboard"/>
              </a:rPr>
              <a:t>represent as (</a:t>
            </a:r>
            <a:r>
              <a:rPr lang="en-US" dirty="0" err="1" smtClean="0">
                <a:latin typeface="Chalkboard"/>
                <a:cs typeface="Chalkboard"/>
              </a:rPr>
              <a:t>x</a:t>
            </a:r>
            <a:r>
              <a:rPr lang="en-US" dirty="0" smtClean="0">
                <a:latin typeface="Chalkboard"/>
                <a:cs typeface="Chalkboard"/>
              </a:rPr>
              <a:t>/W , </a:t>
            </a:r>
            <a:r>
              <a:rPr lang="en-US" dirty="0" err="1" smtClean="0">
                <a:latin typeface="Chalkboard"/>
                <a:cs typeface="Chalkboard"/>
              </a:rPr>
              <a:t>y</a:t>
            </a:r>
            <a:r>
              <a:rPr lang="en-US" dirty="0" smtClean="0">
                <a:latin typeface="Chalkboard"/>
                <a:cs typeface="Chalkboard"/>
              </a:rPr>
              <a:t>/W, 1 ).  This is known as “homogenizing”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97731" y="6328791"/>
            <a:ext cx="226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halkboard"/>
                <a:cs typeface="Chalkboard"/>
              </a:rPr>
              <a:t>©2009 Christopher Summa</a:t>
            </a:r>
            <a:endParaRPr lang="en-US" sz="1200" dirty="0">
              <a:latin typeface="Chalkboard"/>
              <a:cs typeface="Chalkboard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halkboard"/>
                <a:cs typeface="Chalkboard"/>
              </a:rPr>
              <a:t>Homogenous Coordinates Transformation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63952" y="1618734"/>
            <a:ext cx="64401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Now we can represent a translation within the context of a</a:t>
            </a:r>
          </a:p>
          <a:p>
            <a:r>
              <a:rPr lang="en-US" dirty="0" smtClean="0">
                <a:latin typeface="Chalkboard"/>
                <a:cs typeface="Chalkboard"/>
              </a:rPr>
              <a:t>3 </a:t>
            </a:r>
            <a:r>
              <a:rPr lang="en-US" dirty="0" err="1" smtClean="0">
                <a:latin typeface="Chalkboard"/>
                <a:cs typeface="Chalkboard"/>
              </a:rPr>
              <a:t>x</a:t>
            </a:r>
            <a:r>
              <a:rPr lang="en-US" dirty="0" smtClean="0">
                <a:latin typeface="Chalkboard"/>
                <a:cs typeface="Chalkboard"/>
              </a:rPr>
              <a:t> 3 transformation matrix:</a:t>
            </a:r>
            <a:endParaRPr lang="en-US" dirty="0"/>
          </a:p>
        </p:txBody>
      </p:sp>
      <p:sp>
        <p:nvSpPr>
          <p:cNvPr id="24" name="Left Bracket 23"/>
          <p:cNvSpPr/>
          <p:nvPr/>
        </p:nvSpPr>
        <p:spPr>
          <a:xfrm>
            <a:off x="2167055" y="2623102"/>
            <a:ext cx="203200" cy="174625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halkboard"/>
              <a:cs typeface="Chalkboard"/>
            </a:endParaRPr>
          </a:p>
        </p:txBody>
      </p:sp>
      <p:sp>
        <p:nvSpPr>
          <p:cNvPr id="25" name="Right Bracket 24"/>
          <p:cNvSpPr/>
          <p:nvPr/>
        </p:nvSpPr>
        <p:spPr>
          <a:xfrm>
            <a:off x="2609402" y="2623102"/>
            <a:ext cx="215900" cy="174625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halkboard"/>
              <a:cs typeface="Chalkboard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44855" y="3830118"/>
            <a:ext cx="270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1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44855" y="3276120"/>
            <a:ext cx="380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halkboard"/>
                <a:cs typeface="Chalkboard"/>
              </a:rPr>
              <a:t>y</a:t>
            </a:r>
            <a:r>
              <a:rPr lang="en-US" dirty="0" smtClean="0">
                <a:latin typeface="Chalkboard"/>
                <a:cs typeface="Chalkboard"/>
              </a:rPr>
              <a:t>’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44855" y="2756452"/>
            <a:ext cx="37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halkboard"/>
                <a:cs typeface="Chalkboard"/>
              </a:rPr>
              <a:t>x</a:t>
            </a:r>
            <a:r>
              <a:rPr lang="en-US" dirty="0" smtClean="0">
                <a:latin typeface="Chalkboard"/>
                <a:cs typeface="Chalkboard"/>
              </a:rPr>
              <a:t>’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09976" y="4809584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P’ = </a:t>
            </a:r>
            <a:r>
              <a:rPr lang="en-US" dirty="0" err="1" smtClean="0">
                <a:latin typeface="Chalkboard"/>
                <a:cs typeface="Chalkboard"/>
              </a:rPr>
              <a:t>T(d</a:t>
            </a:r>
            <a:r>
              <a:rPr lang="en-US" baseline="-25000" dirty="0" err="1" smtClean="0">
                <a:latin typeface="Chalkboard"/>
                <a:cs typeface="Chalkboard"/>
              </a:rPr>
              <a:t>x</a:t>
            </a:r>
            <a:r>
              <a:rPr lang="en-US" dirty="0" err="1" smtClean="0">
                <a:latin typeface="Chalkboard"/>
                <a:cs typeface="Chalkboard"/>
              </a:rPr>
              <a:t>,d</a:t>
            </a:r>
            <a:r>
              <a:rPr lang="en-US" baseline="-25000" dirty="0" err="1" smtClean="0">
                <a:latin typeface="Chalkboard"/>
                <a:cs typeface="Chalkboard"/>
              </a:rPr>
              <a:t>y</a:t>
            </a:r>
            <a:r>
              <a:rPr lang="en-US" dirty="0" smtClean="0">
                <a:latin typeface="Chalkboard"/>
                <a:cs typeface="Chalkboard"/>
              </a:rPr>
              <a:t>) • P</a:t>
            </a:r>
            <a:endParaRPr lang="en-US" dirty="0"/>
          </a:p>
        </p:txBody>
      </p:sp>
      <p:sp>
        <p:nvSpPr>
          <p:cNvPr id="43" name="Left Bracket 42"/>
          <p:cNvSpPr/>
          <p:nvPr/>
        </p:nvSpPr>
        <p:spPr>
          <a:xfrm>
            <a:off x="6233566" y="2623102"/>
            <a:ext cx="203200" cy="174625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halkboard"/>
              <a:cs typeface="Chalkboard"/>
            </a:endParaRPr>
          </a:p>
        </p:txBody>
      </p:sp>
      <p:sp>
        <p:nvSpPr>
          <p:cNvPr id="44" name="Right Bracket 43"/>
          <p:cNvSpPr/>
          <p:nvPr/>
        </p:nvSpPr>
        <p:spPr>
          <a:xfrm>
            <a:off x="6675913" y="2623102"/>
            <a:ext cx="215900" cy="174625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halkboard"/>
              <a:cs typeface="Chalkboard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11366" y="3830118"/>
            <a:ext cx="270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1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11366" y="3276120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halkboard"/>
                <a:cs typeface="Chalkboard"/>
              </a:rPr>
              <a:t>y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11366" y="2756452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halkboard"/>
                <a:cs typeface="Chalkboard"/>
              </a:rPr>
              <a:t>x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069569" y="322259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=</a:t>
            </a:r>
            <a:endParaRPr lang="en-US" dirty="0"/>
          </a:p>
        </p:txBody>
      </p:sp>
      <p:grpSp>
        <p:nvGrpSpPr>
          <p:cNvPr id="19" name="Group 35"/>
          <p:cNvGrpSpPr/>
          <p:nvPr/>
        </p:nvGrpSpPr>
        <p:grpSpPr>
          <a:xfrm>
            <a:off x="3930800" y="2675997"/>
            <a:ext cx="1581150" cy="1746250"/>
            <a:chOff x="1631950" y="1993900"/>
            <a:chExt cx="1581150" cy="1746250"/>
          </a:xfrm>
        </p:grpSpPr>
        <p:sp>
          <p:nvSpPr>
            <p:cNvPr id="20" name="Left Bracket 19"/>
            <p:cNvSpPr/>
            <p:nvPr/>
          </p:nvSpPr>
          <p:spPr>
            <a:xfrm>
              <a:off x="1631950" y="1993900"/>
              <a:ext cx="203200" cy="1746250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halkboard"/>
                <a:cs typeface="Chalkboard"/>
              </a:endParaRPr>
            </a:p>
          </p:txBody>
        </p:sp>
        <p:sp>
          <p:nvSpPr>
            <p:cNvPr id="21" name="Right Bracket 20"/>
            <p:cNvSpPr/>
            <p:nvPr/>
          </p:nvSpPr>
          <p:spPr>
            <a:xfrm>
              <a:off x="2997200" y="1993900"/>
              <a:ext cx="215900" cy="1746250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halkboard"/>
                <a:cs typeface="Chalkboard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87206" y="2646918"/>
              <a:ext cx="270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1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09750" y="3200916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09750" y="2646918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09750" y="2127250"/>
              <a:ext cx="270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1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35949" y="2127250"/>
              <a:ext cx="444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halkboard"/>
                  <a:cs typeface="Chalkboard"/>
                </a:rPr>
                <a:t>dx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241550" y="2127250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41550" y="3200916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35949" y="264691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halkboard"/>
                  <a:cs typeface="Chalkboard"/>
                </a:rPr>
                <a:t>dy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00226" y="3200916"/>
              <a:ext cx="270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1</a:t>
              </a:r>
              <a:endParaRPr lang="en-US" dirty="0">
                <a:latin typeface="Chalkboard"/>
                <a:cs typeface="Chalkboard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5714982" y="2999121"/>
            <a:ext cx="3208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halkboard"/>
                <a:cs typeface="Chalkboard"/>
              </a:rPr>
              <a:t>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97731" y="6328791"/>
            <a:ext cx="226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halkboard"/>
                <a:cs typeface="Chalkboard"/>
              </a:rPr>
              <a:t>©2009 Christopher Summa</a:t>
            </a:r>
            <a:endParaRPr lang="en-US" sz="1200" dirty="0">
              <a:latin typeface="Chalkboard"/>
              <a:cs typeface="Chalkboard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Translation Transformations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63952" y="1618734"/>
            <a:ext cx="3639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Translation matrices are additive: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370026" y="4994250"/>
            <a:ext cx="4264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T(d</a:t>
            </a:r>
            <a:r>
              <a:rPr lang="en-US" baseline="-25000" dirty="0" smtClean="0">
                <a:latin typeface="Chalkboard"/>
                <a:cs typeface="Chalkboard"/>
              </a:rPr>
              <a:t>x1</a:t>
            </a:r>
            <a:r>
              <a:rPr lang="en-US" dirty="0" smtClean="0">
                <a:latin typeface="Chalkboard"/>
                <a:cs typeface="Chalkboard"/>
              </a:rPr>
              <a:t>,d</a:t>
            </a:r>
            <a:r>
              <a:rPr lang="en-US" baseline="-25000" dirty="0" smtClean="0">
                <a:latin typeface="Chalkboard"/>
                <a:cs typeface="Chalkboard"/>
              </a:rPr>
              <a:t>y1</a:t>
            </a:r>
            <a:r>
              <a:rPr lang="en-US" dirty="0" smtClean="0">
                <a:latin typeface="Chalkboard"/>
                <a:cs typeface="Chalkboard"/>
              </a:rPr>
              <a:t>) • T(d</a:t>
            </a:r>
            <a:r>
              <a:rPr lang="en-US" baseline="-25000" dirty="0" smtClean="0">
                <a:latin typeface="Chalkboard"/>
                <a:cs typeface="Chalkboard"/>
              </a:rPr>
              <a:t>x2</a:t>
            </a:r>
            <a:r>
              <a:rPr lang="en-US" dirty="0" smtClean="0">
                <a:latin typeface="Chalkboard"/>
                <a:cs typeface="Chalkboard"/>
              </a:rPr>
              <a:t>,d</a:t>
            </a:r>
            <a:r>
              <a:rPr lang="en-US" baseline="-25000" dirty="0" smtClean="0">
                <a:latin typeface="Chalkboard"/>
                <a:cs typeface="Chalkboard"/>
              </a:rPr>
              <a:t>y2</a:t>
            </a:r>
            <a:r>
              <a:rPr lang="en-US" dirty="0" smtClean="0">
                <a:latin typeface="Chalkboard"/>
                <a:cs typeface="Chalkboard"/>
              </a:rPr>
              <a:t>) =T(d</a:t>
            </a:r>
            <a:r>
              <a:rPr lang="en-US" baseline="-25000" dirty="0" smtClean="0">
                <a:latin typeface="Chalkboard"/>
                <a:cs typeface="Chalkboard"/>
              </a:rPr>
              <a:t>x1</a:t>
            </a:r>
            <a:r>
              <a:rPr lang="en-US" dirty="0" smtClean="0">
                <a:latin typeface="Chalkboard"/>
                <a:cs typeface="Chalkboard"/>
              </a:rPr>
              <a:t>+d</a:t>
            </a:r>
            <a:r>
              <a:rPr lang="en-US" baseline="-25000" dirty="0" smtClean="0">
                <a:latin typeface="Chalkboard"/>
                <a:cs typeface="Chalkboard"/>
              </a:rPr>
              <a:t>x2</a:t>
            </a:r>
            <a:r>
              <a:rPr lang="en-US" dirty="0" smtClean="0">
                <a:latin typeface="Chalkboard"/>
                <a:cs typeface="Chalkboard"/>
              </a:rPr>
              <a:t> , d</a:t>
            </a:r>
            <a:r>
              <a:rPr lang="en-US" baseline="-25000" dirty="0" smtClean="0">
                <a:latin typeface="Chalkboard"/>
                <a:cs typeface="Chalkboard"/>
              </a:rPr>
              <a:t>y1</a:t>
            </a:r>
            <a:r>
              <a:rPr lang="en-US" dirty="0" smtClean="0">
                <a:latin typeface="Chalkboard"/>
                <a:cs typeface="Chalkboard"/>
              </a:rPr>
              <a:t>+d</a:t>
            </a:r>
            <a:r>
              <a:rPr lang="en-US" baseline="-25000" dirty="0" smtClean="0">
                <a:latin typeface="Chalkboard"/>
                <a:cs typeface="Chalkboard"/>
              </a:rPr>
              <a:t>y2</a:t>
            </a:r>
            <a:r>
              <a:rPr lang="en-US" dirty="0" smtClean="0">
                <a:latin typeface="Chalkboard"/>
                <a:cs typeface="Chalkboard"/>
              </a:rPr>
              <a:t>) 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397645" y="332901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=</a:t>
            </a:r>
            <a:endParaRPr lang="en-US" dirty="0"/>
          </a:p>
        </p:txBody>
      </p:sp>
      <p:grpSp>
        <p:nvGrpSpPr>
          <p:cNvPr id="2" name="Group 35"/>
          <p:cNvGrpSpPr/>
          <p:nvPr/>
        </p:nvGrpSpPr>
        <p:grpSpPr>
          <a:xfrm>
            <a:off x="1301750" y="2675997"/>
            <a:ext cx="1581150" cy="1746250"/>
            <a:chOff x="1631950" y="1993900"/>
            <a:chExt cx="1581150" cy="1746250"/>
          </a:xfrm>
        </p:grpSpPr>
        <p:sp>
          <p:nvSpPr>
            <p:cNvPr id="20" name="Left Bracket 19"/>
            <p:cNvSpPr/>
            <p:nvPr/>
          </p:nvSpPr>
          <p:spPr>
            <a:xfrm>
              <a:off x="1631950" y="1993900"/>
              <a:ext cx="203200" cy="1746250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halkboard"/>
                <a:cs typeface="Chalkboard"/>
              </a:endParaRPr>
            </a:p>
          </p:txBody>
        </p:sp>
        <p:sp>
          <p:nvSpPr>
            <p:cNvPr id="21" name="Right Bracket 20"/>
            <p:cNvSpPr/>
            <p:nvPr/>
          </p:nvSpPr>
          <p:spPr>
            <a:xfrm>
              <a:off x="2997200" y="1993900"/>
              <a:ext cx="215900" cy="1746250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halkboard"/>
                <a:cs typeface="Chalkboard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87206" y="2646918"/>
              <a:ext cx="270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1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09750" y="3200916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09750" y="2646918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09750" y="2127250"/>
              <a:ext cx="270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1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35949" y="2127250"/>
              <a:ext cx="530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dx1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241550" y="2127250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41550" y="3200916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35949" y="2646918"/>
              <a:ext cx="525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dy1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00226" y="3200916"/>
              <a:ext cx="270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1</a:t>
              </a:r>
              <a:endParaRPr lang="en-US" dirty="0">
                <a:latin typeface="Chalkboard"/>
                <a:cs typeface="Chalkboard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3085932" y="3263696"/>
            <a:ext cx="3000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halkboard"/>
                <a:cs typeface="Chalkboard"/>
              </a:rPr>
              <a:t>•</a:t>
            </a:r>
            <a:endParaRPr lang="en-US" sz="2000" dirty="0"/>
          </a:p>
        </p:txBody>
      </p:sp>
      <p:grpSp>
        <p:nvGrpSpPr>
          <p:cNvPr id="38" name="Group 35"/>
          <p:cNvGrpSpPr/>
          <p:nvPr/>
        </p:nvGrpSpPr>
        <p:grpSpPr>
          <a:xfrm>
            <a:off x="3578227" y="2674268"/>
            <a:ext cx="1581150" cy="1746250"/>
            <a:chOff x="1631950" y="1993900"/>
            <a:chExt cx="1581150" cy="1746250"/>
          </a:xfrm>
        </p:grpSpPr>
        <p:sp>
          <p:nvSpPr>
            <p:cNvPr id="39" name="Left Bracket 38"/>
            <p:cNvSpPr/>
            <p:nvPr/>
          </p:nvSpPr>
          <p:spPr>
            <a:xfrm>
              <a:off x="1631950" y="1993900"/>
              <a:ext cx="203200" cy="1746250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halkboard"/>
                <a:cs typeface="Chalkboard"/>
              </a:endParaRPr>
            </a:p>
          </p:txBody>
        </p:sp>
        <p:sp>
          <p:nvSpPr>
            <p:cNvPr id="40" name="Right Bracket 39"/>
            <p:cNvSpPr/>
            <p:nvPr/>
          </p:nvSpPr>
          <p:spPr>
            <a:xfrm>
              <a:off x="2997200" y="1993900"/>
              <a:ext cx="215900" cy="1746250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halkboard"/>
                <a:cs typeface="Chalkboard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87206" y="2646918"/>
              <a:ext cx="270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1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09750" y="3200916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809750" y="2646918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809750" y="2127250"/>
              <a:ext cx="270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1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635949" y="2127250"/>
              <a:ext cx="5760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dx2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241550" y="2127250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41550" y="3200916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35949" y="2646918"/>
              <a:ext cx="57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dy2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700226" y="3200916"/>
              <a:ext cx="270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1</a:t>
              </a:r>
              <a:endParaRPr lang="en-US" dirty="0">
                <a:latin typeface="Chalkboard"/>
                <a:cs typeface="Chalkboard"/>
              </a:endParaRPr>
            </a:p>
          </p:txBody>
        </p:sp>
      </p:grpSp>
      <p:sp>
        <p:nvSpPr>
          <p:cNvPr id="58" name="Left Bracket 57"/>
          <p:cNvSpPr/>
          <p:nvPr/>
        </p:nvSpPr>
        <p:spPr>
          <a:xfrm>
            <a:off x="5845889" y="2674268"/>
            <a:ext cx="203200" cy="174625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halkboard"/>
              <a:cs typeface="Chalkboard"/>
            </a:endParaRPr>
          </a:p>
        </p:txBody>
      </p:sp>
      <p:sp>
        <p:nvSpPr>
          <p:cNvPr id="59" name="Right Bracket 58"/>
          <p:cNvSpPr/>
          <p:nvPr/>
        </p:nvSpPr>
        <p:spPr>
          <a:xfrm>
            <a:off x="7930783" y="2674268"/>
            <a:ext cx="215900" cy="174625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halkboard"/>
              <a:cs typeface="Chalkboard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501145" y="3327286"/>
            <a:ext cx="270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1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23689" y="3881284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0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23689" y="3327286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0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23689" y="2807618"/>
            <a:ext cx="270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1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49888" y="280761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dx1 + dx2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55489" y="2807618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0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55489" y="3881284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0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849888" y="3327286"/>
            <a:ext cx="1200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dy1 + dy2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63404" y="3881284"/>
            <a:ext cx="270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1</a:t>
            </a:r>
            <a:endParaRPr lang="en-US" dirty="0">
              <a:latin typeface="Chalkboard"/>
              <a:cs typeface="Chalkboar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97731" y="6328791"/>
            <a:ext cx="226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halkboard"/>
                <a:cs typeface="Chalkboard"/>
              </a:rPr>
              <a:t>©2009 Christopher Summa</a:t>
            </a:r>
            <a:endParaRPr lang="en-US" sz="1200" dirty="0">
              <a:latin typeface="Chalkboard"/>
              <a:cs typeface="Chalkboard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Scaling Transformations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63952" y="1618734"/>
            <a:ext cx="3735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Scaling matrices are </a:t>
            </a:r>
            <a:r>
              <a:rPr lang="en-US" dirty="0" err="1" smtClean="0">
                <a:latin typeface="Chalkboard"/>
                <a:cs typeface="Chalkboard"/>
              </a:rPr>
              <a:t>multiplicitive</a:t>
            </a:r>
            <a:r>
              <a:rPr lang="en-US" dirty="0" smtClean="0">
                <a:latin typeface="Chalkboard"/>
                <a:cs typeface="Chalkboard"/>
              </a:rPr>
              <a:t>: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370026" y="4994250"/>
            <a:ext cx="3839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S(x1,y1) • S(x2,y2) =S(x1•x2, y1•y2) 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397645" y="332901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=</a:t>
            </a:r>
            <a:endParaRPr lang="en-US" dirty="0"/>
          </a:p>
        </p:txBody>
      </p:sp>
      <p:grpSp>
        <p:nvGrpSpPr>
          <p:cNvPr id="2" name="Group 35"/>
          <p:cNvGrpSpPr/>
          <p:nvPr/>
        </p:nvGrpSpPr>
        <p:grpSpPr>
          <a:xfrm>
            <a:off x="1301750" y="2675997"/>
            <a:ext cx="1581150" cy="1746250"/>
            <a:chOff x="1631950" y="1993900"/>
            <a:chExt cx="1581150" cy="1746250"/>
          </a:xfrm>
        </p:grpSpPr>
        <p:sp>
          <p:nvSpPr>
            <p:cNvPr id="20" name="Left Bracket 19"/>
            <p:cNvSpPr/>
            <p:nvPr/>
          </p:nvSpPr>
          <p:spPr>
            <a:xfrm>
              <a:off x="1631950" y="1993900"/>
              <a:ext cx="203200" cy="1746250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halkboard"/>
                <a:cs typeface="Chalkboard"/>
              </a:endParaRPr>
            </a:p>
          </p:txBody>
        </p:sp>
        <p:sp>
          <p:nvSpPr>
            <p:cNvPr id="21" name="Right Bracket 20"/>
            <p:cNvSpPr/>
            <p:nvPr/>
          </p:nvSpPr>
          <p:spPr>
            <a:xfrm>
              <a:off x="2997200" y="1993900"/>
              <a:ext cx="215900" cy="1746250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halkboard"/>
                <a:cs typeface="Chalkboard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81376" y="2646918"/>
              <a:ext cx="457413" cy="367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s</a:t>
              </a:r>
              <a:r>
                <a:rPr lang="en-US" baseline="-25000" dirty="0" smtClean="0">
                  <a:latin typeface="Chalkboard"/>
                  <a:cs typeface="Chalkboard"/>
                </a:rPr>
                <a:t>y1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09750" y="3200916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09750" y="2646918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09750" y="2127250"/>
              <a:ext cx="426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s</a:t>
              </a:r>
              <a:r>
                <a:rPr lang="en-US" baseline="-25000" dirty="0" smtClean="0">
                  <a:latin typeface="Chalkboard"/>
                  <a:cs typeface="Chalkboard"/>
                </a:rPr>
                <a:t>x1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35949" y="2127250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241550" y="2127250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41550" y="3200916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35949" y="2646918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00226" y="3200916"/>
              <a:ext cx="270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1</a:t>
              </a:r>
              <a:endParaRPr lang="en-US" dirty="0">
                <a:latin typeface="Chalkboard"/>
                <a:cs typeface="Chalkboard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3085932" y="3263696"/>
            <a:ext cx="3000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halkboard"/>
                <a:cs typeface="Chalkboard"/>
              </a:rPr>
              <a:t>•</a:t>
            </a:r>
            <a:endParaRPr lang="en-US" sz="2000" dirty="0"/>
          </a:p>
        </p:txBody>
      </p:sp>
      <p:grpSp>
        <p:nvGrpSpPr>
          <p:cNvPr id="3" name="Group 35"/>
          <p:cNvGrpSpPr/>
          <p:nvPr/>
        </p:nvGrpSpPr>
        <p:grpSpPr>
          <a:xfrm>
            <a:off x="3578227" y="2674268"/>
            <a:ext cx="1581150" cy="1746250"/>
            <a:chOff x="1631950" y="1993900"/>
            <a:chExt cx="1581150" cy="1746250"/>
          </a:xfrm>
        </p:grpSpPr>
        <p:sp>
          <p:nvSpPr>
            <p:cNvPr id="39" name="Left Bracket 38"/>
            <p:cNvSpPr/>
            <p:nvPr/>
          </p:nvSpPr>
          <p:spPr>
            <a:xfrm>
              <a:off x="1631950" y="1993900"/>
              <a:ext cx="203200" cy="1746250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halkboard"/>
                <a:cs typeface="Chalkboard"/>
              </a:endParaRPr>
            </a:p>
          </p:txBody>
        </p:sp>
        <p:sp>
          <p:nvSpPr>
            <p:cNvPr id="40" name="Right Bracket 39"/>
            <p:cNvSpPr/>
            <p:nvPr/>
          </p:nvSpPr>
          <p:spPr>
            <a:xfrm>
              <a:off x="2997200" y="1993900"/>
              <a:ext cx="215900" cy="1746250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halkboard"/>
                <a:cs typeface="Chalkboard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13125" y="2646918"/>
              <a:ext cx="454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s</a:t>
              </a:r>
              <a:r>
                <a:rPr lang="en-US" baseline="-25000" dirty="0" smtClean="0">
                  <a:latin typeface="Chalkboard"/>
                  <a:cs typeface="Chalkboard"/>
                </a:rPr>
                <a:t>y2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09750" y="3200916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809750" y="2646918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809750" y="2127250"/>
              <a:ext cx="457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s</a:t>
              </a:r>
              <a:r>
                <a:rPr lang="en-US" baseline="-25000" dirty="0" smtClean="0">
                  <a:latin typeface="Chalkboard"/>
                  <a:cs typeface="Chalkboard"/>
                </a:rPr>
                <a:t>x2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635949" y="2127250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241550" y="2127250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41550" y="3200916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35949" y="2646918"/>
              <a:ext cx="31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0</a:t>
              </a:r>
              <a:endParaRPr lang="en-US" dirty="0">
                <a:latin typeface="Chalkboard"/>
                <a:cs typeface="Chalkboard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700226" y="3200916"/>
              <a:ext cx="270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1</a:t>
              </a:r>
              <a:endParaRPr lang="en-US" dirty="0">
                <a:latin typeface="Chalkboard"/>
                <a:cs typeface="Chalkboard"/>
              </a:endParaRPr>
            </a:p>
          </p:txBody>
        </p:sp>
      </p:grpSp>
      <p:sp>
        <p:nvSpPr>
          <p:cNvPr id="58" name="Left Bracket 57"/>
          <p:cNvSpPr/>
          <p:nvPr/>
        </p:nvSpPr>
        <p:spPr>
          <a:xfrm>
            <a:off x="5845889" y="2674268"/>
            <a:ext cx="203200" cy="174625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halkboard"/>
              <a:cs typeface="Chalkboard"/>
            </a:endParaRPr>
          </a:p>
        </p:txBody>
      </p:sp>
      <p:sp>
        <p:nvSpPr>
          <p:cNvPr id="59" name="Right Bracket 58"/>
          <p:cNvSpPr/>
          <p:nvPr/>
        </p:nvSpPr>
        <p:spPr>
          <a:xfrm>
            <a:off x="8121277" y="2674268"/>
            <a:ext cx="215900" cy="174625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halkboard"/>
              <a:cs typeface="Chalkboard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734890" y="332728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s</a:t>
            </a:r>
            <a:r>
              <a:rPr lang="en-US" baseline="-25000" dirty="0" smtClean="0">
                <a:latin typeface="Chalkboard"/>
                <a:cs typeface="Chalkboard"/>
              </a:rPr>
              <a:t>y1</a:t>
            </a:r>
            <a:r>
              <a:rPr lang="en-US" dirty="0" smtClean="0">
                <a:latin typeface="Chalkboard"/>
                <a:cs typeface="Chalkboard"/>
              </a:rPr>
              <a:t>•s</a:t>
            </a:r>
            <a:r>
              <a:rPr lang="en-US" baseline="-25000" dirty="0" smtClean="0">
                <a:latin typeface="Chalkboard"/>
                <a:cs typeface="Chalkboard"/>
              </a:rPr>
              <a:t>y2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23689" y="3881284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0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23689" y="3327286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0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23689" y="2807618"/>
            <a:ext cx="8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s</a:t>
            </a:r>
            <a:r>
              <a:rPr lang="en-US" baseline="-25000" dirty="0" smtClean="0">
                <a:latin typeface="Chalkboard"/>
                <a:cs typeface="Chalkboard"/>
              </a:rPr>
              <a:t>x1</a:t>
            </a:r>
            <a:r>
              <a:rPr lang="en-US" dirty="0" smtClean="0">
                <a:latin typeface="Chalkboard"/>
                <a:cs typeface="Chalkboard"/>
              </a:rPr>
              <a:t>•s</a:t>
            </a:r>
            <a:r>
              <a:rPr lang="en-US" baseline="-25000" dirty="0" smtClean="0">
                <a:latin typeface="Chalkboard"/>
                <a:cs typeface="Chalkboard"/>
              </a:rPr>
              <a:t>x2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720043" y="2809347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0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932643" y="2807618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0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932643" y="3881284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0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720043" y="3329015"/>
            <a:ext cx="31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0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765699" y="3884742"/>
            <a:ext cx="27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1</a:t>
            </a:r>
            <a:endParaRPr lang="en-US" dirty="0">
              <a:latin typeface="Chalkboard"/>
              <a:cs typeface="Chalkboar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3582</TotalTime>
  <Words>2683</Words>
  <Application>Microsoft Macintosh PowerPoint</Application>
  <PresentationFormat>On-screen Show (4:3)</PresentationFormat>
  <Paragraphs>581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Chalkboard</vt:lpstr>
      <vt:lpstr>Arial</vt:lpstr>
      <vt:lpstr>Calibri</vt:lpstr>
      <vt:lpstr>Symbol</vt:lpstr>
      <vt:lpstr>Office Theme</vt:lpstr>
      <vt:lpstr>Geometrical Transformations (for use with Angel Chapter 3)</vt:lpstr>
      <vt:lpstr>Translation</vt:lpstr>
      <vt:lpstr>Scaling</vt:lpstr>
      <vt:lpstr>Rotation</vt:lpstr>
      <vt:lpstr>Homogenous Coordinates</vt:lpstr>
      <vt:lpstr>Homogenous Coordinates</vt:lpstr>
      <vt:lpstr>Homogenous Coordinates Transformation</vt:lpstr>
      <vt:lpstr>Translation Transformations</vt:lpstr>
      <vt:lpstr>Scaling Transformations</vt:lpstr>
      <vt:lpstr>Rotational Transformations</vt:lpstr>
      <vt:lpstr>Rotational Transformations</vt:lpstr>
      <vt:lpstr>Affine Transformations</vt:lpstr>
      <vt:lpstr>Rotations and Scaling</vt:lpstr>
      <vt:lpstr>Window-To-Viewport Transformation</vt:lpstr>
      <vt:lpstr>Efficiency</vt:lpstr>
      <vt:lpstr>3D Transformations (finally!)</vt:lpstr>
      <vt:lpstr>Translation in 3D</vt:lpstr>
      <vt:lpstr> Scaling in 3D</vt:lpstr>
      <vt:lpstr> Rotation About Z</vt:lpstr>
      <vt:lpstr> Rotation About X</vt:lpstr>
      <vt:lpstr> Rotation About Y</vt:lpstr>
      <vt:lpstr>Generalized Transformation Matrix in 3D</vt:lpstr>
      <vt:lpstr>Shear Transformation in 3D</vt:lpstr>
      <vt:lpstr>Composition of 3D Transforms</vt:lpstr>
      <vt:lpstr>Composition of 3D Transforms</vt:lpstr>
      <vt:lpstr>Composition of 3D Transforms</vt:lpstr>
      <vt:lpstr>Composition of 3D Transforms</vt:lpstr>
      <vt:lpstr>Composition of 3D Transforms</vt:lpstr>
      <vt:lpstr>Composition of 3D Transforms</vt:lpstr>
      <vt:lpstr>Composition using properties of Orthogonal matrices</vt:lpstr>
      <vt:lpstr>Composition of 3D Transforms</vt:lpstr>
      <vt:lpstr>Composition of 3D Transforms</vt:lpstr>
      <vt:lpstr>Composition of 3D Transforms</vt:lpstr>
      <vt:lpstr>Transformation as a change in coordinate systems</vt:lpstr>
      <vt:lpstr>Transformation as a change in coordinate systems</vt:lpstr>
      <vt:lpstr>Transformation as a change in coordinate systems</vt:lpstr>
      <vt:lpstr>Transformation as a change in coordinate systems</vt:lpstr>
      <vt:lpstr>Transformation as a change in coordinate systems</vt:lpstr>
      <vt:lpstr>Transformation as a change in coordinate systems</vt:lpstr>
      <vt:lpstr>Transformation as a change in coordinate systems</vt:lpstr>
    </vt:vector>
  </TitlesOfParts>
  <Company>University of New Orleans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Matrices and Vectors Review</dc:title>
  <dc:creator>Christopher Summa</dc:creator>
  <cp:lastModifiedBy>Christopher Summa</cp:lastModifiedBy>
  <cp:revision>42</cp:revision>
  <cp:lastPrinted>2009-09-22T02:34:45Z</cp:lastPrinted>
  <dcterms:created xsi:type="dcterms:W3CDTF">2010-09-23T15:59:32Z</dcterms:created>
  <dcterms:modified xsi:type="dcterms:W3CDTF">2016-09-22T17:23:10Z</dcterms:modified>
</cp:coreProperties>
</file>