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2801600" cy="9601200" type="A3"/>
  <p:notesSz cx="9866313" cy="14295438"/>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595" autoAdjust="0"/>
  </p:normalViewPr>
  <p:slideViewPr>
    <p:cSldViewPr>
      <p:cViewPr>
        <p:scale>
          <a:sx n="103" d="100"/>
          <a:sy n="103" d="100"/>
        </p:scale>
        <p:origin x="-288" y="126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5403" cy="714772"/>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0"/>
            <a:ext cx="4275403" cy="714772"/>
          </a:xfrm>
          <a:prstGeom prst="rect">
            <a:avLst/>
          </a:prstGeom>
        </p:spPr>
        <p:txBody>
          <a:bodyPr vert="horz" lIns="133073" tIns="66536" rIns="133073" bIns="66536" rtlCol="0"/>
          <a:lstStyle>
            <a:lvl1pPr algn="r">
              <a:defRPr sz="1700"/>
            </a:lvl1pPr>
          </a:lstStyle>
          <a:p>
            <a:fld id="{002799E9-D30A-4A0D-A7C5-F9A7B61EC90E}" type="datetimeFigureOut">
              <a:rPr kumimoji="1" lang="ja-JP" altLang="en-US" smtClean="0"/>
              <a:t>19/09/30</a:t>
            </a:fld>
            <a:endParaRPr kumimoji="1"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790334"/>
            <a:ext cx="7893050" cy="6432947"/>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5"/>
            <a:ext cx="4275403" cy="714772"/>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5"/>
            <a:ext cx="4275403" cy="714772"/>
          </a:xfrm>
          <a:prstGeom prst="rect">
            <a:avLst/>
          </a:prstGeom>
        </p:spPr>
        <p:txBody>
          <a:bodyPr vert="horz" lIns="133073" tIns="66536" rIns="133073" bIns="66536" rtlCol="0" anchor="b"/>
          <a:lstStyle>
            <a:lvl1pPr algn="r">
              <a:defRPr sz="1700"/>
            </a:lvl1pPr>
          </a:lstStyle>
          <a:p>
            <a:fld id="{E73ADADD-F9C1-4B15-AD4B-37353FA30C96}" type="slidenum">
              <a:rPr kumimoji="1" lang="ja-JP" altLang="en-US" smtClean="0"/>
              <a:t>‹#›</a:t>
            </a:fld>
            <a:endParaRPr kumimoji="1" lang="ja-JP" altLang="en-US"/>
          </a:p>
        </p:txBody>
      </p:sp>
    </p:spTree>
    <p:extLst>
      <p:ext uri="{BB962C8B-B14F-4D97-AF65-F5344CB8AC3E}">
        <p14:creationId xmlns:p14="http://schemas.microsoft.com/office/powerpoint/2010/main" val="2780413139"/>
      </p:ext>
    </p:extLst>
  </p:cSld>
  <p:clrMap bg1="lt1" tx1="dk1" bg2="lt2" tx2="dk2" accent1="accent1" accent2="accent2" accent3="accent3" accent4="accent4" accent5="accent5" accent6="accent6" hlink="hlink" folHlink="folHlink"/>
  <p:notesStyle>
    <a:lvl1pPr marL="0" algn="l" defTabSz="1280160" rtl="0" eaLnBrk="1" latinLnBrk="0" hangingPunct="1">
      <a:defRPr kumimoji="1" sz="1700" kern="1200">
        <a:solidFill>
          <a:schemeClr val="tx1"/>
        </a:solidFill>
        <a:latin typeface="+mn-lt"/>
        <a:ea typeface="+mn-ea"/>
        <a:cs typeface="+mn-cs"/>
      </a:defRPr>
    </a:lvl1pPr>
    <a:lvl2pPr marL="640080" algn="l" defTabSz="1280160" rtl="0" eaLnBrk="1" latinLnBrk="0" hangingPunct="1">
      <a:defRPr kumimoji="1" sz="1700" kern="1200">
        <a:solidFill>
          <a:schemeClr val="tx1"/>
        </a:solidFill>
        <a:latin typeface="+mn-lt"/>
        <a:ea typeface="+mn-ea"/>
        <a:cs typeface="+mn-cs"/>
      </a:defRPr>
    </a:lvl2pPr>
    <a:lvl3pPr marL="1280160" algn="l" defTabSz="1280160" rtl="0" eaLnBrk="1" latinLnBrk="0" hangingPunct="1">
      <a:defRPr kumimoji="1" sz="1700" kern="1200">
        <a:solidFill>
          <a:schemeClr val="tx1"/>
        </a:solidFill>
        <a:latin typeface="+mn-lt"/>
        <a:ea typeface="+mn-ea"/>
        <a:cs typeface="+mn-cs"/>
      </a:defRPr>
    </a:lvl3pPr>
    <a:lvl4pPr marL="1920240" algn="l" defTabSz="1280160" rtl="0" eaLnBrk="1" latinLnBrk="0" hangingPunct="1">
      <a:defRPr kumimoji="1" sz="1700" kern="1200">
        <a:solidFill>
          <a:schemeClr val="tx1"/>
        </a:solidFill>
        <a:latin typeface="+mn-lt"/>
        <a:ea typeface="+mn-ea"/>
        <a:cs typeface="+mn-cs"/>
      </a:defRPr>
    </a:lvl4pPr>
    <a:lvl5pPr marL="2560320" algn="l" defTabSz="1280160" rtl="0" eaLnBrk="1" latinLnBrk="0" hangingPunct="1">
      <a:defRPr kumimoji="1" sz="1700" kern="1200">
        <a:solidFill>
          <a:schemeClr val="tx1"/>
        </a:solidFill>
        <a:latin typeface="+mn-lt"/>
        <a:ea typeface="+mn-ea"/>
        <a:cs typeface="+mn-cs"/>
      </a:defRPr>
    </a:lvl5pPr>
    <a:lvl6pPr marL="3200400" algn="l" defTabSz="1280160" rtl="0" eaLnBrk="1" latinLnBrk="0" hangingPunct="1">
      <a:defRPr kumimoji="1" sz="1700" kern="1200">
        <a:solidFill>
          <a:schemeClr val="tx1"/>
        </a:solidFill>
        <a:latin typeface="+mn-lt"/>
        <a:ea typeface="+mn-ea"/>
        <a:cs typeface="+mn-cs"/>
      </a:defRPr>
    </a:lvl6pPr>
    <a:lvl7pPr marL="3840480" algn="l" defTabSz="1280160" rtl="0" eaLnBrk="1" latinLnBrk="0" hangingPunct="1">
      <a:defRPr kumimoji="1" sz="1700" kern="1200">
        <a:solidFill>
          <a:schemeClr val="tx1"/>
        </a:solidFill>
        <a:latin typeface="+mn-lt"/>
        <a:ea typeface="+mn-ea"/>
        <a:cs typeface="+mn-cs"/>
      </a:defRPr>
    </a:lvl7pPr>
    <a:lvl8pPr marL="4480560" algn="l" defTabSz="1280160" rtl="0" eaLnBrk="1" latinLnBrk="0" hangingPunct="1">
      <a:defRPr kumimoji="1" sz="1700" kern="1200">
        <a:solidFill>
          <a:schemeClr val="tx1"/>
        </a:solidFill>
        <a:latin typeface="+mn-lt"/>
        <a:ea typeface="+mn-ea"/>
        <a:cs typeface="+mn-cs"/>
      </a:defRPr>
    </a:lvl8pPr>
    <a:lvl9pPr marL="5120640" algn="l" defTabSz="1280160" rtl="0" eaLnBrk="1" latinLnBrk="0" hangingPunct="1">
      <a:defRPr kumimoji="1"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0"/>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849" indent="0" algn="ctr">
              <a:buNone/>
              <a:defRPr>
                <a:solidFill>
                  <a:schemeClr val="tx1">
                    <a:tint val="75000"/>
                  </a:schemeClr>
                </a:solidFill>
              </a:defRPr>
            </a:lvl2pPr>
            <a:lvl3pPr marL="1279698" indent="0" algn="ctr">
              <a:buNone/>
              <a:defRPr>
                <a:solidFill>
                  <a:schemeClr val="tx1">
                    <a:tint val="75000"/>
                  </a:schemeClr>
                </a:solidFill>
              </a:defRPr>
            </a:lvl3pPr>
            <a:lvl4pPr marL="1919547" indent="0" algn="ctr">
              <a:buNone/>
              <a:defRPr>
                <a:solidFill>
                  <a:schemeClr val="tx1">
                    <a:tint val="75000"/>
                  </a:schemeClr>
                </a:solidFill>
              </a:defRPr>
            </a:lvl4pPr>
            <a:lvl5pPr marL="2559397" indent="0" algn="ctr">
              <a:buNone/>
              <a:defRPr>
                <a:solidFill>
                  <a:schemeClr val="tx1">
                    <a:tint val="75000"/>
                  </a:schemeClr>
                </a:solidFill>
              </a:defRPr>
            </a:lvl5pPr>
            <a:lvl6pPr marL="3199246" indent="0" algn="ctr">
              <a:buNone/>
              <a:defRPr>
                <a:solidFill>
                  <a:schemeClr val="tx1">
                    <a:tint val="75000"/>
                  </a:schemeClr>
                </a:solidFill>
              </a:defRPr>
            </a:lvl6pPr>
            <a:lvl7pPr marL="3839098" indent="0" algn="ctr">
              <a:buNone/>
              <a:defRPr>
                <a:solidFill>
                  <a:schemeClr val="tx1">
                    <a:tint val="75000"/>
                  </a:schemeClr>
                </a:solidFill>
              </a:defRPr>
            </a:lvl7pPr>
            <a:lvl8pPr marL="4478947" indent="0" algn="ctr">
              <a:buNone/>
              <a:defRPr>
                <a:solidFill>
                  <a:schemeClr val="tx1">
                    <a:tint val="75000"/>
                  </a:schemeClr>
                </a:solidFill>
              </a:defRPr>
            </a:lvl8pPr>
            <a:lvl9pPr marL="5118796"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97074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1374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3"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5135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65706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5"/>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849" indent="0">
              <a:buNone/>
              <a:defRPr sz="2500">
                <a:solidFill>
                  <a:schemeClr val="tx1">
                    <a:tint val="75000"/>
                  </a:schemeClr>
                </a:solidFill>
              </a:defRPr>
            </a:lvl2pPr>
            <a:lvl3pPr marL="1279698" indent="0">
              <a:buNone/>
              <a:defRPr sz="2200">
                <a:solidFill>
                  <a:schemeClr val="tx1">
                    <a:tint val="75000"/>
                  </a:schemeClr>
                </a:solidFill>
              </a:defRPr>
            </a:lvl3pPr>
            <a:lvl4pPr marL="1919547" indent="0">
              <a:buNone/>
              <a:defRPr sz="2000">
                <a:solidFill>
                  <a:schemeClr val="tx1">
                    <a:tint val="75000"/>
                  </a:schemeClr>
                </a:solidFill>
              </a:defRPr>
            </a:lvl4pPr>
            <a:lvl5pPr marL="2559397" indent="0">
              <a:buNone/>
              <a:defRPr sz="2000">
                <a:solidFill>
                  <a:schemeClr val="tx1">
                    <a:tint val="75000"/>
                  </a:schemeClr>
                </a:solidFill>
              </a:defRPr>
            </a:lvl5pPr>
            <a:lvl6pPr marL="3199246" indent="0">
              <a:buNone/>
              <a:defRPr sz="2000">
                <a:solidFill>
                  <a:schemeClr val="tx1">
                    <a:tint val="75000"/>
                  </a:schemeClr>
                </a:solidFill>
              </a:defRPr>
            </a:lvl6pPr>
            <a:lvl7pPr marL="3839098" indent="0">
              <a:buNone/>
              <a:defRPr sz="2000">
                <a:solidFill>
                  <a:schemeClr val="tx1">
                    <a:tint val="75000"/>
                  </a:schemeClr>
                </a:solidFill>
              </a:defRPr>
            </a:lvl7pPr>
            <a:lvl8pPr marL="4478947" indent="0">
              <a:buNone/>
              <a:defRPr sz="2000">
                <a:solidFill>
                  <a:schemeClr val="tx1">
                    <a:tint val="75000"/>
                  </a:schemeClr>
                </a:solidFill>
              </a:defRPr>
            </a:lvl8pPr>
            <a:lvl9pPr marL="5118796"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9208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1258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849" indent="0">
              <a:buNone/>
              <a:defRPr sz="2800" b="1"/>
            </a:lvl2pPr>
            <a:lvl3pPr marL="1279698" indent="0">
              <a:buNone/>
              <a:defRPr sz="2500" b="1"/>
            </a:lvl3pPr>
            <a:lvl4pPr marL="1919547" indent="0">
              <a:buNone/>
              <a:defRPr sz="2200" b="1"/>
            </a:lvl4pPr>
            <a:lvl5pPr marL="2559397" indent="0">
              <a:buNone/>
              <a:defRPr sz="2200" b="1"/>
            </a:lvl5pPr>
            <a:lvl6pPr marL="3199246" indent="0">
              <a:buNone/>
              <a:defRPr sz="2200" b="1"/>
            </a:lvl6pPr>
            <a:lvl7pPr marL="3839098" indent="0">
              <a:buNone/>
              <a:defRPr sz="2200" b="1"/>
            </a:lvl7pPr>
            <a:lvl8pPr marL="4478947" indent="0">
              <a:buNone/>
              <a:defRPr sz="2200" b="1"/>
            </a:lvl8pPr>
            <a:lvl9pPr marL="5118796"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0" y="2149158"/>
            <a:ext cx="5658485" cy="895667"/>
          </a:xfrm>
        </p:spPr>
        <p:txBody>
          <a:bodyPr anchor="b"/>
          <a:lstStyle>
            <a:lvl1pPr marL="0" indent="0">
              <a:buNone/>
              <a:defRPr sz="3400" b="1"/>
            </a:lvl1pPr>
            <a:lvl2pPr marL="639849" indent="0">
              <a:buNone/>
              <a:defRPr sz="2800" b="1"/>
            </a:lvl2pPr>
            <a:lvl3pPr marL="1279698" indent="0">
              <a:buNone/>
              <a:defRPr sz="2500" b="1"/>
            </a:lvl3pPr>
            <a:lvl4pPr marL="1919547" indent="0">
              <a:buNone/>
              <a:defRPr sz="2200" b="1"/>
            </a:lvl4pPr>
            <a:lvl5pPr marL="2559397" indent="0">
              <a:buNone/>
              <a:defRPr sz="2200" b="1"/>
            </a:lvl5pPr>
            <a:lvl6pPr marL="3199246" indent="0">
              <a:buNone/>
              <a:defRPr sz="2200" b="1"/>
            </a:lvl6pPr>
            <a:lvl7pPr marL="3839098" indent="0">
              <a:buNone/>
              <a:defRPr sz="2200" b="1"/>
            </a:lvl7pPr>
            <a:lvl8pPr marL="4478947" indent="0">
              <a:buNone/>
              <a:defRPr sz="2200" b="1"/>
            </a:lvl8pPr>
            <a:lvl9pPr marL="5118796"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0"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8942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3122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8954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849" indent="0">
              <a:buNone/>
              <a:defRPr sz="1700"/>
            </a:lvl2pPr>
            <a:lvl3pPr marL="1279698" indent="0">
              <a:buNone/>
              <a:defRPr sz="1400"/>
            </a:lvl3pPr>
            <a:lvl4pPr marL="1919547" indent="0">
              <a:buNone/>
              <a:defRPr sz="1300"/>
            </a:lvl4pPr>
            <a:lvl5pPr marL="2559397" indent="0">
              <a:buNone/>
              <a:defRPr sz="1300"/>
            </a:lvl5pPr>
            <a:lvl6pPr marL="3199246" indent="0">
              <a:buNone/>
              <a:defRPr sz="1300"/>
            </a:lvl6pPr>
            <a:lvl7pPr marL="3839098" indent="0">
              <a:buNone/>
              <a:defRPr sz="1300"/>
            </a:lvl7pPr>
            <a:lvl8pPr marL="4478947" indent="0">
              <a:buNone/>
              <a:defRPr sz="1300"/>
            </a:lvl8pPr>
            <a:lvl9pPr marL="5118796"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8954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849" indent="0">
              <a:buNone/>
              <a:defRPr sz="3900"/>
            </a:lvl2pPr>
            <a:lvl3pPr marL="1279698" indent="0">
              <a:buNone/>
              <a:defRPr sz="3400"/>
            </a:lvl3pPr>
            <a:lvl4pPr marL="1919547" indent="0">
              <a:buNone/>
              <a:defRPr sz="2800"/>
            </a:lvl4pPr>
            <a:lvl5pPr marL="2559397" indent="0">
              <a:buNone/>
              <a:defRPr sz="2800"/>
            </a:lvl5pPr>
            <a:lvl6pPr marL="3199246" indent="0">
              <a:buNone/>
              <a:defRPr sz="2800"/>
            </a:lvl6pPr>
            <a:lvl7pPr marL="3839098" indent="0">
              <a:buNone/>
              <a:defRPr sz="2800"/>
            </a:lvl7pPr>
            <a:lvl8pPr marL="4478947" indent="0">
              <a:buNone/>
              <a:defRPr sz="2800"/>
            </a:lvl8pPr>
            <a:lvl9pPr marL="5118796"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849" indent="0">
              <a:buNone/>
              <a:defRPr sz="1700"/>
            </a:lvl2pPr>
            <a:lvl3pPr marL="1279698" indent="0">
              <a:buNone/>
              <a:defRPr sz="1400"/>
            </a:lvl3pPr>
            <a:lvl4pPr marL="1919547" indent="0">
              <a:buNone/>
              <a:defRPr sz="1300"/>
            </a:lvl4pPr>
            <a:lvl5pPr marL="2559397" indent="0">
              <a:buNone/>
              <a:defRPr sz="1300"/>
            </a:lvl5pPr>
            <a:lvl6pPr marL="3199246" indent="0">
              <a:buNone/>
              <a:defRPr sz="1300"/>
            </a:lvl6pPr>
            <a:lvl7pPr marL="3839098" indent="0">
              <a:buNone/>
              <a:defRPr sz="1300"/>
            </a:lvl7pPr>
            <a:lvl8pPr marL="4478947" indent="0">
              <a:buNone/>
              <a:defRPr sz="1300"/>
            </a:lvl8pPr>
            <a:lvl9pPr marL="5118796"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19/09/30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29068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70" tIns="63987" rIns="127970" bIns="63987"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70" tIns="63987" rIns="127970" bIns="63987"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5"/>
            <a:ext cx="2987040" cy="511175"/>
          </a:xfrm>
          <a:prstGeom prst="rect">
            <a:avLst/>
          </a:prstGeom>
        </p:spPr>
        <p:txBody>
          <a:bodyPr vert="horz" lIns="127970" tIns="63987" rIns="127970" bIns="63987" rtlCol="0" anchor="ctr"/>
          <a:lstStyle>
            <a:lvl1pPr algn="l">
              <a:defRPr sz="1700">
                <a:solidFill>
                  <a:schemeClr val="tx1">
                    <a:tint val="75000"/>
                  </a:schemeClr>
                </a:solidFill>
              </a:defRPr>
            </a:lvl1pPr>
          </a:lstStyle>
          <a:p>
            <a:fld id="{E90ED720-0104-4369-84BC-D37694168613}" type="datetimeFigureOut">
              <a:rPr kumimoji="1" lang="ja-JP" altLang="en-US" smtClean="0"/>
              <a:t>19/09/30</a:t>
            </a:fld>
            <a:endParaRPr kumimoji="1" lang="ja-JP" altLang="en-US"/>
          </a:p>
        </p:txBody>
      </p:sp>
      <p:sp>
        <p:nvSpPr>
          <p:cNvPr id="5" name="フッター プレースホルダー 4"/>
          <p:cNvSpPr>
            <a:spLocks noGrp="1"/>
          </p:cNvSpPr>
          <p:nvPr>
            <p:ph type="ftr" sz="quarter" idx="3"/>
          </p:nvPr>
        </p:nvSpPr>
        <p:spPr>
          <a:xfrm>
            <a:off x="4373880" y="8898895"/>
            <a:ext cx="4053840" cy="511175"/>
          </a:xfrm>
          <a:prstGeom prst="rect">
            <a:avLst/>
          </a:prstGeom>
        </p:spPr>
        <p:txBody>
          <a:bodyPr vert="horz" lIns="127970" tIns="63987" rIns="127970" bIns="63987"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5"/>
            <a:ext cx="2987040" cy="511175"/>
          </a:xfrm>
          <a:prstGeom prst="rect">
            <a:avLst/>
          </a:prstGeom>
        </p:spPr>
        <p:txBody>
          <a:bodyPr vert="horz" lIns="127970" tIns="63987" rIns="127970" bIns="63987" rtlCol="0" anchor="ctr"/>
          <a:lstStyle>
            <a:lvl1pPr algn="r">
              <a:defRPr sz="17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52567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79698" rtl="0" eaLnBrk="1" latinLnBrk="0" hangingPunct="1">
        <a:spcBef>
          <a:spcPct val="0"/>
        </a:spcBef>
        <a:buNone/>
        <a:defRPr kumimoji="1" sz="6200" kern="1200">
          <a:solidFill>
            <a:schemeClr val="tx1"/>
          </a:solidFill>
          <a:latin typeface="+mj-lt"/>
          <a:ea typeface="+mj-ea"/>
          <a:cs typeface="+mj-cs"/>
        </a:defRPr>
      </a:lvl1pPr>
    </p:titleStyle>
    <p:bodyStyle>
      <a:lvl1pPr marL="479888" indent="-479888" algn="l" defTabSz="1279698"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756" indent="-399904" algn="l" defTabSz="1279698"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625" indent="-319925" algn="l" defTabSz="1279698"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474"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9323"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9172"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9021"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872"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723" indent="-319925" algn="l" defTabSz="127969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698" rtl="0" eaLnBrk="1" latinLnBrk="0" hangingPunct="1">
        <a:defRPr kumimoji="1" sz="2500" kern="1200">
          <a:solidFill>
            <a:schemeClr val="tx1"/>
          </a:solidFill>
          <a:latin typeface="+mn-lt"/>
          <a:ea typeface="+mn-ea"/>
          <a:cs typeface="+mn-cs"/>
        </a:defRPr>
      </a:lvl1pPr>
      <a:lvl2pPr marL="639849" algn="l" defTabSz="1279698" rtl="0" eaLnBrk="1" latinLnBrk="0" hangingPunct="1">
        <a:defRPr kumimoji="1" sz="2500" kern="1200">
          <a:solidFill>
            <a:schemeClr val="tx1"/>
          </a:solidFill>
          <a:latin typeface="+mn-lt"/>
          <a:ea typeface="+mn-ea"/>
          <a:cs typeface="+mn-cs"/>
        </a:defRPr>
      </a:lvl2pPr>
      <a:lvl3pPr marL="1279698" algn="l" defTabSz="1279698" rtl="0" eaLnBrk="1" latinLnBrk="0" hangingPunct="1">
        <a:defRPr kumimoji="1" sz="2500" kern="1200">
          <a:solidFill>
            <a:schemeClr val="tx1"/>
          </a:solidFill>
          <a:latin typeface="+mn-lt"/>
          <a:ea typeface="+mn-ea"/>
          <a:cs typeface="+mn-cs"/>
        </a:defRPr>
      </a:lvl3pPr>
      <a:lvl4pPr marL="1919547" algn="l" defTabSz="1279698" rtl="0" eaLnBrk="1" latinLnBrk="0" hangingPunct="1">
        <a:defRPr kumimoji="1" sz="2500" kern="1200">
          <a:solidFill>
            <a:schemeClr val="tx1"/>
          </a:solidFill>
          <a:latin typeface="+mn-lt"/>
          <a:ea typeface="+mn-ea"/>
          <a:cs typeface="+mn-cs"/>
        </a:defRPr>
      </a:lvl4pPr>
      <a:lvl5pPr marL="2559397" algn="l" defTabSz="1279698" rtl="0" eaLnBrk="1" latinLnBrk="0" hangingPunct="1">
        <a:defRPr kumimoji="1" sz="2500" kern="1200">
          <a:solidFill>
            <a:schemeClr val="tx1"/>
          </a:solidFill>
          <a:latin typeface="+mn-lt"/>
          <a:ea typeface="+mn-ea"/>
          <a:cs typeface="+mn-cs"/>
        </a:defRPr>
      </a:lvl5pPr>
      <a:lvl6pPr marL="3199246" algn="l" defTabSz="1279698" rtl="0" eaLnBrk="1" latinLnBrk="0" hangingPunct="1">
        <a:defRPr kumimoji="1" sz="2500" kern="1200">
          <a:solidFill>
            <a:schemeClr val="tx1"/>
          </a:solidFill>
          <a:latin typeface="+mn-lt"/>
          <a:ea typeface="+mn-ea"/>
          <a:cs typeface="+mn-cs"/>
        </a:defRPr>
      </a:lvl6pPr>
      <a:lvl7pPr marL="3839098" algn="l" defTabSz="1279698" rtl="0" eaLnBrk="1" latinLnBrk="0" hangingPunct="1">
        <a:defRPr kumimoji="1" sz="2500" kern="1200">
          <a:solidFill>
            <a:schemeClr val="tx1"/>
          </a:solidFill>
          <a:latin typeface="+mn-lt"/>
          <a:ea typeface="+mn-ea"/>
          <a:cs typeface="+mn-cs"/>
        </a:defRPr>
      </a:lvl7pPr>
      <a:lvl8pPr marL="4478947" algn="l" defTabSz="1279698" rtl="0" eaLnBrk="1" latinLnBrk="0" hangingPunct="1">
        <a:defRPr kumimoji="1" sz="2500" kern="1200">
          <a:solidFill>
            <a:schemeClr val="tx1"/>
          </a:solidFill>
          <a:latin typeface="+mn-lt"/>
          <a:ea typeface="+mn-ea"/>
          <a:cs typeface="+mn-cs"/>
        </a:defRPr>
      </a:lvl8pPr>
      <a:lvl9pPr marL="5118796" algn="l" defTabSz="1279698"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9" Type="http://schemas.openxmlformats.org/officeDocument/2006/relationships/image" Target="../media/image1399.svg"/><Relationship Id="rId20" Type="http://schemas.openxmlformats.org/officeDocument/2006/relationships/image" Target="../media/image4.jpg"/><Relationship Id="rId21" Type="http://schemas.openxmlformats.org/officeDocument/2006/relationships/image" Target="../media/image5.png"/><Relationship Id="rId9" Type="http://schemas.openxmlformats.org/officeDocument/2006/relationships/image" Target="../media/image997.svg"/><Relationship Id="rId13" Type="http://schemas.openxmlformats.org/officeDocument/2006/relationships/image" Target="../media/image799.sv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96144" y="2064296"/>
            <a:ext cx="5040560" cy="1661994"/>
          </a:xfrm>
          <a:prstGeom prst="rect">
            <a:avLst/>
          </a:prstGeom>
          <a:noFill/>
          <a:ln>
            <a:solidFill>
              <a:schemeClr val="accent4">
                <a:lumMod val="75000"/>
              </a:schemeClr>
            </a:solidFill>
          </a:ln>
        </p:spPr>
        <p:txBody>
          <a:bodyPr wrap="square" rtlCol="0">
            <a:spAutoFit/>
          </a:bodyPr>
          <a:lstStyle/>
          <a:p>
            <a:r>
              <a:rPr lang="en-US" altLang="ja-JP" sz="1600" b="1" dirty="0"/>
              <a:t>☆</a:t>
            </a:r>
            <a:r>
              <a:rPr lang="ja-JP" altLang="en-US" sz="1600" b="1" dirty="0" smtClean="0"/>
              <a:t>テーマ</a:t>
            </a:r>
            <a:r>
              <a:rPr lang="ja-JP" altLang="en-US" sz="1600" b="1" dirty="0"/>
              <a:t/>
            </a:r>
            <a:br>
              <a:rPr lang="ja-JP" altLang="en-US" sz="1600" b="1" dirty="0"/>
            </a:br>
            <a:r>
              <a:rPr lang="ja-JP" altLang="en-US" sz="1200" dirty="0"/>
              <a:t>　家主の健康を守るため、人類の敵と戦うロボット</a:t>
            </a:r>
          </a:p>
          <a:p>
            <a:endParaRPr lang="ja-JP" altLang="en-US" sz="1200" dirty="0"/>
          </a:p>
          <a:p>
            <a:r>
              <a:rPr lang="en-US" altLang="ja-JP" sz="1400" b="1" dirty="0" smtClean="0"/>
              <a:t>☆</a:t>
            </a:r>
            <a:r>
              <a:rPr lang="ja-JP" altLang="en-US" sz="1400" b="1" dirty="0" smtClean="0"/>
              <a:t>コンセプト</a:t>
            </a:r>
            <a:endParaRPr lang="en-US" altLang="ja-JP" sz="1200" b="1" dirty="0" smtClean="0"/>
          </a:p>
          <a:p>
            <a:r>
              <a:rPr lang="ja-JP" altLang="en-US" sz="1200" dirty="0" smtClean="0"/>
              <a:t>　昼</a:t>
            </a:r>
            <a:r>
              <a:rPr lang="ja-JP" altLang="en-US" sz="1200" dirty="0"/>
              <a:t>は家主の健康状態をチェックし、会話の相手になる</a:t>
            </a:r>
            <a:br>
              <a:rPr lang="ja-JP" altLang="en-US" sz="1200" dirty="0"/>
            </a:br>
            <a:r>
              <a:rPr lang="ja-JP" altLang="en-US" sz="1200" dirty="0" smtClean="0"/>
              <a:t>　夜</a:t>
            </a:r>
            <a:r>
              <a:rPr lang="ja-JP" altLang="en-US" sz="1200" dirty="0"/>
              <a:t>は人類の宿敵</a:t>
            </a:r>
            <a:r>
              <a:rPr lang="en-US" altLang="ja-JP" sz="1200" dirty="0"/>
              <a:t>『</a:t>
            </a:r>
            <a:r>
              <a:rPr lang="ja-JP" altLang="en-US" sz="1200" dirty="0"/>
              <a:t>ゴキブリ</a:t>
            </a:r>
            <a:r>
              <a:rPr lang="en-US" altLang="ja-JP" sz="1200" dirty="0"/>
              <a:t>』</a:t>
            </a:r>
            <a:r>
              <a:rPr lang="ja-JP" altLang="en-US" sz="1200" dirty="0"/>
              <a:t>をクラウド上の映像解析</a:t>
            </a:r>
            <a:r>
              <a:rPr lang="ja-JP" altLang="en-US" sz="1200" dirty="0" smtClean="0"/>
              <a:t>で</a:t>
            </a:r>
            <a:endParaRPr lang="en-US" altLang="ja-JP" sz="1200" dirty="0" smtClean="0"/>
          </a:p>
          <a:p>
            <a:r>
              <a:rPr lang="ja-JP" altLang="ja-JP" sz="1200" dirty="0"/>
              <a:t>　</a:t>
            </a:r>
            <a:r>
              <a:rPr lang="ja-JP" altLang="en-US" sz="1200" dirty="0" smtClean="0"/>
              <a:t>識別</a:t>
            </a:r>
            <a:r>
              <a:rPr lang="ja-JP" altLang="en-US" sz="1200" dirty="0"/>
              <a:t>し、音もなく忍び寄り殲滅</a:t>
            </a:r>
            <a:r>
              <a:rPr lang="ja-JP" altLang="en-US" sz="1200" dirty="0" smtClean="0"/>
              <a:t>する</a:t>
            </a:r>
            <a:endParaRPr lang="en-US" altLang="ja-JP" sz="1200" dirty="0" smtClean="0"/>
          </a:p>
          <a:p>
            <a:endParaRPr lang="ja-JP" altLang="en-US" sz="1200" dirty="0"/>
          </a:p>
        </p:txBody>
      </p:sp>
      <p:sp>
        <p:nvSpPr>
          <p:cNvPr id="10" name="テキスト ボックス 9"/>
          <p:cNvSpPr txBox="1"/>
          <p:nvPr/>
        </p:nvSpPr>
        <p:spPr>
          <a:xfrm>
            <a:off x="496144" y="336104"/>
            <a:ext cx="5040560" cy="1569660"/>
          </a:xfrm>
          <a:prstGeom prst="rect">
            <a:avLst/>
          </a:prstGeom>
          <a:solidFill>
            <a:schemeClr val="accent2">
              <a:lumMod val="20000"/>
              <a:lumOff val="80000"/>
            </a:schemeClr>
          </a:solidFill>
        </p:spPr>
        <p:txBody>
          <a:bodyPr wrap="square" rtlCol="0">
            <a:spAutoFit/>
          </a:bodyPr>
          <a:lstStyle/>
          <a:p>
            <a:r>
              <a:rPr lang="en-US" altLang="ja-JP" sz="1200" b="1" dirty="0"/>
              <a:t>【</a:t>
            </a:r>
            <a:r>
              <a:rPr lang="ja-JP" altLang="en-US" sz="1200" b="1" dirty="0" smtClean="0"/>
              <a:t>チーム情報</a:t>
            </a:r>
            <a:r>
              <a:rPr lang="en-US" altLang="ja-JP" sz="1200" b="1" dirty="0" smtClean="0"/>
              <a:t>】</a:t>
            </a:r>
            <a:endParaRPr kumimoji="1" lang="en-US" altLang="ja-JP" sz="1200" b="1" dirty="0" smtClean="0"/>
          </a:p>
          <a:p>
            <a:r>
              <a:rPr lang="ja-JP" altLang="en-US" sz="1200" dirty="0" smtClean="0"/>
              <a:t>チーム名：新・がんがれ</a:t>
            </a:r>
            <a:r>
              <a:rPr lang="en-US" altLang="ja-JP" sz="1200" dirty="0" smtClean="0"/>
              <a:t>!</a:t>
            </a:r>
            <a:r>
              <a:rPr lang="ja-JP" altLang="en-US" sz="1200" dirty="0" smtClean="0"/>
              <a:t>ロボコン</a:t>
            </a:r>
            <a:endParaRPr lang="en-US" altLang="ja-JP" sz="1200" dirty="0" smtClean="0"/>
          </a:p>
          <a:p>
            <a:r>
              <a:rPr kumimoji="1" lang="ja-JP" altLang="en-US" sz="1200" dirty="0" smtClean="0"/>
              <a:t>所属名：</a:t>
            </a:r>
            <a:r>
              <a:rPr kumimoji="1" lang="en-US" altLang="ja-JP" sz="1200" dirty="0" err="1" smtClean="0"/>
              <a:t>TDC</a:t>
            </a:r>
            <a:r>
              <a:rPr kumimoji="1" lang="ja-JP" altLang="en-US" sz="1200" dirty="0" smtClean="0"/>
              <a:t>ソフト株式会社</a:t>
            </a:r>
            <a:endParaRPr kumimoji="1" lang="en-US" altLang="ja-JP" sz="1200" dirty="0" smtClean="0"/>
          </a:p>
          <a:p>
            <a:r>
              <a:rPr lang="ja-JP" altLang="en-US" sz="1200" dirty="0" smtClean="0"/>
              <a:t>エントリ</a:t>
            </a:r>
            <a:r>
              <a:rPr lang="ja-JP" altLang="en-US" sz="1200" dirty="0" smtClean="0"/>
              <a:t>地区</a:t>
            </a:r>
            <a:r>
              <a:rPr lang="ja-JP" altLang="en-US" sz="1200" dirty="0" smtClean="0"/>
              <a:t>名</a:t>
            </a:r>
            <a:r>
              <a:rPr lang="ja-JP" altLang="en-US" sz="1200" dirty="0" smtClean="0"/>
              <a:t>：</a:t>
            </a:r>
            <a:r>
              <a:rPr lang="ja-JP" altLang="en-US" sz="1200" dirty="0" smtClean="0"/>
              <a:t>東京</a:t>
            </a:r>
            <a:endParaRPr lang="en-US" altLang="ja-JP" sz="1200" dirty="0" smtClean="0"/>
          </a:p>
          <a:p>
            <a:r>
              <a:rPr kumimoji="1" lang="ja-JP" altLang="en-US" sz="1200" dirty="0"/>
              <a:t>作</a:t>
            </a:r>
            <a:r>
              <a:rPr kumimoji="1" lang="ja-JP" altLang="en-US" sz="1200" dirty="0" smtClean="0"/>
              <a:t>品名</a:t>
            </a:r>
            <a:r>
              <a:rPr kumimoji="1" lang="ja-JP" altLang="en-US" sz="1200" dirty="0" smtClean="0"/>
              <a:t>：</a:t>
            </a:r>
            <a:r>
              <a:rPr lang="ja-JP" altLang="en-US" sz="1200" dirty="0" smtClean="0"/>
              <a:t>みまもり</a:t>
            </a:r>
            <a:r>
              <a:rPr lang="ja-JP" altLang="en-US" sz="1200" dirty="0" smtClean="0"/>
              <a:t>ロボット まもる</a:t>
            </a:r>
            <a:r>
              <a:rPr lang="ja-JP" altLang="en-US" sz="1200" dirty="0" smtClean="0"/>
              <a:t>くん</a:t>
            </a:r>
            <a:endParaRPr kumimoji="1" lang="en-US" altLang="ja-JP" sz="1200" dirty="0" smtClean="0"/>
          </a:p>
          <a:p>
            <a:r>
              <a:rPr lang="en-US" altLang="ja-JP" sz="1200" dirty="0" smtClean="0"/>
              <a:t>【</a:t>
            </a:r>
            <a:r>
              <a:rPr lang="ja-JP" altLang="en-US" sz="1200" dirty="0" smtClean="0"/>
              <a:t>メンバー情報</a:t>
            </a:r>
            <a:r>
              <a:rPr lang="en-US" altLang="ja-JP" sz="1200" dirty="0" smtClean="0"/>
              <a:t>】</a:t>
            </a:r>
          </a:p>
          <a:p>
            <a:r>
              <a:rPr lang="ja-JP" altLang="en-US" sz="1200" dirty="0" smtClean="0"/>
              <a:t>菅野</a:t>
            </a:r>
            <a:r>
              <a:rPr lang="ja-JP" altLang="en-US" sz="1200" dirty="0" smtClean="0"/>
              <a:t>　繁資（カンノ　シゲスケ</a:t>
            </a:r>
            <a:r>
              <a:rPr lang="ja-JP" altLang="en-US" sz="1200" dirty="0" smtClean="0"/>
              <a:t>）</a:t>
            </a:r>
            <a:r>
              <a:rPr lang="ja-JP" altLang="en-US" sz="1200" dirty="0" smtClean="0"/>
              <a:t>　</a:t>
            </a:r>
            <a:r>
              <a:rPr lang="en-US" altLang="ja-JP" sz="1200" dirty="0" smtClean="0"/>
              <a:t>TDC</a:t>
            </a:r>
            <a:r>
              <a:rPr lang="ja-JP" altLang="en-US" sz="1200" dirty="0"/>
              <a:t>ソフト株式</a:t>
            </a:r>
            <a:r>
              <a:rPr lang="ja-JP" altLang="en-US" sz="1200" dirty="0" smtClean="0"/>
              <a:t>会社</a:t>
            </a:r>
            <a:r>
              <a:rPr lang="ja-JP" altLang="en-US" sz="1200" dirty="0" smtClean="0"/>
              <a:t>所属</a:t>
            </a:r>
            <a:endParaRPr lang="en-US" altLang="ja-JP" sz="1200" dirty="0"/>
          </a:p>
          <a:p>
            <a:r>
              <a:rPr lang="ja-JP" altLang="en-US" sz="1200" dirty="0" smtClean="0"/>
              <a:t>市川</a:t>
            </a:r>
            <a:r>
              <a:rPr lang="ja-JP" altLang="en-US" sz="1200" dirty="0"/>
              <a:t>　</a:t>
            </a:r>
            <a:r>
              <a:rPr lang="ja-JP" altLang="en-US" sz="1200" dirty="0" smtClean="0"/>
              <a:t>寛雄（イチカワ</a:t>
            </a:r>
            <a:r>
              <a:rPr lang="ja-JP" altLang="en-US" sz="1200" dirty="0"/>
              <a:t>　</a:t>
            </a:r>
            <a:r>
              <a:rPr lang="ja-JP" altLang="en-US" sz="1200" dirty="0" smtClean="0"/>
              <a:t>ヒロカツ</a:t>
            </a:r>
            <a:r>
              <a:rPr lang="ja-JP" altLang="en-US" sz="1200" dirty="0" smtClean="0"/>
              <a:t>）</a:t>
            </a:r>
            <a:r>
              <a:rPr lang="en-US" altLang="ja-JP" sz="1200" dirty="0"/>
              <a:t>TDC</a:t>
            </a:r>
            <a:r>
              <a:rPr lang="ja-JP" altLang="en-US" sz="1200" dirty="0"/>
              <a:t>ソフト株式</a:t>
            </a:r>
            <a:r>
              <a:rPr lang="ja-JP" altLang="en-US" sz="1200" dirty="0" smtClean="0"/>
              <a:t>会社</a:t>
            </a:r>
            <a:r>
              <a:rPr lang="ja-JP" altLang="en-US" sz="1200" dirty="0" smtClean="0"/>
              <a:t>所属</a:t>
            </a:r>
            <a:endParaRPr lang="en-US" altLang="ja-JP" sz="1200" dirty="0"/>
          </a:p>
        </p:txBody>
      </p:sp>
      <p:sp>
        <p:nvSpPr>
          <p:cNvPr id="11" name="テキスト ボックス 10"/>
          <p:cNvSpPr txBox="1"/>
          <p:nvPr/>
        </p:nvSpPr>
        <p:spPr>
          <a:xfrm>
            <a:off x="496144" y="3936504"/>
            <a:ext cx="5040560" cy="5293755"/>
          </a:xfrm>
          <a:prstGeom prst="rect">
            <a:avLst/>
          </a:prstGeom>
          <a:solidFill>
            <a:schemeClr val="tx2">
              <a:lumMod val="20000"/>
              <a:lumOff val="80000"/>
            </a:schemeClr>
          </a:solidFill>
          <a:ln>
            <a:solidFill>
              <a:schemeClr val="tx1"/>
            </a:solidFill>
          </a:ln>
        </p:spPr>
        <p:txBody>
          <a:bodyPr wrap="square" rtlCol="0">
            <a:spAutoFit/>
          </a:bodyPr>
          <a:lstStyle/>
          <a:p>
            <a:r>
              <a:rPr lang="en-US" altLang="ja-JP" sz="1400" b="1" dirty="0" smtClean="0"/>
              <a:t>☆</a:t>
            </a:r>
            <a:r>
              <a:rPr lang="ja-JP" altLang="en-US" sz="1400" b="1" dirty="0" smtClean="0"/>
              <a:t>システム構成図</a:t>
            </a:r>
            <a:r>
              <a:rPr lang="en-US" altLang="ja-JP" sz="1400" dirty="0" smtClean="0"/>
              <a:t> </a:t>
            </a:r>
            <a:r>
              <a:rPr lang="ja-JP" altLang="en-US" sz="1400" dirty="0"/>
              <a:t/>
            </a:r>
            <a:br>
              <a:rPr lang="ja-JP" altLang="en-US" sz="1400" dirty="0"/>
            </a:br>
            <a:endParaRPr lang="en-US" altLang="ja-JP" sz="1200" dirty="0" smtClean="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smtClean="0"/>
          </a:p>
          <a:p>
            <a:endParaRPr lang="en-US" altLang="ja-JP" sz="1200" dirty="0" smtClean="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smtClean="0"/>
          </a:p>
          <a:p>
            <a:endParaRPr lang="en-US" altLang="ja-JP" sz="1200" dirty="0" smtClean="0"/>
          </a:p>
          <a:p>
            <a:endParaRPr lang="en-US" altLang="ja-JP" sz="1200" dirty="0" smtClean="0"/>
          </a:p>
          <a:p>
            <a:endParaRPr lang="en-US" altLang="ja-JP" sz="1200" dirty="0"/>
          </a:p>
          <a:p>
            <a:endParaRPr lang="en-US" altLang="ja-JP" sz="1200" dirty="0"/>
          </a:p>
          <a:p>
            <a:endParaRPr lang="en-US" altLang="ja-JP" sz="1200" dirty="0" smtClean="0"/>
          </a:p>
          <a:p>
            <a:endParaRPr lang="en-US" altLang="ja-JP" sz="1200" dirty="0"/>
          </a:p>
          <a:p>
            <a:endParaRPr lang="en-US" altLang="ja-JP" sz="1200" dirty="0" smtClean="0"/>
          </a:p>
          <a:p>
            <a:endParaRPr lang="en-US" altLang="ja-JP" sz="1200" dirty="0"/>
          </a:p>
          <a:p>
            <a:endParaRPr lang="ja-JP" altLang="en-US" sz="1200" dirty="0"/>
          </a:p>
        </p:txBody>
      </p:sp>
      <p:sp>
        <p:nvSpPr>
          <p:cNvPr id="13" name="テキスト ボックス 12"/>
          <p:cNvSpPr txBox="1"/>
          <p:nvPr/>
        </p:nvSpPr>
        <p:spPr>
          <a:xfrm>
            <a:off x="5824736" y="336104"/>
            <a:ext cx="6408712" cy="4893646"/>
          </a:xfrm>
          <a:prstGeom prst="rect">
            <a:avLst/>
          </a:prstGeom>
          <a:solidFill>
            <a:schemeClr val="tx2">
              <a:lumMod val="20000"/>
              <a:lumOff val="80000"/>
            </a:schemeClr>
          </a:solidFill>
          <a:ln>
            <a:solidFill>
              <a:schemeClr val="tx1"/>
            </a:solidFill>
          </a:ln>
        </p:spPr>
        <p:txBody>
          <a:bodyPr wrap="square" rtlCol="0">
            <a:spAutoFit/>
          </a:bodyPr>
          <a:lstStyle/>
          <a:p>
            <a:r>
              <a:rPr lang="en-US" altLang="ja-JP" sz="1200" b="1" dirty="0" smtClean="0"/>
              <a:t>☆</a:t>
            </a:r>
            <a:r>
              <a:rPr lang="ja-JP" altLang="en-US" sz="1200" b="1" dirty="0" smtClean="0"/>
              <a:t>なぜ、「まもるくん」は、ゴキブリと戦うのか</a:t>
            </a:r>
            <a:endParaRPr lang="en-US" altLang="ja-JP" sz="1200" b="1" dirty="0" smtClean="0"/>
          </a:p>
          <a:p>
            <a:endParaRPr lang="en-US" altLang="ja-JP" sz="1200" dirty="0" smtClean="0"/>
          </a:p>
          <a:p>
            <a:r>
              <a:rPr lang="ja-JP" altLang="en-US" sz="1200" dirty="0" smtClean="0"/>
              <a:t>　ロボットが家庭に普及する最初の段階は、かつての</a:t>
            </a:r>
            <a:r>
              <a:rPr lang="en-US" altLang="ja-JP" sz="1200" dirty="0" err="1" smtClean="0"/>
              <a:t>aibo</a:t>
            </a:r>
            <a:r>
              <a:rPr lang="ja-JP" altLang="en-US" sz="1200" dirty="0" smtClean="0"/>
              <a:t>や</a:t>
            </a:r>
            <a:r>
              <a:rPr lang="en-US" altLang="ja-JP" sz="1200" dirty="0" smtClean="0"/>
              <a:t>AI</a:t>
            </a:r>
            <a:r>
              <a:rPr lang="ja-JP" altLang="en-US" sz="1200" dirty="0" smtClean="0"/>
              <a:t>スピーカーのように、家主</a:t>
            </a:r>
            <a:r>
              <a:rPr lang="ja-JP" altLang="en-US" sz="1200" dirty="0" smtClean="0"/>
              <a:t>の</a:t>
            </a:r>
            <a:endParaRPr lang="en-US" altLang="ja-JP" sz="1200" dirty="0" smtClean="0"/>
          </a:p>
          <a:p>
            <a:r>
              <a:rPr lang="ja-JP" altLang="en-US" sz="1200" dirty="0" smtClean="0"/>
              <a:t>話し相手</a:t>
            </a:r>
            <a:r>
              <a:rPr lang="ja-JP" altLang="en-US" sz="1200" dirty="0" smtClean="0"/>
              <a:t>として、また、健康管理など</a:t>
            </a:r>
            <a:r>
              <a:rPr lang="ja-JP" altLang="en-US" sz="1200" dirty="0" smtClean="0"/>
              <a:t>の</a:t>
            </a:r>
            <a:r>
              <a:rPr lang="ja-JP" altLang="en-US" sz="1200" dirty="0" smtClean="0"/>
              <a:t>ヘルスケア</a:t>
            </a:r>
            <a:r>
              <a:rPr lang="ja-JP" altLang="en-US" sz="1200" dirty="0" smtClean="0"/>
              <a:t>機能</a:t>
            </a:r>
            <a:r>
              <a:rPr lang="ja-JP" altLang="en-US" sz="1200" dirty="0" smtClean="0"/>
              <a:t>が中心になるものと考えています。</a:t>
            </a:r>
            <a:endParaRPr lang="en-US" altLang="ja-JP" sz="1200" dirty="0" smtClean="0"/>
          </a:p>
          <a:p>
            <a:r>
              <a:rPr lang="ja-JP" altLang="en-US" sz="1200" dirty="0" smtClean="0"/>
              <a:t>　しかし、彼らロボットは家主がいない間はずっと家にいて、なんの使命も</a:t>
            </a:r>
            <a:r>
              <a:rPr lang="ja-JP" altLang="en-US" sz="1200" dirty="0" smtClean="0"/>
              <a:t>与えられず</a:t>
            </a:r>
            <a:r>
              <a:rPr lang="ja-JP" altLang="en-US" sz="1200" dirty="0" smtClean="0"/>
              <a:t>、</a:t>
            </a:r>
            <a:endParaRPr lang="en-US" altLang="ja-JP" sz="1200" dirty="0" smtClean="0"/>
          </a:p>
          <a:p>
            <a:r>
              <a:rPr lang="ja-JP" altLang="en-US" sz="1200" dirty="0" smtClean="0"/>
              <a:t>　</a:t>
            </a:r>
            <a:r>
              <a:rPr lang="ja-JP" altLang="en-US" sz="1200" dirty="0" smtClean="0"/>
              <a:t>ただＮＯＰ</a:t>
            </a:r>
            <a:r>
              <a:rPr lang="ja-JP" altLang="en-US" sz="1200" dirty="0" smtClean="0"/>
              <a:t>を</a:t>
            </a:r>
            <a:r>
              <a:rPr lang="ja-JP" altLang="en-US" sz="1200" dirty="0" smtClean="0"/>
              <a:t>無限</a:t>
            </a:r>
            <a:r>
              <a:rPr lang="ja-JP" altLang="en-US" sz="1200" dirty="0" smtClean="0"/>
              <a:t>ループするだけでは可愛そうだと考えました。</a:t>
            </a:r>
            <a:endParaRPr lang="en-US" altLang="ja-JP" sz="1200" dirty="0"/>
          </a:p>
          <a:p>
            <a:r>
              <a:rPr lang="ja-JP" altLang="en-US" sz="1200" dirty="0" smtClean="0"/>
              <a:t>　そこで、家にいる間にできること、家主の健康（心身共）を向上させることに一番</a:t>
            </a:r>
            <a:r>
              <a:rPr lang="ja-JP" altLang="en-US" sz="1200" dirty="0" smtClean="0"/>
              <a:t>良い</a:t>
            </a:r>
            <a:endParaRPr lang="en-US" altLang="ja-JP" sz="1200" dirty="0" smtClean="0"/>
          </a:p>
          <a:p>
            <a:r>
              <a:rPr lang="ja-JP" altLang="ja-JP" sz="1200" dirty="0"/>
              <a:t>　</a:t>
            </a:r>
            <a:r>
              <a:rPr lang="ja-JP" altLang="en-US" sz="1200" dirty="0" smtClean="0"/>
              <a:t>もの</a:t>
            </a:r>
            <a:r>
              <a:rPr lang="ja-JP" altLang="en-US" sz="1200" dirty="0" smtClean="0"/>
              <a:t>はないだろうかと、考え抜いて導き出した答えが、人類の</a:t>
            </a:r>
            <a:r>
              <a:rPr lang="ja-JP" altLang="en-US" sz="1200" dirty="0" smtClean="0"/>
              <a:t>宿敵</a:t>
            </a:r>
            <a:r>
              <a:rPr lang="ja-JP" altLang="en-US" sz="1200" dirty="0" smtClean="0"/>
              <a:t>である</a:t>
            </a:r>
            <a:r>
              <a:rPr lang="ja-JP" altLang="en-US" sz="1200" dirty="0" smtClean="0"/>
              <a:t>ゴキブリの</a:t>
            </a:r>
            <a:endParaRPr lang="en-US" altLang="ja-JP" sz="1200" dirty="0" smtClean="0"/>
          </a:p>
          <a:p>
            <a:r>
              <a:rPr lang="ja-JP" altLang="ja-JP" sz="1200" dirty="0"/>
              <a:t>　</a:t>
            </a:r>
            <a:r>
              <a:rPr lang="ja-JP" altLang="en-US" sz="1200" dirty="0" smtClean="0"/>
              <a:t>「</a:t>
            </a:r>
            <a:r>
              <a:rPr lang="ja-JP" altLang="en-US" sz="1200" dirty="0" smtClean="0"/>
              <a:t>キラーマシン」でした。</a:t>
            </a:r>
            <a:endParaRPr lang="en-US" altLang="ja-JP" sz="1200" dirty="0" smtClean="0"/>
          </a:p>
          <a:p>
            <a:endParaRPr lang="en-US" altLang="ja-JP" sz="1200" dirty="0"/>
          </a:p>
          <a:p>
            <a:r>
              <a:rPr lang="ja-JP" altLang="en-US" sz="1200" dirty="0" smtClean="0"/>
              <a:t>　実装のポイントは２つ。</a:t>
            </a:r>
            <a:endParaRPr lang="en-US" altLang="ja-JP" sz="1200" dirty="0" smtClean="0"/>
          </a:p>
          <a:p>
            <a:r>
              <a:rPr lang="ja-JP" altLang="ja-JP" sz="1200" dirty="0"/>
              <a:t>　</a:t>
            </a:r>
            <a:r>
              <a:rPr lang="ja-JP" altLang="en-US" sz="1200" dirty="0" smtClean="0"/>
              <a:t>まず１つ目は、家主とゴキブリを識別すること。</a:t>
            </a:r>
            <a:endParaRPr lang="en-US" altLang="ja-JP" sz="1200" dirty="0" smtClean="0"/>
          </a:p>
          <a:p>
            <a:r>
              <a:rPr lang="ja-JP" altLang="ja-JP" sz="1200" dirty="0"/>
              <a:t>　</a:t>
            </a:r>
            <a:r>
              <a:rPr lang="ja-JP" altLang="en-US" sz="1200" dirty="0" smtClean="0"/>
              <a:t>ここが、大事です。失敗するとリコール問題に発展します。</a:t>
            </a:r>
            <a:endParaRPr lang="en-US" altLang="ja-JP" sz="1200" dirty="0" smtClean="0"/>
          </a:p>
          <a:p>
            <a:r>
              <a:rPr lang="ja-JP" altLang="ja-JP" sz="1200" dirty="0"/>
              <a:t>　</a:t>
            </a:r>
            <a:r>
              <a:rPr lang="ja-JP" altLang="en-US" sz="1200" dirty="0" smtClean="0"/>
              <a:t>ただ幸運なことに、現代のＡＩ技術を使えば人間とゴキブリとはかなりの高確率で</a:t>
            </a:r>
            <a:r>
              <a:rPr lang="ja-JP" altLang="en-US" sz="1200" dirty="0" smtClean="0"/>
              <a:t>識別</a:t>
            </a:r>
            <a:endParaRPr lang="en-US" altLang="ja-JP" sz="1200" dirty="0" smtClean="0"/>
          </a:p>
          <a:p>
            <a:r>
              <a:rPr lang="ja-JP" altLang="ja-JP" sz="1200" dirty="0"/>
              <a:t>　</a:t>
            </a:r>
            <a:r>
              <a:rPr lang="ja-JP" altLang="en-US" sz="1200" dirty="0" smtClean="0"/>
              <a:t>可能</a:t>
            </a:r>
            <a:r>
              <a:rPr lang="ja-JP" altLang="en-US" sz="1200" dirty="0" smtClean="0"/>
              <a:t>です。唯一、家主の顔にゴキブリがついたときを除いては。。</a:t>
            </a:r>
            <a:endParaRPr lang="en-US" altLang="ja-JP" sz="1200" dirty="0" smtClean="0"/>
          </a:p>
          <a:p>
            <a:endParaRPr lang="en-US" altLang="ja-JP" sz="1200" dirty="0" smtClean="0"/>
          </a:p>
          <a:p>
            <a:r>
              <a:rPr lang="ja-JP" altLang="ja-JP" sz="1200" dirty="0"/>
              <a:t>　</a:t>
            </a:r>
            <a:r>
              <a:rPr lang="ja-JP" altLang="en-US" sz="1200" dirty="0" smtClean="0"/>
              <a:t>２つ目は、どうやってゴキブリに音もなく近づくかです。</a:t>
            </a:r>
            <a:endParaRPr lang="en-US" altLang="ja-JP" sz="1200" dirty="0" smtClean="0"/>
          </a:p>
          <a:p>
            <a:r>
              <a:rPr lang="ja-JP" altLang="ja-JP" sz="1200" dirty="0"/>
              <a:t>　</a:t>
            </a:r>
            <a:r>
              <a:rPr lang="ja-JP" altLang="en-US" sz="1200" dirty="0" smtClean="0"/>
              <a:t>一般的なＤＣモーターだと、減速ギアを使用するため、どうしてもかなりの騒音が発生</a:t>
            </a:r>
            <a:endParaRPr lang="en-US" altLang="ja-JP" sz="1200" dirty="0" smtClean="0"/>
          </a:p>
          <a:p>
            <a:r>
              <a:rPr lang="ja-JP" altLang="ja-JP" sz="1200" dirty="0"/>
              <a:t>　</a:t>
            </a:r>
            <a:r>
              <a:rPr lang="ja-JP" altLang="en-US" sz="1200" dirty="0" smtClean="0"/>
              <a:t>してしまいます。サーボモーターも然りです。</a:t>
            </a:r>
            <a:endParaRPr lang="en-US" altLang="ja-JP" sz="1200" dirty="0" smtClean="0"/>
          </a:p>
          <a:p>
            <a:r>
              <a:rPr lang="ja-JP" altLang="ja-JP" sz="1200" dirty="0"/>
              <a:t>　</a:t>
            </a:r>
            <a:r>
              <a:rPr lang="ja-JP" altLang="en-US" sz="1200" dirty="0" smtClean="0"/>
              <a:t>音が静かな推進機、として頭に浮かんだのは「リニアモーター」でした。</a:t>
            </a:r>
            <a:endParaRPr lang="en-US" altLang="ja-JP" sz="1200" dirty="0" smtClean="0"/>
          </a:p>
          <a:p>
            <a:r>
              <a:rPr lang="ja-JP" altLang="ja-JP" sz="1200" dirty="0"/>
              <a:t>　</a:t>
            </a:r>
            <a:r>
              <a:rPr lang="ja-JP" altLang="en-US" sz="1200" dirty="0" smtClean="0"/>
              <a:t>でも、家の中に超電導レールを引くわけにもいかないし。。</a:t>
            </a:r>
            <a:endParaRPr lang="en-US" altLang="ja-JP" sz="1200" dirty="0" smtClean="0"/>
          </a:p>
          <a:p>
            <a:r>
              <a:rPr lang="ja-JP" altLang="en-US" sz="1200" dirty="0" smtClean="0"/>
              <a:t>　そこで思いついたのが、「リニアアクチュエータ」を使った推進機構でした。</a:t>
            </a:r>
            <a:endParaRPr lang="en-US" altLang="ja-JP" sz="1200" dirty="0" smtClean="0"/>
          </a:p>
          <a:p>
            <a:r>
              <a:rPr lang="ja-JP" altLang="ja-JP" sz="1200" dirty="0"/>
              <a:t>　</a:t>
            </a:r>
            <a:r>
              <a:rPr lang="ja-JP" altLang="en-US" sz="1200" dirty="0" smtClean="0"/>
              <a:t>今回</a:t>
            </a:r>
            <a:r>
              <a:rPr lang="ja-JP" altLang="en-US" sz="1200" dirty="0" smtClean="0"/>
              <a:t>はコンセプト</a:t>
            </a:r>
            <a:r>
              <a:rPr lang="ja-JP" altLang="en-US" sz="1200" dirty="0" smtClean="0"/>
              <a:t>段階で終わってしまいましたが</a:t>
            </a:r>
            <a:r>
              <a:rPr lang="ja-JP" altLang="en-US" sz="1200" dirty="0" smtClean="0"/>
              <a:t>、</a:t>
            </a:r>
            <a:r>
              <a:rPr lang="ja-JP" altLang="en-US" sz="1200" dirty="0" smtClean="0"/>
              <a:t>ゆくゆく</a:t>
            </a:r>
            <a:r>
              <a:rPr lang="ja-JP" altLang="en-US" sz="1200" dirty="0" smtClean="0"/>
              <a:t>は</a:t>
            </a:r>
            <a:r>
              <a:rPr lang="ja-JP" altLang="en-US" sz="1200" dirty="0" smtClean="0"/>
              <a:t>低騒音の推進機構</a:t>
            </a:r>
            <a:r>
              <a:rPr lang="ja-JP" altLang="en-US" sz="1200" dirty="0" smtClean="0"/>
              <a:t>を完成</a:t>
            </a:r>
            <a:endParaRPr lang="en-US" altLang="ja-JP" sz="1200" dirty="0" smtClean="0"/>
          </a:p>
          <a:p>
            <a:r>
              <a:rPr lang="ja-JP" altLang="ja-JP" sz="1200" dirty="0"/>
              <a:t>　</a:t>
            </a:r>
            <a:r>
              <a:rPr lang="ja-JP" altLang="en-US" sz="1200" dirty="0" smtClean="0"/>
              <a:t>させ</a:t>
            </a:r>
            <a:r>
              <a:rPr lang="ja-JP" altLang="en-US" sz="1200" dirty="0" smtClean="0"/>
              <a:t>、「まもるくん」に実装したいと考えています。</a:t>
            </a:r>
            <a:endParaRPr lang="en-US" altLang="ja-JP" sz="1200" dirty="0" smtClean="0"/>
          </a:p>
          <a:p>
            <a:endParaRPr lang="en-US" altLang="ja-JP" sz="1200" dirty="0" smtClean="0"/>
          </a:p>
        </p:txBody>
      </p:sp>
      <p:sp>
        <p:nvSpPr>
          <p:cNvPr id="15" name="テキスト ボックス 14"/>
          <p:cNvSpPr txBox="1"/>
          <p:nvPr/>
        </p:nvSpPr>
        <p:spPr>
          <a:xfrm>
            <a:off x="5824736" y="5448672"/>
            <a:ext cx="6408712" cy="3785651"/>
          </a:xfrm>
          <a:prstGeom prst="rect">
            <a:avLst/>
          </a:prstGeom>
          <a:solidFill>
            <a:schemeClr val="tx2">
              <a:lumMod val="20000"/>
              <a:lumOff val="80000"/>
            </a:schemeClr>
          </a:solidFill>
          <a:ln>
            <a:solidFill>
              <a:schemeClr val="tx1"/>
            </a:solidFill>
          </a:ln>
        </p:spPr>
        <p:txBody>
          <a:bodyPr wrap="square" rtlCol="0">
            <a:spAutoFit/>
          </a:bodyPr>
          <a:lstStyle/>
          <a:p>
            <a:r>
              <a:rPr lang="en-US" altLang="ja-JP" sz="1200" b="1" dirty="0" smtClean="0"/>
              <a:t>☆</a:t>
            </a:r>
            <a:r>
              <a:rPr lang="ja-JP" altLang="en-US" sz="1200" b="1" dirty="0" smtClean="0"/>
              <a:t>ロボットはクラウドで夢を見るのか</a:t>
            </a:r>
            <a:endParaRPr lang="en-US" altLang="ja-JP" sz="1200" b="1" dirty="0" smtClean="0"/>
          </a:p>
          <a:p>
            <a:endParaRPr lang="en-US" altLang="ja-JP" sz="1200" dirty="0"/>
          </a:p>
          <a:p>
            <a:r>
              <a:rPr lang="ja-JP" altLang="en-US" sz="1200" dirty="0" smtClean="0"/>
              <a:t>　今回もう一つの大きな課題が、</a:t>
            </a:r>
            <a:r>
              <a:rPr lang="en-US" altLang="ja-JP" sz="1200" dirty="0" smtClean="0"/>
              <a:t>Raspberry Pi</a:t>
            </a:r>
            <a:r>
              <a:rPr lang="ja-JP" altLang="en-US" sz="1200" dirty="0" smtClean="0"/>
              <a:t>の限られたリソースで、どうやってこれだけの高度な識別技術や走行性能を出すかと言う事でした。</a:t>
            </a:r>
            <a:endParaRPr lang="en-US" altLang="ja-JP" sz="1200" dirty="0" smtClean="0"/>
          </a:p>
          <a:p>
            <a:r>
              <a:rPr lang="ja-JP" altLang="en-US" sz="1200" dirty="0" smtClean="0"/>
              <a:t>　容易に思いつくのは「クラウド」を利用すること</a:t>
            </a:r>
            <a:r>
              <a:rPr lang="ja-JP" altLang="en-US" sz="1200" dirty="0" smtClean="0"/>
              <a:t>で</a:t>
            </a:r>
            <a:r>
              <a:rPr lang="ja-JP" altLang="en-US" sz="1200" dirty="0" smtClean="0"/>
              <a:t>しょう</a:t>
            </a:r>
            <a:r>
              <a:rPr lang="ja-JP" altLang="en-US" sz="1200" dirty="0" smtClean="0"/>
              <a:t>。</a:t>
            </a:r>
            <a:endParaRPr lang="en-US" altLang="ja-JP" sz="1200" dirty="0" smtClean="0"/>
          </a:p>
          <a:p>
            <a:endParaRPr lang="en-US" altLang="ja-JP" sz="1200" dirty="0" smtClean="0"/>
          </a:p>
          <a:p>
            <a:r>
              <a:rPr lang="ja-JP" altLang="en-US" sz="1200" dirty="0" smtClean="0"/>
              <a:t>　今回は、</a:t>
            </a:r>
            <a:r>
              <a:rPr lang="en-US" altLang="ja-JP" sz="1200" dirty="0" smtClean="0"/>
              <a:t>CCD</a:t>
            </a:r>
            <a:r>
              <a:rPr lang="ja-JP" altLang="en-US" sz="1200" dirty="0" smtClean="0"/>
              <a:t>の動画を、</a:t>
            </a:r>
            <a:r>
              <a:rPr lang="en-US" altLang="ja-JP" sz="1200" dirty="0" err="1" smtClean="0"/>
              <a:t>WiFi</a:t>
            </a:r>
            <a:r>
              <a:rPr lang="ja-JP" altLang="en-US" sz="1200" dirty="0" smtClean="0"/>
              <a:t>経由で</a:t>
            </a:r>
            <a:r>
              <a:rPr lang="en-US" altLang="ja-JP" sz="1200" dirty="0" smtClean="0"/>
              <a:t>AWS</a:t>
            </a:r>
            <a:r>
              <a:rPr lang="ja-JP" altLang="en-US" sz="1200" dirty="0" smtClean="0"/>
              <a:t>の</a:t>
            </a:r>
            <a:r>
              <a:rPr lang="en-US" altLang="ja-JP" sz="1200" dirty="0" smtClean="0"/>
              <a:t>Kinesis Video Streams </a:t>
            </a:r>
            <a:r>
              <a:rPr lang="ja-JP" altLang="en-US" sz="1200" dirty="0" smtClean="0"/>
              <a:t>に転送し、さらに、</a:t>
            </a:r>
            <a:r>
              <a:rPr lang="en-US" altLang="ja-JP" sz="1200" dirty="0" err="1" smtClean="0"/>
              <a:t>Rekognition</a:t>
            </a:r>
            <a:r>
              <a:rPr lang="en-US" altLang="ja-JP" sz="1200" dirty="0" smtClean="0"/>
              <a:t> </a:t>
            </a:r>
            <a:r>
              <a:rPr lang="en-US" altLang="ja-JP" sz="1200" dirty="0"/>
              <a:t>Video</a:t>
            </a:r>
            <a:r>
              <a:rPr lang="ja-JP" altLang="en-US" sz="1200" dirty="0" smtClean="0"/>
              <a:t>で解析することにチャレンジしました。</a:t>
            </a:r>
            <a:endParaRPr lang="en-US" altLang="ja-JP" sz="1200" dirty="0" smtClean="0"/>
          </a:p>
          <a:p>
            <a:endParaRPr lang="en-US" altLang="ja-JP" sz="1200" dirty="0"/>
          </a:p>
          <a:p>
            <a:r>
              <a:rPr lang="ja-JP" altLang="en-US" sz="1200" dirty="0" smtClean="0"/>
              <a:t>ところが、実際やってみると、</a:t>
            </a:r>
            <a:r>
              <a:rPr lang="en-US" altLang="ja-JP" sz="1200" dirty="0" err="1" smtClean="0"/>
              <a:t>WiFi</a:t>
            </a:r>
            <a:r>
              <a:rPr lang="ja-JP" altLang="en-US" sz="1200" dirty="0" smtClean="0"/>
              <a:t>による伝送遅延や解析できる動画の長さの制約などもあり、リアルタイムにゴキブリを識別することは難しく、とりあえず</a:t>
            </a:r>
            <a:r>
              <a:rPr lang="en-US" altLang="ja-JP" sz="1200" dirty="0" smtClean="0"/>
              <a:t>180°</a:t>
            </a:r>
            <a:r>
              <a:rPr lang="ja-JP" altLang="en-US" sz="1200" dirty="0" smtClean="0"/>
              <a:t>を下・中央・上と三回走査した短い動画</a:t>
            </a:r>
            <a:r>
              <a:rPr lang="en-US" altLang="ja-JP" sz="1200" dirty="0" smtClean="0"/>
              <a:t>(1</a:t>
            </a:r>
            <a:r>
              <a:rPr lang="ja-JP" altLang="en-US" sz="1200" dirty="0" smtClean="0"/>
              <a:t>分未満</a:t>
            </a:r>
            <a:r>
              <a:rPr lang="en-US" altLang="ja-JP" sz="1200" dirty="0" smtClean="0"/>
              <a:t>)</a:t>
            </a:r>
            <a:r>
              <a:rPr lang="ja-JP" altLang="en-US" sz="1200" dirty="0" smtClean="0"/>
              <a:t>をクラウド</a:t>
            </a:r>
            <a:r>
              <a:rPr lang="ja-JP" altLang="en-US" sz="1200" dirty="0" smtClean="0"/>
              <a:t>に</a:t>
            </a:r>
            <a:r>
              <a:rPr lang="ja-JP" altLang="en-US" sz="1200" dirty="0" smtClean="0"/>
              <a:t>転送</a:t>
            </a:r>
            <a:r>
              <a:rPr lang="ja-JP" altLang="en-US" sz="1200" dirty="0" smtClean="0"/>
              <a:t>し</a:t>
            </a:r>
            <a:r>
              <a:rPr lang="ja-JP" altLang="en-US" sz="1200" dirty="0" smtClean="0"/>
              <a:t>、</a:t>
            </a:r>
            <a:r>
              <a:rPr lang="ja-JP" altLang="en-US" sz="1200" dirty="0" smtClean="0"/>
              <a:t>その解析結果</a:t>
            </a:r>
            <a:r>
              <a:rPr lang="ja-JP" altLang="en-US" sz="1200" dirty="0" smtClean="0"/>
              <a:t>を</a:t>
            </a:r>
            <a:r>
              <a:rPr lang="en-US" altLang="ja-JP" sz="1200" dirty="0" smtClean="0"/>
              <a:t>S3</a:t>
            </a:r>
            <a:r>
              <a:rPr lang="ja-JP" altLang="en-US" sz="1200" dirty="0" smtClean="0"/>
              <a:t>に保存た上で、</a:t>
            </a:r>
            <a:r>
              <a:rPr lang="ja-JP" altLang="en-US" sz="1200" dirty="0" smtClean="0"/>
              <a:t>フレーム</a:t>
            </a:r>
            <a:r>
              <a:rPr lang="ja-JP" altLang="en-US" sz="1200" dirty="0" smtClean="0"/>
              <a:t>番号から画角を割り出して対象を認識するというやり方を取りました。</a:t>
            </a:r>
            <a:endParaRPr lang="en-US" altLang="ja-JP" sz="1200" dirty="0" smtClean="0"/>
          </a:p>
          <a:p>
            <a:r>
              <a:rPr lang="ja-JP" altLang="en-US" sz="1200" dirty="0" smtClean="0"/>
              <a:t>　ゴキブリに素早く逃げられてしまう恐れはありますが、現状ではこれがベストの方法だと思っています。</a:t>
            </a:r>
            <a:endParaRPr lang="en-US" altLang="ja-JP" sz="1200" dirty="0" smtClean="0"/>
          </a:p>
          <a:p>
            <a:endParaRPr lang="en-US" altLang="ja-JP" sz="1200" dirty="0"/>
          </a:p>
          <a:p>
            <a:r>
              <a:rPr lang="ja-JP" altLang="en-US" sz="1200" dirty="0" smtClean="0"/>
              <a:t>果たして、ロボットはいずれクラウド上の頭脳で夢を見る日は来るのでしょうか。</a:t>
            </a:r>
            <a:endParaRPr lang="en-US" altLang="ja-JP" sz="1200" dirty="0" smtClean="0"/>
          </a:p>
          <a:p>
            <a:r>
              <a:rPr lang="ja-JP" altLang="en-US" sz="1200" dirty="0" smtClean="0"/>
              <a:t>それとも、人間と同じように個体として進化していくものになるのでしょうか。。</a:t>
            </a:r>
            <a:endParaRPr lang="en-US" altLang="ja-JP" sz="1200" dirty="0" smtClean="0"/>
          </a:p>
          <a:p>
            <a:endParaRPr lang="en-US" altLang="ja-JP" sz="1200" dirty="0" smtClean="0"/>
          </a:p>
          <a:p>
            <a:endParaRPr lang="en-US" altLang="ja-JP" sz="1200" dirty="0" smtClean="0"/>
          </a:p>
        </p:txBody>
      </p:sp>
      <p:sp>
        <p:nvSpPr>
          <p:cNvPr id="16" name="TextBox 10">
            <a:extLst>
              <a:ext uri="{FF2B5EF4-FFF2-40B4-BE49-F238E27FC236}">
                <a16:creationId xmlns:a16="http://schemas.microsoft.com/office/drawing/2014/main" xmlns="" id="{915F30D8-A2F8-B941-88A1-D68CAB185F89}"/>
              </a:ext>
            </a:extLst>
          </p:cNvPr>
          <p:cNvSpPr txBox="1"/>
          <p:nvPr/>
        </p:nvSpPr>
        <p:spPr>
          <a:xfrm>
            <a:off x="2080320" y="4364712"/>
            <a:ext cx="1602194" cy="523220"/>
          </a:xfrm>
          <a:prstGeom prst="rect">
            <a:avLst/>
          </a:prstGeom>
          <a:noFill/>
        </p:spPr>
        <p:txBody>
          <a:bodyPr wrap="square" rtlCol="0">
            <a:spAutoFit/>
          </a:bodyPr>
          <a:lstStyle/>
          <a:p>
            <a:pPr algn="ctr"/>
            <a:r>
              <a:rPr lang="en-US" sz="1400" dirty="0"/>
              <a:t>Amazon </a:t>
            </a:r>
            <a:r>
              <a:rPr lang="en-US" sz="1400" dirty="0" err="1"/>
              <a:t>Rekognition</a:t>
            </a:r>
            <a:endParaRPr lang="en-US" sz="1400" dirty="0"/>
          </a:p>
        </p:txBody>
      </p:sp>
      <p:pic>
        <p:nvPicPr>
          <p:cNvPr id="17" name="Graphic 29">
            <a:extLst>
              <a:ext uri="{FF2B5EF4-FFF2-40B4-BE49-F238E27FC236}">
                <a16:creationId xmlns:a16="http://schemas.microsoft.com/office/drawing/2014/main" xmlns="" id="{F5B51DC2-5414-9B46-B359-E8CB504FCE81}"/>
              </a:ext>
            </a:extLst>
          </p:cNvPr>
          <p:cNvPicPr>
            <a:picLocks noChangeAspect="1"/>
          </p:cNvPicPr>
          <p:nvPr/>
        </p:nvPicPr>
        <p:blipFill>
          <a:blip r:embed="rId2">
            <a:extLst>
              <a:ext uri="{96DAC541-7B7A-43D3-8B79-37D633B846F1}">
                <asvg:svgBlip xmlns:asvg="http://schemas.microsoft.com/office/drawing/2016/SVG/main" xmlns="" r:embed="rId13"/>
              </a:ext>
            </a:extLst>
          </a:blip>
          <a:stretch>
            <a:fillRect/>
          </a:stretch>
        </p:blipFill>
        <p:spPr>
          <a:xfrm>
            <a:off x="2659648" y="4872608"/>
            <a:ext cx="495016" cy="495016"/>
          </a:xfrm>
          <a:prstGeom prst="rect">
            <a:avLst/>
          </a:prstGeom>
        </p:spPr>
      </p:pic>
      <p:sp>
        <p:nvSpPr>
          <p:cNvPr id="18" name="TextBox 9">
            <a:extLst>
              <a:ext uri="{FF2B5EF4-FFF2-40B4-BE49-F238E27FC236}">
                <a16:creationId xmlns:a16="http://schemas.microsoft.com/office/drawing/2014/main" xmlns="" id="{CC786982-A9CE-C94D-8B29-DFF930FEB357}"/>
              </a:ext>
            </a:extLst>
          </p:cNvPr>
          <p:cNvSpPr txBox="1"/>
          <p:nvPr/>
        </p:nvSpPr>
        <p:spPr>
          <a:xfrm>
            <a:off x="712168" y="4368552"/>
            <a:ext cx="1620887" cy="523220"/>
          </a:xfrm>
          <a:prstGeom prst="rect">
            <a:avLst/>
          </a:prstGeom>
          <a:noFill/>
        </p:spPr>
        <p:txBody>
          <a:bodyPr wrap="square" rtlCol="0">
            <a:spAutoFit/>
          </a:bodyPr>
          <a:lstStyle/>
          <a:p>
            <a:pPr algn="ctr"/>
            <a:r>
              <a:rPr lang="en-US" sz="1400" dirty="0"/>
              <a:t>Amazon Kinesis </a:t>
            </a:r>
          </a:p>
          <a:p>
            <a:pPr algn="ctr"/>
            <a:r>
              <a:rPr lang="en-US" sz="1400" dirty="0"/>
              <a:t>Video Streams</a:t>
            </a:r>
          </a:p>
        </p:txBody>
      </p:sp>
      <p:pic>
        <p:nvPicPr>
          <p:cNvPr id="19" name="Graphic 54">
            <a:extLst>
              <a:ext uri="{FF2B5EF4-FFF2-40B4-BE49-F238E27FC236}">
                <a16:creationId xmlns:a16="http://schemas.microsoft.com/office/drawing/2014/main" xmlns="" id="{E3DCC949-75E1-C34A-A7C4-9F3B6C2E9E62}"/>
              </a:ext>
            </a:extLst>
          </p:cNvPr>
          <p:cNvPicPr>
            <a:picLocks noChangeAspect="1"/>
          </p:cNvPicPr>
          <p:nvPr/>
        </p:nvPicPr>
        <p:blipFill>
          <a:blip r:embed="rId14">
            <a:extLst>
              <a:ext uri="{96DAC541-7B7A-43D3-8B79-37D633B846F1}">
                <asvg:svgBlip xmlns:asvg="http://schemas.microsoft.com/office/drawing/2016/SVG/main" xmlns="" r:embed="rId9"/>
              </a:ext>
            </a:extLst>
          </a:blip>
          <a:stretch>
            <a:fillRect/>
          </a:stretch>
        </p:blipFill>
        <p:spPr>
          <a:xfrm>
            <a:off x="1291496" y="4872608"/>
            <a:ext cx="500792" cy="500792"/>
          </a:xfrm>
          <a:prstGeom prst="rect">
            <a:avLst/>
          </a:prstGeom>
        </p:spPr>
      </p:pic>
      <p:pic>
        <p:nvPicPr>
          <p:cNvPr id="20" name="Graphic 71">
            <a:extLst>
              <a:ext uri="{FF2B5EF4-FFF2-40B4-BE49-F238E27FC236}">
                <a16:creationId xmlns:a16="http://schemas.microsoft.com/office/drawing/2014/main" xmlns="" id="{31D711CB-BE6B-6644-AD61-BCF2CDB2A587}"/>
              </a:ext>
            </a:extLst>
          </p:cNvPr>
          <p:cNvPicPr>
            <a:picLocks noChangeAspect="1"/>
          </p:cNvPicPr>
          <p:nvPr/>
        </p:nvPicPr>
        <p:blipFill>
          <a:blip r:embed="rId15">
            <a:extLst>
              <a:ext uri="{96DAC541-7B7A-43D3-8B79-37D633B846F1}">
                <asvg:svgBlip xmlns:asvg="http://schemas.microsoft.com/office/drawing/2016/SVG/main" xmlns="" r:embed="rId19"/>
              </a:ext>
            </a:extLst>
          </a:blip>
          <a:stretch>
            <a:fillRect/>
          </a:stretch>
        </p:blipFill>
        <p:spPr>
          <a:xfrm>
            <a:off x="3970720" y="4831100"/>
            <a:ext cx="556900" cy="556900"/>
          </a:xfrm>
          <a:prstGeom prst="rect">
            <a:avLst/>
          </a:prstGeom>
        </p:spPr>
      </p:pic>
      <p:sp>
        <p:nvSpPr>
          <p:cNvPr id="21" name="TextBox 75">
            <a:extLst>
              <a:ext uri="{FF2B5EF4-FFF2-40B4-BE49-F238E27FC236}">
                <a16:creationId xmlns:a16="http://schemas.microsoft.com/office/drawing/2014/main" xmlns="" id="{9ABBCCC2-6A9F-CE45-9C04-D783E79573D6}"/>
              </a:ext>
            </a:extLst>
          </p:cNvPr>
          <p:cNvSpPr txBox="1"/>
          <p:nvPr/>
        </p:nvSpPr>
        <p:spPr>
          <a:xfrm>
            <a:off x="3374173" y="4368552"/>
            <a:ext cx="1802491" cy="523220"/>
          </a:xfrm>
          <a:prstGeom prst="rect">
            <a:avLst/>
          </a:prstGeom>
          <a:noFill/>
        </p:spPr>
        <p:txBody>
          <a:bodyPr wrap="square" rtlCol="0">
            <a:spAutoFit/>
          </a:bodyPr>
          <a:lstStyle/>
          <a:p>
            <a:pPr algn="ctr"/>
            <a:r>
              <a:rPr lang="en-US" sz="1400" dirty="0"/>
              <a:t>Amazon Simple Storage Service</a:t>
            </a:r>
          </a:p>
        </p:txBody>
      </p:sp>
      <p:grpSp>
        <p:nvGrpSpPr>
          <p:cNvPr id="24" name="図形グループ 23"/>
          <p:cNvGrpSpPr/>
          <p:nvPr/>
        </p:nvGrpSpPr>
        <p:grpSpPr>
          <a:xfrm rot="10800000">
            <a:off x="3658666" y="7824936"/>
            <a:ext cx="509886" cy="781546"/>
            <a:chOff x="2490888" y="7387058"/>
            <a:chExt cx="509886" cy="781546"/>
          </a:xfrm>
        </p:grpSpPr>
        <p:sp>
          <p:nvSpPr>
            <p:cNvPr id="23" name="円柱 22"/>
            <p:cNvSpPr/>
            <p:nvPr/>
          </p:nvSpPr>
          <p:spPr>
            <a:xfrm>
              <a:off x="2656384" y="7680920"/>
              <a:ext cx="161390" cy="487684"/>
            </a:xfrm>
            <a:prstGeom prst="can">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2" name="円柱 21"/>
            <p:cNvSpPr/>
            <p:nvPr/>
          </p:nvSpPr>
          <p:spPr>
            <a:xfrm>
              <a:off x="2490888" y="7387058"/>
              <a:ext cx="509886" cy="509886"/>
            </a:xfrm>
            <a:prstGeom prst="can">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grpSp>
        <p:nvGrpSpPr>
          <p:cNvPr id="25" name="図形グループ 24"/>
          <p:cNvGrpSpPr/>
          <p:nvPr/>
        </p:nvGrpSpPr>
        <p:grpSpPr>
          <a:xfrm rot="5400000">
            <a:off x="4376390" y="7113042"/>
            <a:ext cx="509886" cy="781546"/>
            <a:chOff x="2490888" y="7387058"/>
            <a:chExt cx="509886" cy="781546"/>
          </a:xfrm>
        </p:grpSpPr>
        <p:sp>
          <p:nvSpPr>
            <p:cNvPr id="26" name="円柱 25"/>
            <p:cNvSpPr/>
            <p:nvPr/>
          </p:nvSpPr>
          <p:spPr>
            <a:xfrm>
              <a:off x="2656384" y="7680920"/>
              <a:ext cx="161390" cy="487684"/>
            </a:xfrm>
            <a:prstGeom prst="can">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7" name="円柱 26"/>
            <p:cNvSpPr/>
            <p:nvPr/>
          </p:nvSpPr>
          <p:spPr>
            <a:xfrm>
              <a:off x="2490888" y="7387058"/>
              <a:ext cx="509886" cy="509886"/>
            </a:xfrm>
            <a:prstGeom prst="can">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sp>
        <p:nvSpPr>
          <p:cNvPr id="28" name="TextBox 10">
            <a:extLst>
              <a:ext uri="{FF2B5EF4-FFF2-40B4-BE49-F238E27FC236}">
                <a16:creationId xmlns:a16="http://schemas.microsoft.com/office/drawing/2014/main" xmlns="" id="{915F30D8-A2F8-B941-88A1-D68CAB185F89}"/>
              </a:ext>
            </a:extLst>
          </p:cNvPr>
          <p:cNvSpPr txBox="1"/>
          <p:nvPr/>
        </p:nvSpPr>
        <p:spPr>
          <a:xfrm>
            <a:off x="2944416" y="8689032"/>
            <a:ext cx="1602194" cy="307777"/>
          </a:xfrm>
          <a:prstGeom prst="rect">
            <a:avLst/>
          </a:prstGeom>
          <a:noFill/>
        </p:spPr>
        <p:txBody>
          <a:bodyPr wrap="square" rtlCol="0">
            <a:spAutoFit/>
          </a:bodyPr>
          <a:lstStyle/>
          <a:p>
            <a:pPr algn="ctr"/>
            <a:r>
              <a:rPr lang="en-US" sz="1400" dirty="0" smtClean="0"/>
              <a:t>Servo#1 Pan </a:t>
            </a:r>
            <a:endParaRPr lang="en-US" sz="1400" dirty="0"/>
          </a:p>
        </p:txBody>
      </p:sp>
      <p:sp>
        <p:nvSpPr>
          <p:cNvPr id="29" name="TextBox 10">
            <a:extLst>
              <a:ext uri="{FF2B5EF4-FFF2-40B4-BE49-F238E27FC236}">
                <a16:creationId xmlns:a16="http://schemas.microsoft.com/office/drawing/2014/main" xmlns="" id="{915F30D8-A2F8-B941-88A1-D68CAB185F89}"/>
              </a:ext>
            </a:extLst>
          </p:cNvPr>
          <p:cNvSpPr txBox="1"/>
          <p:nvPr/>
        </p:nvSpPr>
        <p:spPr>
          <a:xfrm>
            <a:off x="4222542" y="7824936"/>
            <a:ext cx="1602194" cy="307777"/>
          </a:xfrm>
          <a:prstGeom prst="rect">
            <a:avLst/>
          </a:prstGeom>
          <a:noFill/>
        </p:spPr>
        <p:txBody>
          <a:bodyPr wrap="square" rtlCol="0">
            <a:spAutoFit/>
          </a:bodyPr>
          <a:lstStyle/>
          <a:p>
            <a:pPr algn="ctr"/>
            <a:r>
              <a:rPr lang="en-US" sz="1400" dirty="0" smtClean="0"/>
              <a:t>Servo#2 Tilt </a:t>
            </a:r>
            <a:endParaRPr lang="en-US" sz="1400" dirty="0"/>
          </a:p>
        </p:txBody>
      </p:sp>
      <p:grpSp>
        <p:nvGrpSpPr>
          <p:cNvPr id="32" name="図形グループ 31"/>
          <p:cNvGrpSpPr/>
          <p:nvPr/>
        </p:nvGrpSpPr>
        <p:grpSpPr>
          <a:xfrm>
            <a:off x="3547010" y="7121228"/>
            <a:ext cx="693550" cy="693550"/>
            <a:chOff x="4471191" y="7689966"/>
            <a:chExt cx="822960" cy="822960"/>
          </a:xfrm>
        </p:grpSpPr>
        <p:sp>
          <p:nvSpPr>
            <p:cNvPr id="30" name="額縁 29"/>
            <p:cNvSpPr/>
            <p:nvPr/>
          </p:nvSpPr>
          <p:spPr>
            <a:xfrm>
              <a:off x="4471191" y="7689966"/>
              <a:ext cx="822960" cy="822960"/>
            </a:xfrm>
            <a:prstGeom prst="bevel">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ドーナツ 30"/>
            <p:cNvSpPr/>
            <p:nvPr/>
          </p:nvSpPr>
          <p:spPr>
            <a:xfrm>
              <a:off x="4713744" y="7896944"/>
              <a:ext cx="390912" cy="390912"/>
            </a:xfrm>
            <a:prstGeom prst="donut">
              <a:avLst/>
            </a:prstGeom>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sp>
        <p:nvSpPr>
          <p:cNvPr id="33" name="TextBox 10">
            <a:extLst>
              <a:ext uri="{FF2B5EF4-FFF2-40B4-BE49-F238E27FC236}">
                <a16:creationId xmlns:a16="http://schemas.microsoft.com/office/drawing/2014/main" xmlns="" id="{915F30D8-A2F8-B941-88A1-D68CAB185F89}"/>
              </a:ext>
            </a:extLst>
          </p:cNvPr>
          <p:cNvSpPr txBox="1"/>
          <p:nvPr/>
        </p:nvSpPr>
        <p:spPr>
          <a:xfrm>
            <a:off x="3142422" y="6797079"/>
            <a:ext cx="1602194" cy="307777"/>
          </a:xfrm>
          <a:prstGeom prst="rect">
            <a:avLst/>
          </a:prstGeom>
          <a:noFill/>
        </p:spPr>
        <p:txBody>
          <a:bodyPr wrap="square" rtlCol="0">
            <a:spAutoFit/>
          </a:bodyPr>
          <a:lstStyle/>
          <a:p>
            <a:pPr algn="ctr"/>
            <a:r>
              <a:rPr lang="en-US" sz="1400" dirty="0" smtClean="0"/>
              <a:t>CCD Camera </a:t>
            </a:r>
            <a:endParaRPr lang="en-US" sz="1400" dirty="0"/>
          </a:p>
        </p:txBody>
      </p:sp>
      <p:sp>
        <p:nvSpPr>
          <p:cNvPr id="35" name="雲 34"/>
          <p:cNvSpPr/>
          <p:nvPr/>
        </p:nvSpPr>
        <p:spPr>
          <a:xfrm>
            <a:off x="712168" y="5808712"/>
            <a:ext cx="4536504" cy="648072"/>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Cloud (AWS)</a:t>
            </a:r>
            <a:endParaRPr kumimoji="1" lang="ja-JP" altLang="en-US" dirty="0">
              <a:solidFill>
                <a:schemeClr val="tx1"/>
              </a:solidFill>
            </a:endParaRPr>
          </a:p>
        </p:txBody>
      </p:sp>
      <p:pic>
        <p:nvPicPr>
          <p:cNvPr id="36" name="図 35" descr="raspberrypi.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04256" y="7032848"/>
            <a:ext cx="1731964" cy="837116"/>
          </a:xfrm>
          <a:prstGeom prst="rect">
            <a:avLst/>
          </a:prstGeom>
        </p:spPr>
      </p:pic>
      <p:pic>
        <p:nvPicPr>
          <p:cNvPr id="37" name="図 36" descr="pantiltha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36304" y="8184976"/>
            <a:ext cx="897988" cy="897988"/>
          </a:xfrm>
          <a:prstGeom prst="rect">
            <a:avLst/>
          </a:prstGeom>
        </p:spPr>
      </p:pic>
      <p:cxnSp>
        <p:nvCxnSpPr>
          <p:cNvPr id="38" name="カギ線コネクタ 37"/>
          <p:cNvCxnSpPr>
            <a:stCxn id="37" idx="3"/>
            <a:endCxn id="22" idx="4"/>
          </p:cNvCxnSpPr>
          <p:nvPr/>
        </p:nvCxnSpPr>
        <p:spPr>
          <a:xfrm flipV="1">
            <a:off x="2834292" y="8351539"/>
            <a:ext cx="824374" cy="282431"/>
          </a:xfrm>
          <a:prstGeom prst="bentConnector3">
            <a:avLst>
              <a:gd name="adj1" fmla="val 50000"/>
            </a:avLst>
          </a:prstGeom>
          <a:ln/>
        </p:spPr>
        <p:style>
          <a:lnRef idx="2">
            <a:schemeClr val="accent1"/>
          </a:lnRef>
          <a:fillRef idx="0">
            <a:schemeClr val="accent1"/>
          </a:fillRef>
          <a:effectRef idx="1">
            <a:schemeClr val="accent1"/>
          </a:effectRef>
          <a:fontRef idx="minor">
            <a:schemeClr val="tx1"/>
          </a:fontRef>
        </p:style>
      </p:cxnSp>
      <p:cxnSp>
        <p:nvCxnSpPr>
          <p:cNvPr id="42" name="カギ線コネクタ 41"/>
          <p:cNvCxnSpPr>
            <a:stCxn id="37" idx="3"/>
            <a:endCxn id="27" idx="1"/>
          </p:cNvCxnSpPr>
          <p:nvPr/>
        </p:nvCxnSpPr>
        <p:spPr>
          <a:xfrm flipV="1">
            <a:off x="2834292" y="7503815"/>
            <a:ext cx="2187814" cy="1130155"/>
          </a:xfrm>
          <a:prstGeom prst="bentConnector3">
            <a:avLst>
              <a:gd name="adj1" fmla="val 110449"/>
            </a:avLst>
          </a:prstGeom>
          <a:ln/>
        </p:spPr>
        <p:style>
          <a:lnRef idx="2">
            <a:schemeClr val="accent1"/>
          </a:lnRef>
          <a:fillRef idx="0">
            <a:schemeClr val="accent1"/>
          </a:fillRef>
          <a:effectRef idx="1">
            <a:schemeClr val="accent1"/>
          </a:effectRef>
          <a:fontRef idx="minor">
            <a:schemeClr val="tx1"/>
          </a:fontRef>
        </p:style>
      </p:cxnSp>
      <p:cxnSp>
        <p:nvCxnSpPr>
          <p:cNvPr id="49" name="直線コネクタ 48"/>
          <p:cNvCxnSpPr>
            <a:stCxn id="30" idx="4"/>
            <a:endCxn id="36" idx="3"/>
          </p:cNvCxnSpPr>
          <p:nvPr/>
        </p:nvCxnSpPr>
        <p:spPr>
          <a:xfrm flipH="1" flipV="1">
            <a:off x="3236220" y="7451406"/>
            <a:ext cx="310790" cy="16597"/>
          </a:xfrm>
          <a:prstGeom prst="line">
            <a:avLst/>
          </a:prstGeom>
        </p:spPr>
        <p:style>
          <a:lnRef idx="2">
            <a:schemeClr val="accent1"/>
          </a:lnRef>
          <a:fillRef idx="0">
            <a:schemeClr val="accent1"/>
          </a:fillRef>
          <a:effectRef idx="1">
            <a:schemeClr val="accent1"/>
          </a:effectRef>
          <a:fontRef idx="minor">
            <a:schemeClr val="tx1"/>
          </a:fontRef>
        </p:style>
      </p:cxnSp>
      <p:sp>
        <p:nvSpPr>
          <p:cNvPr id="52" name="正方形/長方形 51"/>
          <p:cNvSpPr/>
          <p:nvPr/>
        </p:nvSpPr>
        <p:spPr>
          <a:xfrm>
            <a:off x="2075252" y="7896944"/>
            <a:ext cx="653140" cy="288032"/>
          </a:xfrm>
          <a:prstGeom prst="rect">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3" name="TextBox 10">
            <a:extLst>
              <a:ext uri="{FF2B5EF4-FFF2-40B4-BE49-F238E27FC236}">
                <a16:creationId xmlns:a16="http://schemas.microsoft.com/office/drawing/2014/main" xmlns="" id="{915F30D8-A2F8-B941-88A1-D68CAB185F89}"/>
              </a:ext>
            </a:extLst>
          </p:cNvPr>
          <p:cNvSpPr txBox="1"/>
          <p:nvPr/>
        </p:nvSpPr>
        <p:spPr>
          <a:xfrm>
            <a:off x="2134310" y="7877199"/>
            <a:ext cx="594082" cy="307777"/>
          </a:xfrm>
          <a:prstGeom prst="rect">
            <a:avLst/>
          </a:prstGeom>
          <a:noFill/>
        </p:spPr>
        <p:txBody>
          <a:bodyPr wrap="square" rtlCol="0">
            <a:spAutoFit/>
          </a:bodyPr>
          <a:lstStyle/>
          <a:p>
            <a:pPr algn="ctr"/>
            <a:r>
              <a:rPr lang="en-US" sz="1400" dirty="0" smtClean="0"/>
              <a:t>I2C </a:t>
            </a:r>
            <a:endParaRPr lang="en-US" sz="1400" dirty="0"/>
          </a:p>
        </p:txBody>
      </p:sp>
      <p:sp>
        <p:nvSpPr>
          <p:cNvPr id="54" name="右矢印 53"/>
          <p:cNvSpPr/>
          <p:nvPr/>
        </p:nvSpPr>
        <p:spPr>
          <a:xfrm>
            <a:off x="1864296" y="4858263"/>
            <a:ext cx="720080" cy="518401"/>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6" name="右矢印 55"/>
          <p:cNvSpPr/>
          <p:nvPr/>
        </p:nvSpPr>
        <p:spPr>
          <a:xfrm>
            <a:off x="3232448" y="4872608"/>
            <a:ext cx="720080" cy="518401"/>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8" name="右矢印 57"/>
          <p:cNvSpPr/>
          <p:nvPr/>
        </p:nvSpPr>
        <p:spPr>
          <a:xfrm rot="15562948">
            <a:off x="978819" y="6115613"/>
            <a:ext cx="1285205" cy="33482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9" name="右矢印 58"/>
          <p:cNvSpPr/>
          <p:nvPr/>
        </p:nvSpPr>
        <p:spPr>
          <a:xfrm rot="18631141">
            <a:off x="2853796" y="6108781"/>
            <a:ext cx="1701536" cy="33482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60" name="TextBox 10">
            <a:extLst>
              <a:ext uri="{FF2B5EF4-FFF2-40B4-BE49-F238E27FC236}">
                <a16:creationId xmlns:a16="http://schemas.microsoft.com/office/drawing/2014/main" xmlns="" id="{915F30D8-A2F8-B941-88A1-D68CAB185F89}"/>
              </a:ext>
            </a:extLst>
          </p:cNvPr>
          <p:cNvSpPr txBox="1"/>
          <p:nvPr/>
        </p:nvSpPr>
        <p:spPr>
          <a:xfrm>
            <a:off x="1648272" y="6581636"/>
            <a:ext cx="1602194" cy="523220"/>
          </a:xfrm>
          <a:prstGeom prst="rect">
            <a:avLst/>
          </a:prstGeom>
          <a:noFill/>
        </p:spPr>
        <p:txBody>
          <a:bodyPr wrap="square" rtlCol="0">
            <a:spAutoFit/>
          </a:bodyPr>
          <a:lstStyle/>
          <a:p>
            <a:pPr algn="ctr"/>
            <a:r>
              <a:rPr lang="en-US" sz="1400" dirty="0" smtClean="0"/>
              <a:t>Raspberry Pi + </a:t>
            </a:r>
            <a:r>
              <a:rPr lang="en-US" sz="1400" dirty="0" err="1" smtClean="0"/>
              <a:t>Wifi</a:t>
            </a:r>
            <a:r>
              <a:rPr lang="en-US" sz="1400" dirty="0" smtClean="0"/>
              <a:t> </a:t>
            </a:r>
            <a:endParaRPr lang="en-US" sz="1400" dirty="0"/>
          </a:p>
        </p:txBody>
      </p:sp>
      <p:sp>
        <p:nvSpPr>
          <p:cNvPr id="61" name="TextBox 10">
            <a:extLst>
              <a:ext uri="{FF2B5EF4-FFF2-40B4-BE49-F238E27FC236}">
                <a16:creationId xmlns:a16="http://schemas.microsoft.com/office/drawing/2014/main" xmlns="" id="{915F30D8-A2F8-B941-88A1-D68CAB185F89}"/>
              </a:ext>
            </a:extLst>
          </p:cNvPr>
          <p:cNvSpPr txBox="1"/>
          <p:nvPr/>
        </p:nvSpPr>
        <p:spPr>
          <a:xfrm>
            <a:off x="2350334" y="5376664"/>
            <a:ext cx="1098138" cy="288033"/>
          </a:xfrm>
          <a:prstGeom prst="rect">
            <a:avLst/>
          </a:prstGeom>
          <a:noFill/>
        </p:spPr>
        <p:txBody>
          <a:bodyPr wrap="square" rtlCol="0">
            <a:spAutoFit/>
          </a:bodyPr>
          <a:lstStyle/>
          <a:p>
            <a:pPr algn="ctr"/>
            <a:r>
              <a:rPr lang="ja-JP" altLang="en-US" sz="1200" dirty="0" smtClean="0"/>
              <a:t>映像解析</a:t>
            </a:r>
            <a:endParaRPr lang="en-US" sz="1200" dirty="0"/>
          </a:p>
        </p:txBody>
      </p:sp>
      <p:sp>
        <p:nvSpPr>
          <p:cNvPr id="62" name="TextBox 10">
            <a:extLst>
              <a:ext uri="{FF2B5EF4-FFF2-40B4-BE49-F238E27FC236}">
                <a16:creationId xmlns:a16="http://schemas.microsoft.com/office/drawing/2014/main" xmlns="" id="{915F30D8-A2F8-B941-88A1-D68CAB185F89}"/>
              </a:ext>
            </a:extLst>
          </p:cNvPr>
          <p:cNvSpPr txBox="1"/>
          <p:nvPr/>
        </p:nvSpPr>
        <p:spPr>
          <a:xfrm>
            <a:off x="3736504" y="5376664"/>
            <a:ext cx="1098138" cy="276999"/>
          </a:xfrm>
          <a:prstGeom prst="rect">
            <a:avLst/>
          </a:prstGeom>
          <a:noFill/>
        </p:spPr>
        <p:txBody>
          <a:bodyPr wrap="square" rtlCol="0">
            <a:spAutoFit/>
          </a:bodyPr>
          <a:lstStyle/>
          <a:p>
            <a:pPr algn="ctr"/>
            <a:r>
              <a:rPr lang="ja-JP" altLang="en-US" sz="1200" dirty="0" smtClean="0"/>
              <a:t>結果保存</a:t>
            </a:r>
            <a:endParaRPr lang="en-US" sz="1200" dirty="0"/>
          </a:p>
        </p:txBody>
      </p:sp>
      <p:sp>
        <p:nvSpPr>
          <p:cNvPr id="64" name="TextBox 10">
            <a:extLst>
              <a:ext uri="{FF2B5EF4-FFF2-40B4-BE49-F238E27FC236}">
                <a16:creationId xmlns:a16="http://schemas.microsoft.com/office/drawing/2014/main" xmlns="" id="{915F30D8-A2F8-B941-88A1-D68CAB185F89}"/>
              </a:ext>
            </a:extLst>
          </p:cNvPr>
          <p:cNvSpPr txBox="1"/>
          <p:nvPr/>
        </p:nvSpPr>
        <p:spPr>
          <a:xfrm>
            <a:off x="1000200" y="5376664"/>
            <a:ext cx="1098138" cy="288033"/>
          </a:xfrm>
          <a:prstGeom prst="rect">
            <a:avLst/>
          </a:prstGeom>
          <a:noFill/>
        </p:spPr>
        <p:txBody>
          <a:bodyPr wrap="square" rtlCol="0">
            <a:spAutoFit/>
          </a:bodyPr>
          <a:lstStyle/>
          <a:p>
            <a:pPr algn="ctr"/>
            <a:r>
              <a:rPr lang="ja-JP" altLang="en-US" sz="1200" dirty="0" smtClean="0"/>
              <a:t>映像蓄積</a:t>
            </a:r>
            <a:endParaRPr lang="en-US" sz="1200" dirty="0"/>
          </a:p>
        </p:txBody>
      </p:sp>
      <p:sp>
        <p:nvSpPr>
          <p:cNvPr id="65" name="TextBox 10">
            <a:extLst>
              <a:ext uri="{FF2B5EF4-FFF2-40B4-BE49-F238E27FC236}">
                <a16:creationId xmlns:a16="http://schemas.microsoft.com/office/drawing/2014/main" xmlns="" id="{915F30D8-A2F8-B941-88A1-D68CAB185F89}"/>
              </a:ext>
            </a:extLst>
          </p:cNvPr>
          <p:cNvSpPr txBox="1"/>
          <p:nvPr/>
        </p:nvSpPr>
        <p:spPr>
          <a:xfrm>
            <a:off x="3376464" y="6467817"/>
            <a:ext cx="1098138" cy="276999"/>
          </a:xfrm>
          <a:prstGeom prst="rect">
            <a:avLst/>
          </a:prstGeom>
          <a:noFill/>
        </p:spPr>
        <p:txBody>
          <a:bodyPr wrap="square" rtlCol="0">
            <a:spAutoFit/>
          </a:bodyPr>
          <a:lstStyle/>
          <a:p>
            <a:pPr algn="ctr"/>
            <a:r>
              <a:rPr lang="ja-JP" altLang="en-US" sz="1200" dirty="0" smtClean="0"/>
              <a:t>結果取得</a:t>
            </a:r>
            <a:endParaRPr lang="en-US" sz="1200" dirty="0"/>
          </a:p>
        </p:txBody>
      </p:sp>
      <p:sp>
        <p:nvSpPr>
          <p:cNvPr id="66" name="TextBox 10">
            <a:extLst>
              <a:ext uri="{FF2B5EF4-FFF2-40B4-BE49-F238E27FC236}">
                <a16:creationId xmlns:a16="http://schemas.microsoft.com/office/drawing/2014/main" xmlns="" id="{915F30D8-A2F8-B941-88A1-D68CAB185F89}"/>
              </a:ext>
            </a:extLst>
          </p:cNvPr>
          <p:cNvSpPr txBox="1"/>
          <p:nvPr/>
        </p:nvSpPr>
        <p:spPr>
          <a:xfrm>
            <a:off x="712168" y="6456784"/>
            <a:ext cx="1098138" cy="276999"/>
          </a:xfrm>
          <a:prstGeom prst="rect">
            <a:avLst/>
          </a:prstGeom>
          <a:noFill/>
        </p:spPr>
        <p:txBody>
          <a:bodyPr wrap="square" rtlCol="0">
            <a:spAutoFit/>
          </a:bodyPr>
          <a:lstStyle/>
          <a:p>
            <a:pPr algn="ctr"/>
            <a:r>
              <a:rPr lang="ja-JP" altLang="en-US" sz="1200" dirty="0" smtClean="0"/>
              <a:t>動画転送</a:t>
            </a:r>
            <a:endParaRPr lang="en-US" sz="1200" dirty="0"/>
          </a:p>
        </p:txBody>
      </p:sp>
      <p:sp>
        <p:nvSpPr>
          <p:cNvPr id="68" name="フローチャート: 複数書類 67"/>
          <p:cNvSpPr/>
          <p:nvPr/>
        </p:nvSpPr>
        <p:spPr>
          <a:xfrm>
            <a:off x="568152" y="7824936"/>
            <a:ext cx="1296144" cy="1069096"/>
          </a:xfrm>
          <a:prstGeom prst="flowChartMultidocument">
            <a:avLst/>
          </a:prstGeom>
          <a:solidFill>
            <a:schemeClr val="bg2"/>
          </a:solidFill>
          <a:ln/>
        </p:spPr>
        <p:style>
          <a:lnRef idx="1">
            <a:schemeClr val="accent1"/>
          </a:lnRef>
          <a:fillRef idx="3">
            <a:schemeClr val="accent1"/>
          </a:fillRef>
          <a:effectRef idx="2">
            <a:schemeClr val="accent1"/>
          </a:effectRef>
          <a:fontRef idx="minor">
            <a:schemeClr val="lt1"/>
          </a:fontRef>
        </p:style>
        <p:txBody>
          <a:bodyPr/>
          <a:lstStyle/>
          <a:p>
            <a:r>
              <a:rPr lang="en-US" altLang="ja-JP" sz="1200" dirty="0" smtClean="0">
                <a:solidFill>
                  <a:srgbClr val="000000"/>
                </a:solidFill>
              </a:rPr>
              <a:t>kinesis agent</a:t>
            </a:r>
          </a:p>
          <a:p>
            <a:r>
              <a:rPr lang="en-US" altLang="ja-JP" sz="1200" dirty="0" err="1" smtClean="0">
                <a:solidFill>
                  <a:srgbClr val="000000"/>
                </a:solidFill>
              </a:rPr>
              <a:t>pai</a:t>
            </a:r>
            <a:r>
              <a:rPr lang="en-US" altLang="ja-JP" sz="1200" dirty="0">
                <a:solidFill>
                  <a:srgbClr val="000000"/>
                </a:solidFill>
              </a:rPr>
              <a:t> </a:t>
            </a:r>
            <a:r>
              <a:rPr lang="en-US" altLang="ja-JP" sz="1200" dirty="0" smtClean="0">
                <a:solidFill>
                  <a:srgbClr val="000000"/>
                </a:solidFill>
              </a:rPr>
              <a:t>camera</a:t>
            </a:r>
          </a:p>
          <a:p>
            <a:r>
              <a:rPr lang="en-US" altLang="ja-JP" sz="1200" dirty="0" err="1" smtClean="0">
                <a:solidFill>
                  <a:srgbClr val="000000"/>
                </a:solidFill>
              </a:rPr>
              <a:t>pantilt</a:t>
            </a:r>
            <a:r>
              <a:rPr lang="en-US" altLang="ja-JP" sz="1200" dirty="0" smtClean="0">
                <a:solidFill>
                  <a:srgbClr val="000000"/>
                </a:solidFill>
              </a:rPr>
              <a:t> lib</a:t>
            </a:r>
          </a:p>
          <a:p>
            <a:r>
              <a:rPr lang="en-US" altLang="ja-JP" sz="1200" dirty="0" smtClean="0">
                <a:solidFill>
                  <a:srgbClr val="000000"/>
                </a:solidFill>
              </a:rPr>
              <a:t>python</a:t>
            </a:r>
            <a:endParaRPr lang="ja-JP" altLang="en-US" sz="1200" dirty="0">
              <a:solidFill>
                <a:srgbClr val="000000"/>
              </a:solidFill>
            </a:endParaRPr>
          </a:p>
        </p:txBody>
      </p:sp>
      <p:sp>
        <p:nvSpPr>
          <p:cNvPr id="69" name="TextBox 10">
            <a:extLst>
              <a:ext uri="{FF2B5EF4-FFF2-40B4-BE49-F238E27FC236}">
                <a16:creationId xmlns:a16="http://schemas.microsoft.com/office/drawing/2014/main" xmlns="" id="{915F30D8-A2F8-B941-88A1-D68CAB185F89}"/>
              </a:ext>
            </a:extLst>
          </p:cNvPr>
          <p:cNvSpPr txBox="1"/>
          <p:nvPr/>
        </p:nvSpPr>
        <p:spPr>
          <a:xfrm>
            <a:off x="1558246" y="8916089"/>
            <a:ext cx="1602194" cy="276999"/>
          </a:xfrm>
          <a:prstGeom prst="rect">
            <a:avLst/>
          </a:prstGeom>
          <a:noFill/>
        </p:spPr>
        <p:txBody>
          <a:bodyPr wrap="square" rtlCol="0">
            <a:spAutoFit/>
          </a:bodyPr>
          <a:lstStyle/>
          <a:p>
            <a:pPr algn="ctr"/>
            <a:r>
              <a:rPr lang="en-US" sz="1200" dirty="0" smtClean="0"/>
              <a:t>PAN TILT HAT</a:t>
            </a:r>
            <a:endParaRPr lang="en-US" sz="1200" dirty="0"/>
          </a:p>
        </p:txBody>
      </p:sp>
      <p:sp>
        <p:nvSpPr>
          <p:cNvPr id="45" name="TextBox 10">
            <a:extLst>
              <a:ext uri="{FF2B5EF4-FFF2-40B4-BE49-F238E27FC236}">
                <a16:creationId xmlns:a16="http://schemas.microsoft.com/office/drawing/2014/main" xmlns="" id="{915F30D8-A2F8-B941-88A1-D68CAB185F89}"/>
              </a:ext>
            </a:extLst>
          </p:cNvPr>
          <p:cNvSpPr txBox="1"/>
          <p:nvPr/>
        </p:nvSpPr>
        <p:spPr>
          <a:xfrm>
            <a:off x="568152" y="7547937"/>
            <a:ext cx="1098138" cy="276999"/>
          </a:xfrm>
          <a:prstGeom prst="rect">
            <a:avLst/>
          </a:prstGeom>
          <a:noFill/>
        </p:spPr>
        <p:txBody>
          <a:bodyPr wrap="square" rtlCol="0">
            <a:spAutoFit/>
          </a:bodyPr>
          <a:lstStyle/>
          <a:p>
            <a:pPr algn="ctr"/>
            <a:r>
              <a:rPr lang="en-US" altLang="en-US" sz="1200" dirty="0" smtClean="0"/>
              <a:t>Soft Ware</a:t>
            </a:r>
            <a:endParaRPr lang="en-US" sz="1200" dirty="0"/>
          </a:p>
        </p:txBody>
      </p:sp>
    </p:spTree>
    <p:extLst>
      <p:ext uri="{BB962C8B-B14F-4D97-AF65-F5344CB8AC3E}">
        <p14:creationId xmlns:p14="http://schemas.microsoft.com/office/powerpoint/2010/main" val="5056488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2110</TotalTime>
  <Words>115</Words>
  <Application>Microsoft Macintosh PowerPoint</Application>
  <PresentationFormat>A3 297x420 mm</PresentationFormat>
  <Paragraphs>95</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菅野 繁資</dc:creator>
  <cp:lastModifiedBy>菅野 繁資</cp:lastModifiedBy>
  <cp:revision>26</cp:revision>
  <cp:lastPrinted>2019-09-10T02:46:08Z</cp:lastPrinted>
  <dcterms:created xsi:type="dcterms:W3CDTF">2019-09-10T02:27:10Z</dcterms:created>
  <dcterms:modified xsi:type="dcterms:W3CDTF">2019-09-30T01:07:51Z</dcterms:modified>
</cp:coreProperties>
</file>