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</p:sldIdLst>
  <p:sldSz cx="12801600" cy="9601200" type="A3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78D"/>
    <a:srgbClr val="D84528"/>
    <a:srgbClr val="E4681C"/>
    <a:srgbClr val="D655F9"/>
    <a:srgbClr val="D142F8"/>
    <a:srgbClr val="8989F7"/>
    <a:srgbClr val="EFB251"/>
    <a:srgbClr val="B6DF5E"/>
    <a:srgbClr val="FFFFFF"/>
    <a:srgbClr val="F9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66" y="78"/>
      </p:cViewPr>
      <p:guideLst>
        <p:guide orient="horz" pos="3024"/>
        <p:guide pos="4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444"/>
            <a:ext cx="12801600" cy="728535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364" y="2028805"/>
            <a:ext cx="10536873" cy="4159471"/>
          </a:xfrm>
        </p:spPr>
        <p:txBody>
          <a:bodyPr/>
          <a:lstStyle>
            <a:lvl1pPr>
              <a:defRPr sz="75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364" y="7393186"/>
            <a:ext cx="10536873" cy="60896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09" y="6720840"/>
            <a:ext cx="10536872" cy="793433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801600" cy="672084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2240"/>
            </a:lvl1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6809" y="7514273"/>
            <a:ext cx="10536872" cy="691197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8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79150" y="1873871"/>
            <a:ext cx="6649037" cy="4534863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402" y="2093735"/>
            <a:ext cx="6188532" cy="3704277"/>
          </a:xfrm>
        </p:spPr>
        <p:txBody>
          <a:bodyPr anchor="b"/>
          <a:lstStyle>
            <a:lvl1pPr algn="l">
              <a:defRPr sz="588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717" y="6580984"/>
            <a:ext cx="6186218" cy="998537"/>
          </a:xfrm>
        </p:spPr>
        <p:txBody>
          <a:bodyPr anchor="t">
            <a:noAutofit/>
          </a:bodyPr>
          <a:lstStyle>
            <a:lvl1pPr marL="0" indent="0" algn="l">
              <a:buNone/>
              <a:defRPr sz="252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58438" y="1873870"/>
            <a:ext cx="4623242" cy="5705650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66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97928" y="3201219"/>
            <a:ext cx="5139870" cy="350556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24943" y="3410339"/>
            <a:ext cx="4601647" cy="2810905"/>
          </a:xfrm>
        </p:spPr>
        <p:txBody>
          <a:bodyPr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463030" y="3200400"/>
            <a:ext cx="5140643" cy="3220403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1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801600" cy="306038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42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53133" y="624525"/>
            <a:ext cx="4748467" cy="7580947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7327583" y="0"/>
            <a:ext cx="5474017" cy="821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2717" y="820640"/>
            <a:ext cx="2382520" cy="71887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6807" y="624525"/>
            <a:ext cx="6926326" cy="758094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7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801600" cy="306038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97" y="3111202"/>
            <a:ext cx="10533604" cy="50911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7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801600" cy="728535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09" y="4131954"/>
            <a:ext cx="10536872" cy="2056320"/>
          </a:xfrm>
        </p:spPr>
        <p:txBody>
          <a:bodyPr anchor="b"/>
          <a:lstStyle>
            <a:lvl1pPr algn="r">
              <a:defRPr sz="672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809" y="7393681"/>
            <a:ext cx="10536872" cy="607537"/>
          </a:xfrm>
        </p:spPr>
        <p:txBody>
          <a:bodyPr anchor="t">
            <a:noAutofit/>
          </a:bodyPr>
          <a:lstStyle>
            <a:lvl1pPr marL="0" indent="0" algn="r">
              <a:buNone/>
              <a:defRPr sz="252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9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801600" cy="306038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3995" y="3111203"/>
            <a:ext cx="5139012" cy="509426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8592" y="3111203"/>
            <a:ext cx="5139008" cy="509426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0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801600" cy="306038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995" y="3044825"/>
            <a:ext cx="5139012" cy="80676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995" y="3851593"/>
            <a:ext cx="5162347" cy="435387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592" y="3044825"/>
            <a:ext cx="5139008" cy="80676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8592" y="3851593"/>
            <a:ext cx="5139008" cy="435387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03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801600" cy="306038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6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94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126808" y="624521"/>
            <a:ext cx="3724910" cy="254051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08" y="624523"/>
            <a:ext cx="3724910" cy="226575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414" y="624523"/>
            <a:ext cx="6565265" cy="758094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6808" y="3165033"/>
            <a:ext cx="3724910" cy="5040435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9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95" y="1018530"/>
            <a:ext cx="4902167" cy="2264028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403023" y="0"/>
            <a:ext cx="6398577" cy="96012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960"/>
            </a:lvl1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95" y="3282558"/>
            <a:ext cx="4902167" cy="4922911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80100" y="8457906"/>
            <a:ext cx="1025723" cy="511175"/>
          </a:xfrm>
        </p:spPr>
        <p:txBody>
          <a:bodyPr/>
          <a:lstStyle/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16" y="8457906"/>
            <a:ext cx="3460184" cy="51117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05824" y="8282242"/>
            <a:ext cx="1115262" cy="686839"/>
          </a:xfrm>
        </p:spPr>
        <p:txBody>
          <a:bodyPr/>
          <a:lstStyle/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78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997" y="626063"/>
            <a:ext cx="10533604" cy="13586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997" y="3058161"/>
            <a:ext cx="10533604" cy="51441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916" y="8457906"/>
            <a:ext cx="880534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6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75992" y="8457906"/>
            <a:ext cx="13904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60">
                <a:solidFill>
                  <a:schemeClr val="tx1"/>
                </a:solidFill>
              </a:defRPr>
            </a:lvl1pPr>
          </a:lstStyle>
          <a:p>
            <a:fld id="{4F555D1E-D337-4D93-BEE4-C36AA897412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6418" y="8282242"/>
            <a:ext cx="1115262" cy="68683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EC1DC7-835F-4F42-8FB3-B3AE87B5B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335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640080" rtl="0" eaLnBrk="1" latinLnBrk="0" hangingPunct="1">
        <a:spcBef>
          <a:spcPct val="0"/>
        </a:spcBef>
        <a:buNone/>
        <a:defRPr kumimoji="1" sz="56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480060" indent="-48006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Font typeface="Wingdings 2" charset="2"/>
        <a:buChar char="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Font typeface="Wingdings 2" charset="2"/>
        <a:buChar char=""/>
        <a:defRPr kumimoji="1"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Font typeface="Wingdings 2" charset="2"/>
        <a:buChar char=""/>
        <a:defRPr kumimoji="1" sz="19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Font typeface="Wingdings 2" charset="2"/>
        <a:buChar char="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Font typeface="Wingdings 2" charset="2"/>
        <a:buChar char="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33600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Font typeface="Wingdings 2" charset="2"/>
        <a:buChar char="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39200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Font typeface="Wingdings 2" charset="2"/>
        <a:buChar char="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Font typeface="Wingdings 2" charset="2"/>
        <a:buChar char="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0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Font typeface="Wingdings 2" charset="2"/>
        <a:buChar char="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989F7"/>
            </a:gs>
            <a:gs pos="74000">
              <a:srgbClr val="8989F7"/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角丸四角形吹き出し 73"/>
          <p:cNvSpPr/>
          <p:nvPr/>
        </p:nvSpPr>
        <p:spPr>
          <a:xfrm>
            <a:off x="1506782" y="4504392"/>
            <a:ext cx="2850583" cy="592151"/>
          </a:xfrm>
          <a:prstGeom prst="wedgeRoundRectCallout">
            <a:avLst>
              <a:gd name="adj1" fmla="val -55782"/>
              <a:gd name="adj2" fmla="val -652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0" y="2"/>
            <a:ext cx="12787086" cy="684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588" smtClean="0"/>
              <a:t>通じて</a:t>
            </a:r>
            <a:endParaRPr lang="ja-JP" altLang="en-US" sz="1588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628" y="9087"/>
            <a:ext cx="788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テーマ</a:t>
            </a:r>
            <a:r>
              <a:rPr lang="ja-JP" altLang="en-US" sz="1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ja-JP" sz="1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ja-JP" altLang="en-US" sz="1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ゲームを通じてお手伝いが身に付くお掃除ロボットシステム</a:t>
            </a:r>
            <a:endParaRPr lang="en-US" altLang="ja-JP" sz="1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28" y="315089"/>
            <a:ext cx="425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　属：第一工業大学 </a:t>
            </a:r>
            <a:r>
              <a:rPr lang="ja-JP" altLang="en-US" sz="1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情報通信研究</a:t>
            </a:r>
            <a:r>
              <a:rPr lang="ja-JP" altLang="en-US" sz="1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　</a:t>
            </a:r>
            <a:endParaRPr lang="en-US" altLang="ja-JP" sz="1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86874" y="309777"/>
            <a:ext cx="29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エントリ地区：九州南地区　</a:t>
            </a:r>
            <a:endParaRPr lang="en-US" altLang="ja-JP" sz="1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221" y="28673"/>
            <a:ext cx="655865" cy="67046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" y="1971565"/>
            <a:ext cx="1124810" cy="2014058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50000"/>
              </a:prstClr>
            </a:outerShdw>
          </a:effectLst>
        </p:spPr>
      </p:pic>
      <p:sp>
        <p:nvSpPr>
          <p:cNvPr id="6" name="角丸四角形吹き出し 5"/>
          <p:cNvSpPr/>
          <p:nvPr/>
        </p:nvSpPr>
        <p:spPr>
          <a:xfrm>
            <a:off x="1625842" y="2509299"/>
            <a:ext cx="2788158" cy="438017"/>
          </a:xfrm>
          <a:prstGeom prst="wedgeRoundRectCallout">
            <a:avLst>
              <a:gd name="adj1" fmla="val -56554"/>
              <a:gd name="adj2" fmla="val -323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手伝</a:t>
            </a:r>
            <a:r>
              <a:rPr lang="ja-JP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い</a:t>
            </a:r>
            <a:r>
              <a:rPr kumimoji="1" lang="ja-JP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なんてしたくない！</a:t>
            </a:r>
            <a:endParaRPr kumimoji="1" lang="ja-JP" alt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" y="4544496"/>
            <a:ext cx="1948846" cy="2197947"/>
          </a:xfrm>
          <a:prstGeom prst="rect">
            <a:avLst/>
          </a:prstGeom>
          <a:effectLst>
            <a:outerShdw blurRad="50800" dist="38100" dir="8100000" sx="105000" sy="105000" algn="tr" rotWithShape="0">
              <a:prstClr val="black">
                <a:alpha val="50000"/>
              </a:prstClr>
            </a:outerShdw>
          </a:effectLst>
        </p:spPr>
      </p:pic>
      <p:sp>
        <p:nvSpPr>
          <p:cNvPr id="13" name="テキスト ボックス 12"/>
          <p:cNvSpPr txBox="1"/>
          <p:nvPr/>
        </p:nvSpPr>
        <p:spPr>
          <a:xfrm>
            <a:off x="1301445" y="2984656"/>
            <a:ext cx="4058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遊びたい盛りでおうちの手伝いをしないユウ君</a:t>
            </a:r>
            <a:r>
              <a:rPr kumimoji="1" lang="en-US" altLang="ja-JP" sz="13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(13)</a:t>
            </a:r>
            <a:endParaRPr kumimoji="1" lang="ja-JP" altLang="en-US" sz="13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5" name="下矢印 24"/>
          <p:cNvSpPr/>
          <p:nvPr/>
        </p:nvSpPr>
        <p:spPr>
          <a:xfrm>
            <a:off x="2660354" y="3736567"/>
            <a:ext cx="690284" cy="66625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>
          <a:xfrm>
            <a:off x="1568692" y="4546896"/>
            <a:ext cx="2724165" cy="503598"/>
          </a:xfrm>
          <a:prstGeom prst="wedgeRoundRectCallout">
            <a:avLst>
              <a:gd name="adj1" fmla="val 31922"/>
              <a:gd name="adj2" fmla="val 10171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いいものを作ってやろう！</a:t>
            </a:r>
            <a:endParaRPr kumimoji="1" lang="ja-JP" alt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84232" y="5210660"/>
            <a:ext cx="143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博士</a:t>
            </a:r>
            <a:r>
              <a:rPr kumimoji="1" lang="en-US" altLang="ja-JP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(49)</a:t>
            </a:r>
            <a:endParaRPr kumimoji="1" lang="ja-JP" altLang="en-US" sz="14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18" y="5324571"/>
            <a:ext cx="1682428" cy="1397945"/>
          </a:xfrm>
          <a:prstGeom prst="rect">
            <a:avLst/>
          </a:prstGeom>
          <a:effectLst>
            <a:outerShdw blurRad="152400" dist="317500" dir="5400000" sx="147000" sy="147000" rotWithShape="0">
              <a:prstClr val="black">
                <a:alpha val="35000"/>
              </a:prstClr>
            </a:outerShdw>
          </a:effectLst>
        </p:spPr>
      </p:pic>
      <p:sp>
        <p:nvSpPr>
          <p:cNvPr id="72" name="テキスト ボックス 71"/>
          <p:cNvSpPr txBox="1"/>
          <p:nvPr/>
        </p:nvSpPr>
        <p:spPr>
          <a:xfrm>
            <a:off x="1565441" y="6290445"/>
            <a:ext cx="186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研究室</a:t>
            </a:r>
            <a:r>
              <a:rPr lang="ja-JP" altLang="en-US" sz="14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メンバ</a:t>
            </a:r>
            <a:r>
              <a:rPr lang="ja-JP" altLang="en-US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ー</a:t>
            </a:r>
            <a:r>
              <a:rPr kumimoji="1" lang="en-US" altLang="ja-JP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(22)</a:t>
            </a:r>
            <a:endParaRPr kumimoji="1" lang="ja-JP" altLang="en-US" sz="14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545680" y="816499"/>
            <a:ext cx="755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+mj-ea"/>
                <a:ea typeface="+mj-ea"/>
              </a:rPr>
              <a:t>-</a:t>
            </a:r>
            <a:r>
              <a:rPr lang="ja-JP" altLang="en-US" sz="1200" dirty="0" smtClean="0">
                <a:latin typeface="+mj-ea"/>
                <a:ea typeface="+mj-ea"/>
              </a:rPr>
              <a:t>お</a:t>
            </a:r>
            <a:r>
              <a:rPr lang="ja-JP" altLang="en-US" sz="1200" dirty="0">
                <a:latin typeface="+mj-ea"/>
                <a:ea typeface="+mj-ea"/>
              </a:rPr>
              <a:t>手伝</a:t>
            </a:r>
            <a:r>
              <a:rPr lang="ja-JP" altLang="en-US" sz="1200" dirty="0" smtClean="0">
                <a:latin typeface="+mj-ea"/>
                <a:ea typeface="+mj-ea"/>
              </a:rPr>
              <a:t>いをせずに遊んでばか</a:t>
            </a:r>
            <a:r>
              <a:rPr lang="ja-JP" altLang="en-US" sz="1200" dirty="0">
                <a:latin typeface="+mj-ea"/>
                <a:ea typeface="+mj-ea"/>
              </a:rPr>
              <a:t>り</a:t>
            </a:r>
            <a:r>
              <a:rPr lang="ja-JP" altLang="en-US" sz="1200" dirty="0" smtClean="0">
                <a:latin typeface="+mj-ea"/>
                <a:ea typeface="+mj-ea"/>
              </a:rPr>
              <a:t>の子ども、いますよね？</a:t>
            </a:r>
            <a:endParaRPr lang="en-US" altLang="ja-JP" sz="1200" dirty="0" smtClean="0">
              <a:latin typeface="+mj-ea"/>
              <a:ea typeface="+mj-ea"/>
            </a:endParaRPr>
          </a:p>
          <a:p>
            <a:r>
              <a:rPr kumimoji="1" lang="ja-JP" altLang="en-US" sz="1200" dirty="0" smtClean="0">
                <a:latin typeface="+mj-ea"/>
                <a:ea typeface="+mj-ea"/>
              </a:rPr>
              <a:t> </a:t>
            </a:r>
            <a:r>
              <a:rPr lang="ja-JP" altLang="en-US" sz="1200" dirty="0" smtClean="0">
                <a:latin typeface="+mj-ea"/>
                <a:ea typeface="+mj-ea"/>
              </a:rPr>
              <a:t>そんな子どもが</a:t>
            </a:r>
            <a:r>
              <a:rPr lang="ja-JP" alt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自ら家事の手伝いに取り組む</a:t>
            </a:r>
            <a:r>
              <a:rPr lang="ja-JP" altLang="en-US" sz="1200" dirty="0" smtClean="0">
                <a:latin typeface="+mj-ea"/>
                <a:ea typeface="+mj-ea"/>
              </a:rPr>
              <a:t>ためには何が必要か？</a:t>
            </a:r>
            <a:endParaRPr kumimoji="1" lang="en-US" altLang="ja-JP" sz="12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⇒　</a:t>
            </a:r>
            <a:r>
              <a:rPr kumimoji="1" lang="ja-JP" altLang="en-US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そう、子どもの大多数が大好きなゲームと家事を掛け合わせた</a:t>
            </a:r>
            <a:r>
              <a:rPr kumimoji="1" lang="en-US" altLang="ja-JP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"</a:t>
            </a:r>
            <a:r>
              <a:rPr kumimoji="1" lang="ja-JP" altLang="en-US" sz="1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画期的ロボット</a:t>
            </a:r>
            <a:r>
              <a:rPr kumimoji="1" lang="en-US" altLang="ja-JP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"</a:t>
            </a:r>
            <a:r>
              <a:rPr kumimoji="1" lang="ja-JP" altLang="en-US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です！</a:t>
            </a:r>
            <a:endParaRPr kumimoji="1" lang="ja-JP" altLang="en-US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25" y="8314958"/>
            <a:ext cx="1658077" cy="1438382"/>
          </a:xfrm>
          <a:prstGeom prst="rect">
            <a:avLst/>
          </a:prstGeom>
          <a:effectLst>
            <a:outerShdw blurRad="76200" dist="533400" dir="18900000" sy="23000" kx="-1200000" algn="bl" rotWithShape="0">
              <a:prstClr val="black">
                <a:alpha val="49000"/>
              </a:prstClr>
            </a:outerShdw>
          </a:effectLst>
        </p:spPr>
      </p:pic>
      <p:sp>
        <p:nvSpPr>
          <p:cNvPr id="32" name="正方形/長方形 31"/>
          <p:cNvSpPr/>
          <p:nvPr/>
        </p:nvSpPr>
        <p:spPr>
          <a:xfrm>
            <a:off x="5359647" y="2325079"/>
            <a:ext cx="7333669" cy="461593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9616407" y="2466577"/>
            <a:ext cx="2360812" cy="409795"/>
            <a:chOff x="2983364" y="5258626"/>
            <a:chExt cx="3310192" cy="556047"/>
          </a:xfrm>
          <a:solidFill>
            <a:schemeClr val="accent2">
              <a:lumMod val="75000"/>
            </a:schemeClr>
          </a:solidFill>
        </p:grpSpPr>
        <p:sp>
          <p:nvSpPr>
            <p:cNvPr id="22" name="1 つの角を切り取った四角形 21"/>
            <p:cNvSpPr/>
            <p:nvPr/>
          </p:nvSpPr>
          <p:spPr>
            <a:xfrm>
              <a:off x="2983364" y="5258626"/>
              <a:ext cx="3310192" cy="556047"/>
            </a:xfrm>
            <a:prstGeom prst="snip1Rect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500" b="1" dirty="0">
                <a:latin typeface="+mj-ea"/>
                <a:ea typeface="+mj-ea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024870" y="5331501"/>
              <a:ext cx="3227175" cy="438500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システム利用時の様子！</a:t>
              </a:r>
              <a:endParaRPr lang="ja-JP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78" y="6189579"/>
            <a:ext cx="1039087" cy="794457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50000"/>
              </a:prstClr>
            </a:outerShdw>
          </a:effectLst>
        </p:spPr>
      </p:pic>
      <p:grpSp>
        <p:nvGrpSpPr>
          <p:cNvPr id="59" name="グループ化 58"/>
          <p:cNvGrpSpPr/>
          <p:nvPr/>
        </p:nvGrpSpPr>
        <p:grpSpPr>
          <a:xfrm>
            <a:off x="5614490" y="4324871"/>
            <a:ext cx="2758362" cy="593940"/>
            <a:chOff x="5911129" y="4342458"/>
            <a:chExt cx="2739679" cy="593343"/>
          </a:xfrm>
        </p:grpSpPr>
        <p:sp>
          <p:nvSpPr>
            <p:cNvPr id="58" name="フローチャート: 定義済み処理 57"/>
            <p:cNvSpPr/>
            <p:nvPr/>
          </p:nvSpPr>
          <p:spPr>
            <a:xfrm>
              <a:off x="5911129" y="4342458"/>
              <a:ext cx="2739679" cy="593343"/>
            </a:xfrm>
            <a:prstGeom prst="flowChartPredefined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6346130" y="4385269"/>
              <a:ext cx="1893080" cy="4919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300" b="1" u="sng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Unity</a:t>
              </a:r>
              <a:r>
                <a:rPr lang="ja-JP" altLang="en-US" sz="1300" b="1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を用いた</a:t>
              </a:r>
              <a:endParaRPr lang="en-US" altLang="ja-JP" sz="13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ja-JP" sz="1300" b="1" u="sng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</a:t>
              </a:r>
              <a:r>
                <a:rPr lang="ja-JP" altLang="en-US" sz="1300" b="1" u="sng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お掃除アプリ</a:t>
              </a:r>
              <a:endParaRPr lang="en-US" altLang="ja-JP" sz="1300" b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角丸四角形 50"/>
          <p:cNvSpPr/>
          <p:nvPr/>
        </p:nvSpPr>
        <p:spPr>
          <a:xfrm>
            <a:off x="6055036" y="2466577"/>
            <a:ext cx="1914841" cy="4436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仕組み</a:t>
            </a:r>
            <a:endParaRPr kumimoji="1" lang="ja-JP" altLang="en-US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5640311" y="3116651"/>
            <a:ext cx="2732541" cy="591469"/>
            <a:chOff x="5907133" y="3542526"/>
            <a:chExt cx="2739679" cy="593343"/>
          </a:xfrm>
        </p:grpSpPr>
        <p:sp>
          <p:nvSpPr>
            <p:cNvPr id="56" name="フローチャート: 定義済み処理 55"/>
            <p:cNvSpPr/>
            <p:nvPr/>
          </p:nvSpPr>
          <p:spPr>
            <a:xfrm>
              <a:off x="5907133" y="3542526"/>
              <a:ext cx="2739679" cy="593343"/>
            </a:xfrm>
            <a:prstGeom prst="flowChartPredefined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6341560" y="3579765"/>
              <a:ext cx="1901224" cy="49400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3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マイコンに</a:t>
              </a:r>
              <a:r>
                <a:rPr lang="ja-JP" altLang="en-US" sz="1300" b="1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よる</a:t>
              </a:r>
              <a:endParaRPr lang="en-US" altLang="ja-JP" sz="13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/>
              <a:r>
                <a:rPr lang="ja-JP" altLang="en-US" sz="13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ロボット</a:t>
              </a:r>
              <a:r>
                <a:rPr lang="ja-JP" altLang="en-US" sz="1300" b="1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の遠隔操作</a:t>
              </a:r>
              <a:endParaRPr lang="en-US" altLang="ja-JP" sz="13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5610223" y="5436008"/>
            <a:ext cx="2762629" cy="623850"/>
            <a:chOff x="5907134" y="5669257"/>
            <a:chExt cx="2739678" cy="569271"/>
          </a:xfrm>
        </p:grpSpPr>
        <p:sp>
          <p:nvSpPr>
            <p:cNvPr id="64" name="フローチャート: 代替処理 63"/>
            <p:cNvSpPr/>
            <p:nvPr/>
          </p:nvSpPr>
          <p:spPr>
            <a:xfrm>
              <a:off x="5907134" y="5669257"/>
              <a:ext cx="2739678" cy="569271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6031996" y="5727945"/>
              <a:ext cx="2415640" cy="477445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子どもが遊べる</a:t>
              </a:r>
              <a:r>
                <a:rPr lang="en-US" altLang="ja-JP" sz="1400" b="1" u="sng" dirty="0" smtClean="0">
                  <a:solidFill>
                    <a:srgbClr val="D655F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</a:t>
              </a:r>
              <a:r>
                <a:rPr lang="ja-JP" altLang="en-US" sz="1400" b="1" u="sng" dirty="0" smtClean="0">
                  <a:solidFill>
                    <a:srgbClr val="D655F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ゲーム型お掃除ロボットシステム！</a:t>
              </a:r>
              <a:endParaRPr lang="en-US" altLang="ja-JP" sz="1400" b="1" u="sng" dirty="0" smtClean="0">
                <a:solidFill>
                  <a:srgbClr val="D655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" name="加算 64"/>
          <p:cNvSpPr/>
          <p:nvPr/>
        </p:nvSpPr>
        <p:spPr>
          <a:xfrm>
            <a:off x="6864040" y="3810897"/>
            <a:ext cx="398820" cy="43838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EFB251"/>
              </a:solidFill>
            </a:endParaRPr>
          </a:p>
        </p:txBody>
      </p:sp>
      <p:sp>
        <p:nvSpPr>
          <p:cNvPr id="67" name="下矢印 66"/>
          <p:cNvSpPr/>
          <p:nvPr/>
        </p:nvSpPr>
        <p:spPr>
          <a:xfrm>
            <a:off x="6945525" y="5010932"/>
            <a:ext cx="235848" cy="34331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8" name="図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9" y="2377987"/>
            <a:ext cx="852558" cy="1124942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50000"/>
              </a:prstClr>
            </a:outerShdw>
          </a:effectLst>
        </p:spPr>
      </p:pic>
      <p:grpSp>
        <p:nvGrpSpPr>
          <p:cNvPr id="81" name="グループ化 80"/>
          <p:cNvGrpSpPr/>
          <p:nvPr/>
        </p:nvGrpSpPr>
        <p:grpSpPr>
          <a:xfrm>
            <a:off x="8397782" y="9121309"/>
            <a:ext cx="1579592" cy="479891"/>
            <a:chOff x="7777169" y="8767431"/>
            <a:chExt cx="1579592" cy="479891"/>
          </a:xfrm>
        </p:grpSpPr>
        <p:sp>
          <p:nvSpPr>
            <p:cNvPr id="79" name="テキスト ボックス 78"/>
            <p:cNvSpPr txBox="1"/>
            <p:nvPr/>
          </p:nvSpPr>
          <p:spPr>
            <a:xfrm>
              <a:off x="7777169" y="8767431"/>
              <a:ext cx="15795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u="sng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</a:rPr>
                <a:t>Cleanup Machine AR</a:t>
              </a:r>
              <a:endParaRPr kumimoji="1" lang="ja-JP" altLang="en-US" sz="105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7931085" y="8987634"/>
              <a:ext cx="1336611" cy="25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b="1" u="sng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</a:rPr>
                <a:t>C.M.A. –</a:t>
              </a:r>
              <a:r>
                <a:rPr lang="ja-JP" altLang="en-US" sz="1050" b="1" u="sng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</a:rPr>
                <a:t>シーマ</a:t>
              </a:r>
              <a:r>
                <a:rPr lang="en-US" altLang="ja-JP" sz="1050" b="1" u="sng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</a:rPr>
                <a:t>-</a:t>
              </a:r>
              <a:r>
                <a:rPr lang="ja-JP" altLang="en-US" sz="1050" b="1" u="sng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</a:rPr>
                <a:t>君</a:t>
              </a:r>
              <a:endParaRPr kumimoji="1" lang="ja-JP" altLang="en-US" sz="105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endParaRPr>
            </a:p>
          </p:txBody>
        </p:sp>
      </p:grpSp>
      <p:sp>
        <p:nvSpPr>
          <p:cNvPr id="86" name="テキスト ボックス 85"/>
          <p:cNvSpPr txBox="1"/>
          <p:nvPr/>
        </p:nvSpPr>
        <p:spPr>
          <a:xfrm>
            <a:off x="1410741" y="3304811"/>
            <a:ext cx="1818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kumimoji="1" lang="ja-JP" altLang="en-US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ママのお手伝いが苦手</a:t>
            </a:r>
            <a:endParaRPr kumimoji="1" lang="ja-JP" altLang="en-US" sz="12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410742" y="3582779"/>
            <a:ext cx="140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ja-JP" altLang="en-US" sz="12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</a:t>
            </a:r>
            <a:r>
              <a:rPr lang="ja-JP" altLang="en-US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が大好き</a:t>
            </a:r>
            <a:endParaRPr kumimoji="1" lang="ja-JP" altLang="en-US" sz="12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615976" y="5528215"/>
            <a:ext cx="181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kumimoji="1" lang="ja-JP" altLang="en-US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よく変な発明品を作る</a:t>
            </a:r>
            <a:endParaRPr kumimoji="1" lang="ja-JP" altLang="en-US" sz="12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647879" y="6634034"/>
            <a:ext cx="256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ja-JP" altLang="en-US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博士の発明によく付き合わされる</a:t>
            </a:r>
            <a:endParaRPr kumimoji="1" lang="ja-JP" altLang="en-US" sz="12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604511" y="5806513"/>
            <a:ext cx="1075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ja-JP" altLang="en-US" sz="12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独身</a:t>
            </a:r>
            <a:endParaRPr kumimoji="1" lang="ja-JP" altLang="en-US" sz="12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17" y="7093088"/>
            <a:ext cx="2569302" cy="118239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72" y="7921416"/>
            <a:ext cx="1623455" cy="121759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9" name="テキスト ボックス 68"/>
          <p:cNvSpPr txBox="1"/>
          <p:nvPr/>
        </p:nvSpPr>
        <p:spPr>
          <a:xfrm>
            <a:off x="2551672" y="9234368"/>
            <a:ext cx="145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お掃除ロボット</a:t>
            </a:r>
            <a:endParaRPr kumimoji="1" lang="ja-JP" altLang="en-US" sz="14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7" y="7031692"/>
            <a:ext cx="2029383" cy="15087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2" name="テキスト ボックス 91"/>
          <p:cNvSpPr txBox="1"/>
          <p:nvPr/>
        </p:nvSpPr>
        <p:spPr>
          <a:xfrm>
            <a:off x="343993" y="8683986"/>
            <a:ext cx="184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ロボット制御ボード</a:t>
            </a:r>
            <a:endParaRPr kumimoji="1" lang="ja-JP" altLang="en-US" sz="14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48054" y="6253108"/>
            <a:ext cx="2943534" cy="6142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ログ分析</a:t>
            </a:r>
            <a:r>
              <a:rPr lang="ja-JP" altLang="en-US" sz="1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による</a:t>
            </a:r>
            <a:r>
              <a:rPr kumimoji="1" lang="ja-JP" altLang="en-US" sz="1400" b="1" dirty="0" smtClean="0">
                <a:solidFill>
                  <a:srgbClr val="D655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お手伝いの</a:t>
            </a:r>
            <a:r>
              <a:rPr kumimoji="1" lang="ja-JP" altLang="en-US" sz="1400" b="1" dirty="0">
                <a:solidFill>
                  <a:srgbClr val="D655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可視化</a:t>
            </a:r>
          </a:p>
        </p:txBody>
      </p:sp>
      <p:sp>
        <p:nvSpPr>
          <p:cNvPr id="103" name="右矢印 102"/>
          <p:cNvSpPr/>
          <p:nvPr/>
        </p:nvSpPr>
        <p:spPr>
          <a:xfrm>
            <a:off x="9583028" y="6403935"/>
            <a:ext cx="352971" cy="289728"/>
          </a:xfrm>
          <a:prstGeom prst="rightArrow">
            <a:avLst/>
          </a:prstGeom>
          <a:solidFill>
            <a:srgbClr val="EFB25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EFB251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9977374" y="6252752"/>
            <a:ext cx="2516069" cy="5633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ポイントに応じて</a:t>
            </a:r>
            <a:r>
              <a:rPr lang="ja-JP" altLang="en-US" sz="1600" b="1" dirty="0" smtClean="0">
                <a:solidFill>
                  <a:srgbClr val="D655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ご褒美</a:t>
            </a:r>
            <a:endParaRPr lang="en-US" altLang="ja-JP" sz="1600" b="1" dirty="0" smtClean="0">
              <a:solidFill>
                <a:srgbClr val="D655F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" name="図 10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717" y="7260571"/>
            <a:ext cx="1544395" cy="2206278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50000"/>
              </a:prstClr>
            </a:outerShdw>
          </a:effectLst>
        </p:spPr>
      </p:pic>
      <p:grpSp>
        <p:nvGrpSpPr>
          <p:cNvPr id="108" name="グループ化 107"/>
          <p:cNvGrpSpPr/>
          <p:nvPr/>
        </p:nvGrpSpPr>
        <p:grpSpPr>
          <a:xfrm>
            <a:off x="8016776" y="7455307"/>
            <a:ext cx="3525534" cy="817881"/>
            <a:chOff x="7611323" y="7271102"/>
            <a:chExt cx="3704378" cy="821420"/>
          </a:xfrm>
        </p:grpSpPr>
        <p:sp>
          <p:nvSpPr>
            <p:cNvPr id="10" name="角丸四角形吹き出し 9"/>
            <p:cNvSpPr/>
            <p:nvPr/>
          </p:nvSpPr>
          <p:spPr>
            <a:xfrm>
              <a:off x="7611323" y="7271102"/>
              <a:ext cx="3631368" cy="821420"/>
            </a:xfrm>
            <a:prstGeom prst="wedgeRoundRectCallout">
              <a:avLst>
                <a:gd name="adj1" fmla="val 57371"/>
                <a:gd name="adj2" fmla="val -6704"/>
                <a:gd name="adj3" fmla="val 16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1400" b="1" dirty="0" smtClean="0">
                <a:latin typeface="+mj-ea"/>
                <a:ea typeface="+mj-ea"/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7671499" y="7333075"/>
              <a:ext cx="3513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この</a:t>
              </a:r>
              <a:r>
                <a:rPr lang="ja-JP" altLang="en-US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ロボット</a:t>
              </a:r>
              <a:r>
                <a:rPr lang="ja-JP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を</a:t>
              </a:r>
              <a:r>
                <a:rPr lang="ja-JP" altLang="en-US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使ってから、息子が</a:t>
              </a:r>
              <a:r>
                <a:rPr lang="ja-JP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毎日</a:t>
              </a:r>
              <a:endParaRPr lang="en-US" altLang="ja-JP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  <a:p>
              <a:r>
                <a:rPr lang="ja-JP" altLang="en-US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お手伝いしてくれるようになりました</a:t>
              </a:r>
              <a:r>
                <a:rPr lang="ja-JP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！</a:t>
              </a:r>
              <a:endParaRPr lang="en-US" altLang="ja-JP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10388316" y="7798111"/>
              <a:ext cx="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</a:rPr>
                <a:t>-</a:t>
              </a:r>
              <a:r>
                <a:rPr lang="ja-JP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</a:rPr>
                <a:t>ママ</a:t>
              </a:r>
              <a:r>
                <a:rPr lang="en-US" altLang="ja-JP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</a:rPr>
                <a:t>(39)</a:t>
              </a:r>
              <a:endParaRPr lang="en-US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endParaRPr>
            </a:p>
          </p:txBody>
        </p:sp>
      </p:grpSp>
      <p:sp>
        <p:nvSpPr>
          <p:cNvPr id="109" name="テキスト ボックス 108"/>
          <p:cNvSpPr txBox="1"/>
          <p:nvPr/>
        </p:nvSpPr>
        <p:spPr>
          <a:xfrm>
            <a:off x="5926183" y="8451685"/>
            <a:ext cx="132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</a:t>
            </a:r>
            <a:r>
              <a:rPr lang="ja-JP" altLang="en-US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ゲーム画面</a:t>
            </a:r>
            <a:endParaRPr kumimoji="1" lang="ja-JP" altLang="en-US" sz="14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545680" y="1651872"/>
            <a:ext cx="546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-</a:t>
            </a:r>
            <a:r>
              <a:rPr kumimoji="1" lang="ja-JP" altLang="en-US" sz="1200" dirty="0" smtClean="0"/>
              <a:t>ゲーム感覚でロボットを使ってもらい、ご褒美制度も合わせることによって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 </a:t>
            </a:r>
            <a:r>
              <a:rPr kumimoji="1" lang="ja-JP" alt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子どもに手伝うクセを身に付けさせる！</a:t>
            </a:r>
            <a:endParaRPr kumimoji="1" lang="ja-JP" alt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6" name="図 1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53" y="3061321"/>
            <a:ext cx="3412290" cy="2559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8" name="テキスト ボックス 117"/>
          <p:cNvSpPr txBox="1"/>
          <p:nvPr/>
        </p:nvSpPr>
        <p:spPr>
          <a:xfrm>
            <a:off x="8637439" y="21475"/>
            <a:ext cx="3011557" cy="6528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altLang="ja-JP" sz="22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C.M.A.</a:t>
            </a:r>
          </a:p>
        </p:txBody>
      </p:sp>
      <p:pic>
        <p:nvPicPr>
          <p:cNvPr id="120" name="図 1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64" y="721468"/>
            <a:ext cx="1571711" cy="1699148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50000"/>
              </a:prstClr>
            </a:outerShdw>
          </a:effectLst>
        </p:spPr>
      </p:pic>
      <p:sp>
        <p:nvSpPr>
          <p:cNvPr id="121" name="角丸四角形吹き出し 120"/>
          <p:cNvSpPr/>
          <p:nvPr/>
        </p:nvSpPr>
        <p:spPr>
          <a:xfrm>
            <a:off x="1410741" y="824359"/>
            <a:ext cx="2223056" cy="532654"/>
          </a:xfrm>
          <a:prstGeom prst="wedgeRoundRectCallout">
            <a:avLst>
              <a:gd name="adj1" fmla="val 58711"/>
              <a:gd name="adj2" fmla="val 33294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ユウ</a:t>
            </a:r>
            <a:r>
              <a:rPr lang="ja-JP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ちゃん、たまには</a:t>
            </a:r>
            <a:endParaRPr lang="en-US" altLang="ja-JP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algn="ctr"/>
            <a:r>
              <a:rPr lang="ja-JP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お手伝いしなさい！</a:t>
            </a:r>
            <a:endParaRPr kumimoji="1" lang="ja-JP" altLang="en-US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119805" y="1417851"/>
            <a:ext cx="90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ママ</a:t>
            </a:r>
            <a:r>
              <a:rPr kumimoji="1" lang="en-US" altLang="ja-JP" sz="1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(39)</a:t>
            </a:r>
            <a:endParaRPr kumimoji="1" lang="ja-JP" altLang="en-US" sz="14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212170" y="1741912"/>
            <a:ext cx="292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kumimoji="1" lang="ja-JP" altLang="en-US" sz="12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ユウ君が遊んでばっかりで困っている</a:t>
            </a:r>
            <a:endParaRPr kumimoji="1" lang="ja-JP" altLang="en-US" sz="12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10618969" y="3880949"/>
            <a:ext cx="685302" cy="2198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映像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7" name="下矢印 126"/>
          <p:cNvSpPr/>
          <p:nvPr/>
        </p:nvSpPr>
        <p:spPr>
          <a:xfrm rot="16200000">
            <a:off x="4513364" y="4514404"/>
            <a:ext cx="690284" cy="66625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119664" y="319802"/>
            <a:ext cx="252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-Cleanup Machine AR</a:t>
            </a:r>
            <a:endParaRPr kumimoji="1" lang="ja-JP" altLang="en-US" sz="16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右矢印 133"/>
          <p:cNvSpPr/>
          <p:nvPr/>
        </p:nvSpPr>
        <p:spPr>
          <a:xfrm rot="9132846">
            <a:off x="1419826" y="7407326"/>
            <a:ext cx="891884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角丸四角形 129"/>
          <p:cNvSpPr/>
          <p:nvPr/>
        </p:nvSpPr>
        <p:spPr>
          <a:xfrm>
            <a:off x="1735717" y="7134762"/>
            <a:ext cx="1898080" cy="4738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ja-JP" altLang="en-US" sz="12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マイコン</a:t>
            </a:r>
            <a:r>
              <a:rPr lang="en-US" altLang="ja-JP" sz="12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ESP-WROOM-32</a:t>
            </a:r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を使用</a:t>
            </a:r>
            <a:endParaRPr lang="en-US" altLang="ja-JP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下矢印 136"/>
          <p:cNvSpPr/>
          <p:nvPr/>
        </p:nvSpPr>
        <p:spPr>
          <a:xfrm>
            <a:off x="9414371" y="7029972"/>
            <a:ext cx="690284" cy="36019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右矢印 138"/>
          <p:cNvSpPr/>
          <p:nvPr/>
        </p:nvSpPr>
        <p:spPr>
          <a:xfrm rot="15014499">
            <a:off x="6981060" y="8720514"/>
            <a:ext cx="1076487" cy="234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角丸四角形 137"/>
          <p:cNvSpPr/>
          <p:nvPr/>
        </p:nvSpPr>
        <p:spPr>
          <a:xfrm>
            <a:off x="6457607" y="8942945"/>
            <a:ext cx="1898080" cy="5860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</a:t>
            </a:r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による</a:t>
            </a:r>
            <a:r>
              <a:rPr lang="ja-JP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画像認識</a:t>
            </a:r>
            <a:r>
              <a:rPr lang="ja-JP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と</a:t>
            </a:r>
            <a:endParaRPr lang="en-US" altLang="ja-JP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モンスター重畳表示</a:t>
            </a:r>
            <a:endParaRPr lang="en-US" altLang="ja-JP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3885715" y="7247716"/>
            <a:ext cx="1976288" cy="5108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ロボットをモンスターにぶつけて退治していく</a:t>
            </a:r>
            <a:endParaRPr lang="en-US" altLang="ja-JP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9279235" y="3228916"/>
            <a:ext cx="3042522" cy="510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掃除していないエリアがグリッドになり、</a:t>
            </a:r>
            <a:endParaRPr lang="en-US" altLang="ja-JP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画面上にモンスターが出現！</a:t>
            </a:r>
            <a:endParaRPr lang="en-US" altLang="ja-JP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角丸四角形 142"/>
          <p:cNvSpPr/>
          <p:nvPr/>
        </p:nvSpPr>
        <p:spPr>
          <a:xfrm>
            <a:off x="8999583" y="5785713"/>
            <a:ext cx="3594459" cy="3446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掃除時間や倒したモンスターの数はポイントに！</a:t>
            </a:r>
            <a:endParaRPr lang="en-US" altLang="ja-JP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右矢印 143"/>
          <p:cNvSpPr/>
          <p:nvPr/>
        </p:nvSpPr>
        <p:spPr>
          <a:xfrm rot="14500461">
            <a:off x="3750394" y="8737256"/>
            <a:ext cx="1076487" cy="234808"/>
          </a:xfrm>
          <a:prstGeom prst="right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角丸四角形 134"/>
          <p:cNvSpPr/>
          <p:nvPr/>
        </p:nvSpPr>
        <p:spPr>
          <a:xfrm>
            <a:off x="4241460" y="8935685"/>
            <a:ext cx="2057377" cy="6142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Bluetooth</a:t>
            </a:r>
            <a:r>
              <a:rPr lang="ja-JP" altLang="en-US" sz="12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コントローラ</a:t>
            </a:r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による無線操作</a:t>
            </a:r>
            <a:endParaRPr lang="en-US" altLang="ja-JP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" name="図 1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3115">
            <a:off x="4146733" y="8711024"/>
            <a:ext cx="535561" cy="535561"/>
          </a:xfrm>
          <a:prstGeom prst="rect">
            <a:avLst/>
          </a:prstGeom>
        </p:spPr>
      </p:pic>
      <p:pic>
        <p:nvPicPr>
          <p:cNvPr id="113" name="図 1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5330">
            <a:off x="4038057" y="8512566"/>
            <a:ext cx="304640" cy="3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3089</TotalTime>
  <Words>298</Words>
  <Application>Microsoft Office PowerPoint</Application>
  <PresentationFormat>A3 297x420 mm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 P丸ゴシック体M</vt:lpstr>
      <vt:lpstr>ＭＳ ゴシック</vt:lpstr>
      <vt:lpstr>Century Gothic</vt:lpstr>
      <vt:lpstr>Trebuchet MS</vt:lpstr>
      <vt:lpstr>Wingdings 2</vt:lpstr>
      <vt:lpstr>クォータブル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秋乃 影ちゃん</dc:creator>
  <cp:lastModifiedBy>秋乃 影ちゃん</cp:lastModifiedBy>
  <cp:revision>61</cp:revision>
  <dcterms:created xsi:type="dcterms:W3CDTF">2019-09-26T07:24:57Z</dcterms:created>
  <dcterms:modified xsi:type="dcterms:W3CDTF">2019-09-29T14:40:27Z</dcterms:modified>
</cp:coreProperties>
</file>