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8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wC" initials="PwC" lastIdx="2" clrIdx="0">
    <p:extLst>
      <p:ext uri="{19B8F6BF-5375-455C-9EA6-DF929625EA0E}">
        <p15:presenceInfo xmlns:p15="http://schemas.microsoft.com/office/powerpoint/2012/main" userId="Pw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7" d="100"/>
          <a:sy n="97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file://localhost/Volumes/XRAID/Equipo%20Rojo/EU-OSHA/18-0115%20PPT%20templates%20update/PNG/FONDO-PORTADA-PATRON-COBRANDED.png" TargetMode="External"/><Relationship Id="rId7" Type="http://schemas.openxmlformats.org/officeDocument/2006/relationships/image" Target="file://localhost/Volumes/XRAID/Equipo%20Rojo/EU-OSHA/18-0115%20PPT%20templates%20update/PNG/imagen-portada-COBRANDED-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Volumes/XRAID/Equipo%20Rojo/EU-OSHA/18-0115%20PPT%20templates%20update/PNG/FONDO-PORTADA-PATRON-COBRANDED.png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file://localhost/Volumes/XRAID/Equipo%20Rojo/EU-OSHA/18-0115%20PPT%20templates%20update/PNG/FONDO-PORTADA-PATRON-COBRANDED.pn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Volumes/XRAID/Equipo%20Rojo/EU-OSHA/18-0115%20PPT%20templates%20update/PNG/imagen-portada-COBRANDED-2.pn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file://localhost/Volumes/XRAID/Equipo%20Rojo/EU-OSHA/18-0115%20PPT%20templates%20update/PNG/FONDO-PORTADA-PATRON-COBRANDED.pn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Volumes/XRAID/Equipo%20Rojo/EU-OSHA/18-0115%20PPT%20templates%20update/PNG/imagen-portada-COBRANDED-3.png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file://localhost/Volumes/XRAID/Equipo%20Rojo/EU-OSHA/18-0115%20PPT%20templates%20update/PNG/FONDO-PORTADA-PATRON-COBRANDED.pn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Volumes/XRAID/Equipo%20Rojo/EU-OSHA/18-0115%20PPT%20templates%20update/PNG/imagen-portada-COBRANDED-4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ONDO-PORTADA-PATRON-COBRANDED.png" descr="/Volumes/XRAID/Equipo Rojo/EU-OSHA/18-0115 PPT templates update/PNG/FONDO-PORTADA-PATRON-COBRANDED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2673000"/>
            <a:ext cx="7646400" cy="696600"/>
          </a:xfrm>
        </p:spPr>
        <p:txBody>
          <a:bodyPr lIns="0" tIns="0" rIns="0" bIns="0" anchor="t" anchorCtr="0"/>
          <a:lstStyle>
            <a:lvl1pPr algn="l">
              <a:defRPr sz="2400" b="1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8536261" y="4806543"/>
            <a:ext cx="60997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050" dirty="0"/>
          </a:p>
        </p:txBody>
      </p:sp>
      <p:pic>
        <p:nvPicPr>
          <p:cNvPr id="7" name="Bild 2" descr="111004_EU-OSHA_PPT_Corporate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1" y="4131469"/>
            <a:ext cx="95914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450000" y="3469500"/>
            <a:ext cx="7646400" cy="506406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35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Bild 4" descr="111004_EU-OSHA_PPT_EU 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3909" y="4431506"/>
            <a:ext cx="372491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n-portada-COBRANDED-1.png" descr="/Volumes/XRAID/Equipo Rojo/EU-OSHA/18-0115 PPT templates update/PNG/imagen-portada-COBRANDED-1.png"/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54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12" y="-34497"/>
            <a:ext cx="694508" cy="5209298"/>
          </a:xfrm>
          <a:prstGeom prst="rect">
            <a:avLst/>
          </a:prstGeom>
        </p:spPr>
      </p:pic>
      <p:sp>
        <p:nvSpPr>
          <p:cNvPr id="11" name="Textplatzhalter 2"/>
          <p:cNvSpPr txBox="1">
            <a:spLocks/>
          </p:cNvSpPr>
          <p:nvPr/>
        </p:nvSpPr>
        <p:spPr>
          <a:xfrm>
            <a:off x="450851" y="4816892"/>
            <a:ext cx="7439025" cy="2452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900" b="0" i="0" kern="1200" spc="30">
                <a:ln>
                  <a:noFill/>
                </a:ln>
                <a:solidFill>
                  <a:srgbClr val="003399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675" dirty="0" smtClean="0"/>
              <a:t>Safety and health at work is everyone’s concern. It’s good for you. It’s good for business.</a:t>
            </a:r>
            <a:endParaRPr lang="en-GB" sz="675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12" y="-34497"/>
            <a:ext cx="694508" cy="52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5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135000"/>
            <a:ext cx="7560000" cy="405000"/>
          </a:xfrm>
        </p:spPr>
        <p:txBody>
          <a:bodyPr anchor="b"/>
          <a:lstStyle>
            <a:lvl1pPr algn="l">
              <a:defRPr sz="1800"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001" y="837000"/>
            <a:ext cx="4279869" cy="3645000"/>
          </a:xfrm>
        </p:spPr>
        <p:txBody>
          <a:bodyPr>
            <a:normAutofit/>
          </a:bodyPr>
          <a:lstStyle>
            <a:lvl5pPr>
              <a:defRPr/>
            </a:lvl5pPr>
            <a:lvl6pPr marL="1885950" indent="-171450">
              <a:buClr>
                <a:schemeClr val="tx2"/>
              </a:buClr>
              <a:buSzPct val="101000"/>
              <a:buFont typeface="Courier New" pitchFamily="49" charset="0"/>
              <a:buChar char="o"/>
              <a:defRPr sz="900"/>
            </a:lvl6pPr>
            <a:lvl7pPr marL="22288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7pPr>
            <a:lvl8pPr marL="25717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8pPr>
            <a:lvl9pPr marL="29146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00" y="837000"/>
            <a:ext cx="2880000" cy="3645000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32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837000"/>
            <a:ext cx="4049992" cy="675000"/>
          </a:xfrm>
        </p:spPr>
        <p:txBody>
          <a:bodyPr anchor="b">
            <a:normAutofit/>
          </a:bodyPr>
          <a:lstStyle>
            <a:lvl1pPr algn="l">
              <a:defRPr sz="1800"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999" y="1512000"/>
            <a:ext cx="4050000" cy="2970000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200150"/>
            <a:ext cx="3429000" cy="2571750"/>
          </a:xfrm>
          <a:prstGeom prst="ellipse">
            <a:avLst/>
          </a:prstGeom>
          <a:ln w="76200">
            <a:noFill/>
          </a:ln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9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00" y="837000"/>
            <a:ext cx="7560000" cy="364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90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7820" y="837000"/>
            <a:ext cx="489600" cy="364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00" y="837000"/>
            <a:ext cx="6642280" cy="364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0000" y="837000"/>
            <a:ext cx="7560000" cy="3645000"/>
          </a:xfrm>
        </p:spPr>
        <p:txBody>
          <a:bodyPr>
            <a:normAutofit/>
          </a:bodyPr>
          <a:lstStyle>
            <a:lvl5pPr>
              <a:defRPr/>
            </a:lvl5pPr>
            <a:lvl6pPr marL="1885950" indent="-171450">
              <a:buClr>
                <a:schemeClr val="tx2"/>
              </a:buClr>
              <a:buSzPct val="101000"/>
              <a:buFont typeface="Courier New" pitchFamily="49" charset="0"/>
              <a:buChar char="o"/>
              <a:defRPr sz="900"/>
            </a:lvl6pPr>
            <a:lvl7pPr marL="22288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7pPr>
            <a:lvl8pPr marL="25717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8pPr>
            <a:lvl9pPr marL="29146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00" y="1020600"/>
            <a:ext cx="7646400" cy="1096200"/>
          </a:xfrm>
        </p:spPr>
        <p:txBody>
          <a:bodyPr lIns="0" tIns="0" rIns="0" bIns="0" anchor="t" anchorCtr="0"/>
          <a:lstStyle>
            <a:lvl1pPr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400" y="2430000"/>
            <a:ext cx="7214400" cy="95184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35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8536261" y="4806543"/>
            <a:ext cx="60997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050" dirty="0"/>
          </a:p>
        </p:txBody>
      </p:sp>
      <p:pic>
        <p:nvPicPr>
          <p:cNvPr id="12" name="Bild 4" descr="111004_EU-OSHA_PPT_EU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909" y="4431506"/>
            <a:ext cx="372491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Bild 2" descr="111004_EU-OSHA_PPT_Corporate 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1" y="4131469"/>
            <a:ext cx="95914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FONDO-PORTADA-PATRON-COBRANDED.png" descr="/Volumes/XRAID/Equipo Rojo/EU-OSHA/18-0115 PPT templates update/PNG/FONDO-PORTADA-PATRON-COBRANDED.png"/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84000"/>
          </a:xfrm>
          <a:prstGeom prst="rect">
            <a:avLst/>
          </a:prstGeom>
        </p:spPr>
      </p:pic>
      <p:sp>
        <p:nvSpPr>
          <p:cNvPr id="9" name="Textplatzhalter 2"/>
          <p:cNvSpPr txBox="1">
            <a:spLocks/>
          </p:cNvSpPr>
          <p:nvPr/>
        </p:nvSpPr>
        <p:spPr>
          <a:xfrm>
            <a:off x="450851" y="4844812"/>
            <a:ext cx="7439025" cy="2452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900" b="0" i="0" kern="1200" spc="30">
                <a:ln>
                  <a:noFill/>
                </a:ln>
                <a:solidFill>
                  <a:srgbClr val="003399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675" dirty="0" smtClean="0"/>
              <a:t>Safety and health at work is everyone’s concern. It’s good for you. It’s good for business.</a:t>
            </a:r>
            <a:endParaRPr lang="en-GB" sz="675" dirty="0"/>
          </a:p>
        </p:txBody>
      </p:sp>
    </p:spTree>
    <p:extLst>
      <p:ext uri="{BB962C8B-B14F-4D97-AF65-F5344CB8AC3E}">
        <p14:creationId xmlns:p14="http://schemas.microsoft.com/office/powerpoint/2010/main" val="13802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2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FONDO-PORTADA-PATRON-COBRANDED.png" descr="/Volumes/XRAID/Equipo Rojo/EU-OSHA/18-0115 PPT templates update/PNG/FONDO-PORTADA-PATRON-COBRANDED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2673000"/>
            <a:ext cx="7646400" cy="696600"/>
          </a:xfrm>
        </p:spPr>
        <p:txBody>
          <a:bodyPr lIns="0" tIns="0" rIns="0" bIns="0" anchor="t" anchorCtr="0"/>
          <a:lstStyle>
            <a:lvl1pPr algn="l">
              <a:defRPr sz="2400" b="1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3469500"/>
            <a:ext cx="7646400" cy="5076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8536261" y="4806543"/>
            <a:ext cx="60997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050" dirty="0"/>
          </a:p>
        </p:txBody>
      </p:sp>
      <p:pic>
        <p:nvPicPr>
          <p:cNvPr id="15" name="Bild 2" descr="111004_EU-OSHA_PPT_Corporate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1" y="4131469"/>
            <a:ext cx="95914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n-portada-COBRANDED-2.png" descr="/Volumes/XRAID/Equipo Rojo/EU-OSHA/18-0115 PPT templates update/PNG/imagen-portada-COBRANDED-2.png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2554224"/>
          </a:xfrm>
          <a:prstGeom prst="rect">
            <a:avLst/>
          </a:prstGeom>
        </p:spPr>
      </p:pic>
      <p:pic>
        <p:nvPicPr>
          <p:cNvPr id="13" name="Bild 4" descr="111004_EU-OSHA_PPT_EU logo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3909" y="4431506"/>
            <a:ext cx="372491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platzhalter 2"/>
          <p:cNvSpPr txBox="1">
            <a:spLocks/>
          </p:cNvSpPr>
          <p:nvPr/>
        </p:nvSpPr>
        <p:spPr>
          <a:xfrm>
            <a:off x="450851" y="4816800"/>
            <a:ext cx="7439025" cy="2452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900" b="0" i="0" kern="1200" spc="30">
                <a:ln>
                  <a:noFill/>
                </a:ln>
                <a:solidFill>
                  <a:srgbClr val="003399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675" dirty="0" smtClean="0"/>
              <a:t>Safety and health at work is everyone’s concern. It’s good for you. It’s good for business.</a:t>
            </a:r>
            <a:endParaRPr lang="en-GB" sz="675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12" y="-34497"/>
            <a:ext cx="694508" cy="52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3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FONDO-PORTADA-PATRON-COBRANDED.png" descr="/Volumes/XRAID/Equipo Rojo/EU-OSHA/18-0115 PPT templates update/PNG/FONDO-PORTADA-PATRON-COBRANDED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2673000"/>
            <a:ext cx="7646400" cy="696600"/>
          </a:xfrm>
        </p:spPr>
        <p:txBody>
          <a:bodyPr lIns="0" tIns="0" rIns="0" bIns="0" anchor="t" anchorCtr="0"/>
          <a:lstStyle>
            <a:lvl1pPr algn="l">
              <a:defRPr sz="2400" b="1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3469500"/>
            <a:ext cx="7646400" cy="5076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8536261" y="4806543"/>
            <a:ext cx="60997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050" dirty="0"/>
          </a:p>
        </p:txBody>
      </p:sp>
      <p:pic>
        <p:nvPicPr>
          <p:cNvPr id="15" name="Bild 2" descr="111004_EU-OSHA_PPT_Corporate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1" y="4131469"/>
            <a:ext cx="95914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n-portada-COBRANDED-3.png" descr="/Volumes/XRAID/Equipo Rojo/EU-OSHA/18-0115 PPT templates update/PNG/imagen-portada-COBRANDED-3.png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62"/>
            <a:ext cx="9144000" cy="2554224"/>
          </a:xfrm>
          <a:prstGeom prst="rect">
            <a:avLst/>
          </a:prstGeom>
        </p:spPr>
      </p:pic>
      <p:pic>
        <p:nvPicPr>
          <p:cNvPr id="12" name="Bild 4" descr="111004_EU-OSHA_PPT_EU logo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3909" y="4431506"/>
            <a:ext cx="372491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platzhalter 2"/>
          <p:cNvSpPr txBox="1">
            <a:spLocks/>
          </p:cNvSpPr>
          <p:nvPr/>
        </p:nvSpPr>
        <p:spPr>
          <a:xfrm>
            <a:off x="450851" y="4816800"/>
            <a:ext cx="7439025" cy="2452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900" b="0" i="0" kern="1200" spc="30">
                <a:ln>
                  <a:noFill/>
                </a:ln>
                <a:solidFill>
                  <a:srgbClr val="003399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675" dirty="0" smtClean="0"/>
              <a:t>Safety and health at work is everyone’s concern. It’s good for you. It’s good for business.</a:t>
            </a:r>
            <a:endParaRPr lang="en-GB" sz="675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12" y="-34497"/>
            <a:ext cx="694508" cy="52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4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FONDO-PORTADA-PATRON-COBRANDED.png" descr="/Volumes/XRAID/Equipo Rojo/EU-OSHA/18-0115 PPT templates update/PNG/FONDO-PORTADA-PATRON-COBRANDED.png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2673000"/>
            <a:ext cx="7646400" cy="696600"/>
          </a:xfrm>
        </p:spPr>
        <p:txBody>
          <a:bodyPr lIns="0" tIns="0" rIns="0" bIns="0" anchor="t" anchorCtr="0"/>
          <a:lstStyle>
            <a:lvl1pPr algn="l">
              <a:defRPr sz="2400" b="1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3469500"/>
            <a:ext cx="7646400" cy="5076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8536261" y="4806543"/>
            <a:ext cx="60997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050" dirty="0"/>
          </a:p>
        </p:txBody>
      </p:sp>
      <p:pic>
        <p:nvPicPr>
          <p:cNvPr id="15" name="Bild 2" descr="111004_EU-OSHA_PPT_Corporate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1" y="4131469"/>
            <a:ext cx="95914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-portada-COBRANDED-4.png" descr="/Volumes/XRAID/Equipo Rojo/EU-OSHA/18-0115 PPT templates update/PNG/imagen-portada-COBRANDED-4.png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54224"/>
          </a:xfrm>
          <a:prstGeom prst="rect">
            <a:avLst/>
          </a:prstGeom>
        </p:spPr>
      </p:pic>
      <p:pic>
        <p:nvPicPr>
          <p:cNvPr id="12" name="Bild 4" descr="111004_EU-OSHA_PPT_EU logo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3909" y="4431506"/>
            <a:ext cx="372491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platzhalter 2"/>
          <p:cNvSpPr txBox="1">
            <a:spLocks/>
          </p:cNvSpPr>
          <p:nvPr/>
        </p:nvSpPr>
        <p:spPr>
          <a:xfrm>
            <a:off x="450851" y="4816800"/>
            <a:ext cx="7439025" cy="2452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900" b="0" i="0" kern="1200" spc="30">
                <a:ln>
                  <a:noFill/>
                </a:ln>
                <a:solidFill>
                  <a:srgbClr val="003399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675" dirty="0" smtClean="0"/>
              <a:t>Safety and health at work is everyone’s concern. It’s good for you. It’s good for business.</a:t>
            </a:r>
            <a:endParaRPr lang="en-GB" sz="675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12" y="-34497"/>
            <a:ext cx="694508" cy="52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135000"/>
            <a:ext cx="7560000" cy="36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999" y="836999"/>
            <a:ext cx="3600000" cy="3645000"/>
          </a:xfrm>
        </p:spPr>
        <p:txBody>
          <a:bodyPr>
            <a:normAutofit/>
          </a:bodyPr>
          <a:lstStyle>
            <a:lvl5pPr>
              <a:defRPr/>
            </a:lvl5pPr>
            <a:lvl6pPr marL="1885950" indent="-171450">
              <a:buClr>
                <a:schemeClr val="tx2"/>
              </a:buClr>
              <a:buSzPct val="101000"/>
              <a:buFont typeface="Courier New" pitchFamily="49" charset="0"/>
              <a:buChar char="o"/>
              <a:defRPr sz="900"/>
            </a:lvl6pPr>
            <a:lvl7pPr marL="22288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7pPr>
            <a:lvl8pPr marL="25717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8pPr>
            <a:lvl9pPr marL="29146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00" y="837000"/>
            <a:ext cx="3600000" cy="3645000"/>
          </a:xfrm>
        </p:spPr>
        <p:txBody>
          <a:bodyPr>
            <a:normAutofit/>
          </a:bodyPr>
          <a:lstStyle>
            <a:lvl5pPr>
              <a:defRPr/>
            </a:lvl5pPr>
            <a:lvl6pPr marL="1885950" indent="-171450">
              <a:buClr>
                <a:schemeClr val="tx2"/>
              </a:buClr>
              <a:buSzPct val="101000"/>
              <a:buFont typeface="Courier New" pitchFamily="49" charset="0"/>
              <a:buChar char="o"/>
              <a:defRPr sz="900"/>
            </a:lvl6pPr>
            <a:lvl7pPr marL="22288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7pPr>
            <a:lvl8pPr marL="25717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8pPr>
            <a:lvl9pPr marL="29146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837000"/>
            <a:ext cx="3600000" cy="405000"/>
          </a:xfrm>
        </p:spPr>
        <p:txBody>
          <a:bodyPr anchor="b">
            <a:noAutofit/>
          </a:bodyPr>
          <a:lstStyle>
            <a:lvl1pPr marL="0" indent="0">
              <a:buNone/>
              <a:defRPr sz="1500" b="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99" y="1241999"/>
            <a:ext cx="3600000" cy="3240000"/>
          </a:xfrm>
        </p:spPr>
        <p:txBody>
          <a:bodyPr>
            <a:normAutofit/>
          </a:bodyPr>
          <a:lstStyle>
            <a:lvl5pPr>
              <a:defRPr/>
            </a:lvl5pPr>
            <a:lvl6pPr marL="1885950" indent="-171450">
              <a:buClr>
                <a:schemeClr val="tx2"/>
              </a:buClr>
              <a:buSzPct val="101000"/>
              <a:buFont typeface="Courier New" pitchFamily="49" charset="0"/>
              <a:buChar char="o"/>
              <a:defRPr sz="900"/>
            </a:lvl6pPr>
            <a:lvl7pPr marL="22288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7pPr>
            <a:lvl8pPr marL="25717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8pPr>
            <a:lvl9pPr marL="29146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000" y="837000"/>
            <a:ext cx="3600000" cy="405000"/>
          </a:xfrm>
        </p:spPr>
        <p:txBody>
          <a:bodyPr anchor="b">
            <a:noAutofit/>
          </a:bodyPr>
          <a:lstStyle>
            <a:lvl1pPr marL="0" indent="0">
              <a:buNone/>
              <a:defRPr sz="1500" b="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000" y="1242000"/>
            <a:ext cx="3600000" cy="3240000"/>
          </a:xfrm>
        </p:spPr>
        <p:txBody>
          <a:bodyPr>
            <a:normAutofit/>
          </a:bodyPr>
          <a:lstStyle>
            <a:lvl5pPr>
              <a:defRPr/>
            </a:lvl5pPr>
            <a:lvl6pPr marL="1885950" indent="-171450">
              <a:buClr>
                <a:schemeClr val="tx2"/>
              </a:buClr>
              <a:buSzPct val="101000"/>
              <a:buFont typeface="Courier New" pitchFamily="49" charset="0"/>
              <a:buChar char="o"/>
              <a:defRPr sz="900"/>
            </a:lvl6pPr>
            <a:lvl7pPr marL="22288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7pPr>
            <a:lvl8pPr marL="25717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8pPr>
            <a:lvl9pPr marL="2914650" indent="-171450">
              <a:buClr>
                <a:schemeClr val="tx2"/>
              </a:buClr>
              <a:buFont typeface="Courier New" pitchFamily="49" charset="0"/>
              <a:buChar char="o"/>
              <a:defRPr sz="9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file://localhost/Volumes/XRAID/Equipo%20Rojo/EU-OSHA/18-0115%20PPT%20templates%20update/PNG/FONDO-PATRON-COBRANDED.pn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FONDO-PATRON-COBRANDED.png" descr="/Volumes/XRAID/Equipo Rojo/EU-OSHA/18-0115 PPT templates update/PNG/FONDO-PATRON-COBRANDED.png"/>
          <p:cNvPicPr>
            <a:picLocks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01" y="135000"/>
            <a:ext cx="7559873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837000"/>
            <a:ext cx="7560000" cy="3645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Bild 3" descr="111004_EU-OSHA_PPT_Corporate logo_inner slide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2913" y="4705350"/>
            <a:ext cx="816719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9"/>
          <p:cNvSpPr txBox="1">
            <a:spLocks/>
          </p:cNvSpPr>
          <p:nvPr/>
        </p:nvSpPr>
        <p:spPr>
          <a:xfrm>
            <a:off x="8534024" y="4879662"/>
            <a:ext cx="60997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A064B8-E15C-4A1C-8E7E-B0BD818D867C}" type="slidenum">
              <a:rPr lang="en-GB" sz="750" baseline="0" smtClean="0"/>
              <a:pPr/>
              <a:t>‹Nº›</a:t>
            </a:fld>
            <a:endParaRPr lang="en-GB" sz="750" baseline="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268539" y="4857751"/>
            <a:ext cx="5830887" cy="7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  <a:buClr>
                <a:srgbClr val="00529F"/>
              </a:buClr>
              <a:defRPr/>
            </a:pPr>
            <a:r>
              <a:rPr lang="en-GB" sz="675" b="1" noProof="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http://osha.europa.eu</a:t>
            </a:r>
            <a:endParaRPr lang="en-GB" sz="675" b="1" noProof="0" dirty="0">
              <a:solidFill>
                <a:schemeClr val="tx2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77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1800" b="1" i="0" kern="1200" baseline="0">
          <a:solidFill>
            <a:schemeClr val="tx2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9000" indent="-189000" algn="l" defTabSz="342900" rtl="0" eaLnBrk="1" latinLnBrk="0" hangingPunct="1">
        <a:spcBef>
          <a:spcPts val="450"/>
        </a:spcBef>
        <a:spcAft>
          <a:spcPts val="0"/>
        </a:spcAft>
        <a:buClr>
          <a:schemeClr val="tx2"/>
        </a:buClr>
        <a:buFont typeface="Wingdings" pitchFamily="2" charset="2"/>
        <a:buChar char="§"/>
        <a:defRPr sz="1350" b="1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24000" indent="-135000" algn="l" defTabSz="342900" rtl="0" eaLnBrk="1" latinLnBrk="0" hangingPunct="1">
        <a:spcBef>
          <a:spcPts val="0"/>
        </a:spcBef>
        <a:spcAft>
          <a:spcPts val="0"/>
        </a:spcAft>
        <a:buClrTx/>
        <a:buFont typeface="Arial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135000" algn="l" defTabSz="342900" rtl="0" eaLnBrk="1" latinLnBrk="0" hangingPunct="1">
        <a:spcBef>
          <a:spcPts val="0"/>
        </a:spcBef>
        <a:spcAft>
          <a:spcPts val="0"/>
        </a:spcAft>
        <a:buClrTx/>
        <a:buFont typeface="Arial" pitchFamily="34" charset="0"/>
        <a:buChar char="−"/>
        <a:defRPr sz="1275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94000" indent="-135000" algn="l" defTabSz="342900" rtl="0" eaLnBrk="1" latinLnBrk="0" hangingPunct="1">
        <a:spcBef>
          <a:spcPts val="0"/>
        </a:spcBef>
        <a:spcAft>
          <a:spcPts val="0"/>
        </a:spcAft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29000" indent="-135000" algn="l" defTabSz="342900" rtl="0" eaLnBrk="1" latinLnBrk="0" hangingPunct="1">
        <a:spcBef>
          <a:spcPts val="0"/>
        </a:spcBef>
        <a:spcAft>
          <a:spcPts val="0"/>
        </a:spcAft>
        <a:buClrTx/>
        <a:buFont typeface="Arial" pitchFamily="34" charset="0"/>
        <a:buChar char="−"/>
        <a:defRPr sz="1125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43313" indent="-214313" algn="l" defTabSz="342900" rtl="0" eaLnBrk="1" latinLnBrk="0" hangingPunct="1">
        <a:spcBef>
          <a:spcPts val="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99000" indent="-135000" algn="l" defTabSz="342900" rtl="0" eaLnBrk="1" latinLnBrk="0" hangingPunct="1">
        <a:spcBef>
          <a:spcPts val="0"/>
        </a:spcBef>
        <a:buFont typeface="Arial" pitchFamily="34" charset="0"/>
        <a:buChar char="−"/>
        <a:defRPr sz="975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guides.osha.europa.eu/dangerous-substance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DS </a:t>
            </a:r>
            <a:r>
              <a:rPr lang="en-GB" dirty="0" smtClean="0"/>
              <a:t>Tool</a:t>
            </a:r>
            <a:r>
              <a:rPr lang="es-ES" dirty="0" smtClean="0"/>
              <a:t> </a:t>
            </a:r>
            <a:r>
              <a:rPr lang="en-GB" dirty="0" smtClean="0"/>
              <a:t>Private</a:t>
            </a:r>
            <a:r>
              <a:rPr lang="es-ES" dirty="0" smtClean="0"/>
              <a:t> </a:t>
            </a:r>
            <a:r>
              <a:rPr lang="en-GB" dirty="0" smtClean="0"/>
              <a:t>zone</a:t>
            </a:r>
            <a:r>
              <a:rPr lang="es-ES" dirty="0" smtClean="0"/>
              <a:t> </a:t>
            </a:r>
            <a:r>
              <a:rPr lang="en-GB" dirty="0" smtClean="0"/>
              <a:t>User</a:t>
            </a:r>
            <a:r>
              <a:rPr lang="es-ES" dirty="0" smtClean="0"/>
              <a:t> Manual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 smtClean="0"/>
              <a:t>DS Interface User Manual for Editors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2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Checklist management</a:t>
            </a:r>
            <a:endParaRPr lang="en-GB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5285" y="864744"/>
            <a:ext cx="6676860" cy="314226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7505" y="987575"/>
            <a:ext cx="100811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Enter the word you are interested in and click on the </a:t>
            </a:r>
            <a:r>
              <a:rPr lang="en-GB" sz="1000" b="1" dirty="0">
                <a:solidFill>
                  <a:srgbClr val="92D050"/>
                </a:solidFill>
              </a:rPr>
              <a:t>Apply</a:t>
            </a:r>
            <a:r>
              <a:rPr lang="en-GB" sz="1000" dirty="0"/>
              <a:t> button. Search engine will retrieve the list of the </a:t>
            </a:r>
            <a:r>
              <a:rPr lang="en-GB" sz="1000" dirty="0" smtClean="0"/>
              <a:t>checklist </a:t>
            </a:r>
            <a:r>
              <a:rPr lang="en-GB" sz="1000" dirty="0"/>
              <a:t>that contain this word </a:t>
            </a:r>
            <a:r>
              <a:rPr lang="en-GB" sz="1000" dirty="0" smtClean="0"/>
              <a:t>in the question. </a:t>
            </a:r>
            <a:endParaRPr lang="en-GB" sz="10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3647" y="2538768"/>
            <a:ext cx="2592288" cy="5040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7489001" y="722264"/>
            <a:ext cx="17096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Click on the link: </a:t>
            </a:r>
            <a:r>
              <a:rPr lang="en-GB" sz="1000" b="1" dirty="0">
                <a:solidFill>
                  <a:srgbClr val="92D050"/>
                </a:solidFill>
              </a:rPr>
              <a:t>Back to the Private zone</a:t>
            </a:r>
            <a:r>
              <a:rPr lang="en-GB" sz="1000" dirty="0"/>
              <a:t> to </a:t>
            </a:r>
            <a:r>
              <a:rPr lang="en-GB" sz="1000" dirty="0" smtClean="0"/>
              <a:t>back to the DS management page.</a:t>
            </a:r>
            <a:endParaRPr lang="en-GB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454115" y="2107881"/>
            <a:ext cx="161074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Click on the button: </a:t>
            </a:r>
            <a:r>
              <a:rPr lang="en-GB" sz="1000" b="1" dirty="0" smtClean="0">
                <a:solidFill>
                  <a:srgbClr val="92D050"/>
                </a:solidFill>
              </a:rPr>
              <a:t>Checklist </a:t>
            </a:r>
            <a:r>
              <a:rPr lang="en-GB" sz="1000" b="1" dirty="0">
                <a:solidFill>
                  <a:srgbClr val="92D050"/>
                </a:solidFill>
              </a:rPr>
              <a:t>dictionary </a:t>
            </a:r>
            <a:r>
              <a:rPr lang="en-GB" sz="1000" dirty="0"/>
              <a:t>to download the complete list of </a:t>
            </a:r>
            <a:r>
              <a:rPr lang="en-GB" sz="1000" dirty="0" smtClean="0"/>
              <a:t>the Checklist in </a:t>
            </a:r>
            <a:r>
              <a:rPr lang="en-GB" sz="1000" dirty="0"/>
              <a:t>English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596337" y="3441604"/>
            <a:ext cx="146852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Click on the link: </a:t>
            </a:r>
            <a:r>
              <a:rPr lang="en-GB" sz="1000" b="1" dirty="0">
                <a:solidFill>
                  <a:srgbClr val="92D050"/>
                </a:solidFill>
              </a:rPr>
              <a:t>Go  to the </a:t>
            </a:r>
            <a:r>
              <a:rPr lang="en-GB" sz="1000" b="1" dirty="0" smtClean="0">
                <a:solidFill>
                  <a:srgbClr val="92D050"/>
                </a:solidFill>
              </a:rPr>
              <a:t>Recommendations management</a:t>
            </a:r>
            <a:r>
              <a:rPr lang="en-GB" sz="1000" dirty="0" smtClean="0"/>
              <a:t> </a:t>
            </a:r>
            <a:r>
              <a:rPr lang="en-GB" sz="1000" dirty="0"/>
              <a:t>to manage </a:t>
            </a:r>
            <a:r>
              <a:rPr lang="en-GB" sz="1000" dirty="0" smtClean="0"/>
              <a:t>recommendations.</a:t>
            </a:r>
            <a:endParaRPr lang="en-GB" sz="1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499993" y="4371950"/>
            <a:ext cx="25202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Click on </a:t>
            </a:r>
            <a:r>
              <a:rPr lang="en-GB" sz="1000" b="1" dirty="0">
                <a:solidFill>
                  <a:srgbClr val="92D050"/>
                </a:solidFill>
              </a:rPr>
              <a:t>Edit</a:t>
            </a:r>
            <a:r>
              <a:rPr lang="en-GB" sz="1000" dirty="0"/>
              <a:t> link to modify the language version of the corresponding </a:t>
            </a:r>
            <a:r>
              <a:rPr lang="en-GB" sz="1000" dirty="0" smtClean="0"/>
              <a:t>checklist</a:t>
            </a:r>
            <a:endParaRPr lang="en-GB" sz="1000" dirty="0"/>
          </a:p>
        </p:txBody>
      </p:sp>
      <p:cxnSp>
        <p:nvCxnSpPr>
          <p:cNvPr id="22" name="Conector angular 21"/>
          <p:cNvCxnSpPr>
            <a:endCxn id="3" idx="2"/>
          </p:cNvCxnSpPr>
          <p:nvPr/>
        </p:nvCxnSpPr>
        <p:spPr>
          <a:xfrm rot="10800000" flipV="1">
            <a:off x="611561" y="3042826"/>
            <a:ext cx="792086" cy="37630"/>
          </a:xfrm>
          <a:prstGeom prst="bentConnector4">
            <a:avLst>
              <a:gd name="adj1" fmla="val 18182"/>
              <a:gd name="adj2" fmla="val 707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10" idx="2"/>
          </p:cNvCxnSpPr>
          <p:nvPr/>
        </p:nvCxnSpPr>
        <p:spPr>
          <a:xfrm flipV="1">
            <a:off x="7236296" y="1430150"/>
            <a:ext cx="1107546" cy="25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/>
          <p:nvPr/>
        </p:nvCxnSpPr>
        <p:spPr>
          <a:xfrm flipV="1">
            <a:off x="4283968" y="2435878"/>
            <a:ext cx="3170147" cy="423904"/>
          </a:xfrm>
          <a:prstGeom prst="bentConnector3">
            <a:avLst>
              <a:gd name="adj1" fmla="val 1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/>
          <p:nvPr/>
        </p:nvCxnSpPr>
        <p:spPr>
          <a:xfrm rot="16200000" flipH="1">
            <a:off x="7125405" y="2970672"/>
            <a:ext cx="581822" cy="360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/>
          <p:nvPr/>
        </p:nvCxnSpPr>
        <p:spPr>
          <a:xfrm rot="10800000" flipV="1">
            <a:off x="5524621" y="3681205"/>
            <a:ext cx="1224136" cy="648072"/>
          </a:xfrm>
          <a:prstGeom prst="bentConnector3">
            <a:avLst>
              <a:gd name="adj1" fmla="val 99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956" y="67891"/>
            <a:ext cx="7559873" cy="367200"/>
          </a:xfrm>
        </p:spPr>
        <p:txBody>
          <a:bodyPr/>
          <a:lstStyle/>
          <a:p>
            <a:r>
              <a:rPr lang="en-GB" dirty="0" smtClean="0"/>
              <a:t>Checklist edit</a:t>
            </a:r>
            <a:endParaRPr lang="en-GB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68324"/>
            <a:ext cx="4737329" cy="3644900"/>
          </a:xfrm>
        </p:spPr>
      </p:pic>
      <p:sp>
        <p:nvSpPr>
          <p:cNvPr id="6" name="CuadroTexto 5"/>
          <p:cNvSpPr txBox="1"/>
          <p:nvPr/>
        </p:nvSpPr>
        <p:spPr>
          <a:xfrm>
            <a:off x="179512" y="2321653"/>
            <a:ext cx="20929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The </a:t>
            </a:r>
            <a:r>
              <a:rPr lang="en-GB" sz="1000" b="1" dirty="0" smtClean="0">
                <a:solidFill>
                  <a:srgbClr val="92D050"/>
                </a:solidFill>
              </a:rPr>
              <a:t>list of languages </a:t>
            </a:r>
            <a:r>
              <a:rPr lang="en-GB" sz="1000" dirty="0" smtClean="0"/>
              <a:t>you can manage will displayed as a </a:t>
            </a:r>
            <a:r>
              <a:rPr lang="en-GB" sz="1000" b="1" dirty="0" smtClean="0">
                <a:solidFill>
                  <a:srgbClr val="92D050"/>
                </a:solidFill>
              </a:rPr>
              <a:t>tabs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The </a:t>
            </a:r>
            <a:r>
              <a:rPr lang="en-GB" sz="1000" b="1" dirty="0" smtClean="0">
                <a:solidFill>
                  <a:srgbClr val="92D050"/>
                </a:solidFill>
              </a:rPr>
              <a:t>active tab </a:t>
            </a:r>
            <a:r>
              <a:rPr lang="en-GB" sz="1000" dirty="0" smtClean="0"/>
              <a:t>will displayed in </a:t>
            </a:r>
            <a:r>
              <a:rPr lang="en-GB" sz="1000" b="1" dirty="0" smtClean="0">
                <a:solidFill>
                  <a:srgbClr val="92D050"/>
                </a:solidFill>
              </a:rPr>
              <a:t>blue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7" name="CuadroTexto 6"/>
          <p:cNvSpPr txBox="1"/>
          <p:nvPr/>
        </p:nvSpPr>
        <p:spPr>
          <a:xfrm flipH="1">
            <a:off x="6667566" y="514381"/>
            <a:ext cx="19804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By default the </a:t>
            </a:r>
            <a:r>
              <a:rPr lang="en-GB" sz="1000" b="1" dirty="0" smtClean="0">
                <a:solidFill>
                  <a:srgbClr val="92D050"/>
                </a:solidFill>
              </a:rPr>
              <a:t>English version</a:t>
            </a:r>
            <a:r>
              <a:rPr lang="en-GB" sz="1000" b="1" dirty="0" smtClean="0">
                <a:solidFill>
                  <a:srgbClr val="FF0000"/>
                </a:solidFill>
              </a:rPr>
              <a:t> </a:t>
            </a:r>
            <a:r>
              <a:rPr lang="en-GB" sz="1000" dirty="0" smtClean="0"/>
              <a:t>of the recommendation is displayed, you can </a:t>
            </a:r>
            <a:r>
              <a:rPr lang="en-GB" sz="1000" b="1" dirty="0" smtClean="0">
                <a:solidFill>
                  <a:srgbClr val="92D050"/>
                </a:solidFill>
              </a:rPr>
              <a:t>check it</a:t>
            </a:r>
            <a:r>
              <a:rPr lang="en-GB" sz="1000" b="1" dirty="0" smtClean="0">
                <a:solidFill>
                  <a:srgbClr val="FF0000"/>
                </a:solidFill>
              </a:rPr>
              <a:t> </a:t>
            </a:r>
            <a:r>
              <a:rPr lang="en-GB" sz="1000" dirty="0" smtClean="0"/>
              <a:t>but you can </a:t>
            </a:r>
            <a:r>
              <a:rPr lang="en-GB" sz="1000" b="1" dirty="0" smtClean="0">
                <a:solidFill>
                  <a:srgbClr val="92D050"/>
                </a:solidFill>
              </a:rPr>
              <a:t>not modify it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51920" y="3669138"/>
            <a:ext cx="28156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</a:t>
            </a:r>
            <a:r>
              <a:rPr lang="en-GB" sz="1000" b="1" dirty="0" smtClean="0">
                <a:solidFill>
                  <a:srgbClr val="92D050"/>
                </a:solidFill>
              </a:rPr>
              <a:t>Preview</a:t>
            </a:r>
            <a:r>
              <a:rPr lang="en-GB" sz="1000" dirty="0" smtClean="0"/>
              <a:t> to see how the recommendation will display before saving it.</a:t>
            </a:r>
            <a:endParaRPr lang="en-GB" sz="1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19831" y="3669138"/>
            <a:ext cx="151819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</a:t>
            </a:r>
            <a:r>
              <a:rPr lang="en-GB" sz="1000" b="1" dirty="0" smtClean="0">
                <a:solidFill>
                  <a:srgbClr val="92D050"/>
                </a:solidFill>
              </a:rPr>
              <a:t>Save</a:t>
            </a:r>
            <a:r>
              <a:rPr lang="en-GB" sz="1000" dirty="0" smtClean="0"/>
              <a:t> to save the checklist. Once the checklist is saved, it will be available for public users</a:t>
            </a:r>
            <a:endParaRPr lang="en-GB" sz="1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80204" y="1930746"/>
            <a:ext cx="1800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Use the </a:t>
            </a:r>
            <a:r>
              <a:rPr lang="en-GB" sz="1000" b="1" dirty="0">
                <a:solidFill>
                  <a:srgbClr val="92D050"/>
                </a:solidFill>
              </a:rPr>
              <a:t>T</a:t>
            </a:r>
            <a:r>
              <a:rPr lang="en-GB" sz="1000" b="1" dirty="0" smtClean="0">
                <a:solidFill>
                  <a:srgbClr val="92D050"/>
                </a:solidFill>
              </a:rPr>
              <a:t>oolbar</a:t>
            </a:r>
            <a:r>
              <a:rPr lang="en-GB" sz="1000" dirty="0" smtClean="0"/>
              <a:t> to add styles to the content. </a:t>
            </a:r>
            <a:endParaRPr lang="en-GB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0160" y="786894"/>
            <a:ext cx="16575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link: </a:t>
            </a:r>
            <a:r>
              <a:rPr lang="en-GB" sz="1000" b="1" dirty="0" smtClean="0">
                <a:solidFill>
                  <a:srgbClr val="92D050"/>
                </a:solidFill>
              </a:rPr>
              <a:t>Back to the Checklist Management</a:t>
            </a:r>
            <a:r>
              <a:rPr lang="en-GB" sz="1000" dirty="0" smtClean="0"/>
              <a:t> to go back to the list of the checklist</a:t>
            </a:r>
            <a:endParaRPr lang="en-GB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08303" y="3393278"/>
            <a:ext cx="13396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92D050"/>
                </a:solidFill>
              </a:rPr>
              <a:t>Answers</a:t>
            </a:r>
            <a:r>
              <a:rPr lang="en-GB" sz="1000" dirty="0" smtClean="0"/>
              <a:t> are disabled, because it’s </a:t>
            </a:r>
            <a:r>
              <a:rPr lang="en-GB" sz="1000" b="1" dirty="0" smtClean="0">
                <a:solidFill>
                  <a:srgbClr val="92D050"/>
                </a:solidFill>
              </a:rPr>
              <a:t>not</a:t>
            </a:r>
            <a:r>
              <a:rPr lang="en-GB" sz="1000" dirty="0" smtClean="0"/>
              <a:t> possible to </a:t>
            </a:r>
            <a:r>
              <a:rPr lang="en-GB" sz="1000" b="1" dirty="0" smtClean="0">
                <a:solidFill>
                  <a:srgbClr val="92D050"/>
                </a:solidFill>
              </a:rPr>
              <a:t>modify</a:t>
            </a:r>
            <a:r>
              <a:rPr lang="en-GB" sz="1000" dirty="0" smtClean="0"/>
              <a:t> them</a:t>
            </a:r>
            <a:endParaRPr lang="en-GB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699792" y="2427734"/>
            <a:ext cx="2664296" cy="43204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ector angular 14"/>
          <p:cNvCxnSpPr>
            <a:endCxn id="11" idx="3"/>
          </p:cNvCxnSpPr>
          <p:nvPr/>
        </p:nvCxnSpPr>
        <p:spPr>
          <a:xfrm rot="10800000">
            <a:off x="1907704" y="1140838"/>
            <a:ext cx="720081" cy="63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endCxn id="6" idx="3"/>
          </p:cNvCxnSpPr>
          <p:nvPr/>
        </p:nvCxnSpPr>
        <p:spPr>
          <a:xfrm rot="10800000" flipV="1">
            <a:off x="2272416" y="2321652"/>
            <a:ext cx="427376" cy="353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10800000" flipV="1">
            <a:off x="1763688" y="3867894"/>
            <a:ext cx="936104" cy="7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flipV="1">
            <a:off x="5364088" y="2130801"/>
            <a:ext cx="1303478" cy="512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2627785" y="3147814"/>
            <a:ext cx="4176463" cy="5213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ector angular 28"/>
          <p:cNvCxnSpPr/>
          <p:nvPr/>
        </p:nvCxnSpPr>
        <p:spPr>
          <a:xfrm>
            <a:off x="6804248" y="3350201"/>
            <a:ext cx="504055" cy="383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2627785" y="2130801"/>
            <a:ext cx="720079" cy="19085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ctor recto de flecha 3"/>
          <p:cNvCxnSpPr>
            <a:endCxn id="8" idx="1"/>
          </p:cNvCxnSpPr>
          <p:nvPr/>
        </p:nvCxnSpPr>
        <p:spPr>
          <a:xfrm>
            <a:off x="3281886" y="3867894"/>
            <a:ext cx="570034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142146" y="4585332"/>
            <a:ext cx="513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review manager receives a notification of your change(s). In cases of doubt, the review manager will contact you.</a:t>
            </a:r>
          </a:p>
        </p:txBody>
      </p:sp>
    </p:spTree>
    <p:extLst>
      <p:ext uri="{BB962C8B-B14F-4D97-AF65-F5344CB8AC3E}">
        <p14:creationId xmlns:p14="http://schemas.microsoft.com/office/powerpoint/2010/main" val="96013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in DS Interface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584" y="2283718"/>
            <a:ext cx="7003057" cy="13833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020272" y="2859782"/>
            <a:ext cx="810369" cy="288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43608" y="1203598"/>
            <a:ext cx="6402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Access to the DS eguide: </a:t>
            </a:r>
            <a:r>
              <a:rPr lang="en-GB" sz="1000" dirty="0" smtClean="0">
                <a:hlinkClick r:id="rId3"/>
              </a:rPr>
              <a:t>https</a:t>
            </a:r>
            <a:r>
              <a:rPr lang="en-GB" sz="1000" dirty="0">
                <a:hlinkClick r:id="rId3"/>
              </a:rPr>
              <a:t>://eguides.osha.europa.eu/dangerous-substances</a:t>
            </a:r>
            <a:r>
              <a:rPr lang="en-GB" sz="1000" dirty="0" smtClean="0">
                <a:hlinkClick r:id="rId3"/>
              </a:rPr>
              <a:t>/</a:t>
            </a:r>
            <a:r>
              <a:rPr lang="en-GB" sz="1000" dirty="0" smtClean="0"/>
              <a:t> and click on the </a:t>
            </a:r>
            <a:r>
              <a:rPr lang="en-GB" sz="1000" b="1" dirty="0" smtClean="0">
                <a:solidFill>
                  <a:srgbClr val="92D050"/>
                </a:solidFill>
              </a:rPr>
              <a:t>login</a:t>
            </a:r>
            <a:r>
              <a:rPr lang="en-GB" sz="1000" dirty="0" smtClean="0"/>
              <a:t> button </a:t>
            </a:r>
          </a:p>
          <a:p>
            <a:r>
              <a:rPr lang="en-GB" sz="1000" dirty="0" smtClean="0"/>
              <a:t>on </a:t>
            </a:r>
            <a:r>
              <a:rPr lang="en-GB" sz="1000" dirty="0"/>
              <a:t>the top right-hand side of the screen to access to the </a:t>
            </a:r>
            <a:r>
              <a:rPr lang="en-GB" sz="1000" dirty="0" smtClean="0"/>
              <a:t>DS interface.</a:t>
            </a:r>
            <a:endParaRPr lang="en-GB" sz="1000" dirty="0"/>
          </a:p>
        </p:txBody>
      </p:sp>
      <p:cxnSp>
        <p:nvCxnSpPr>
          <p:cNvPr id="7" name="Conector angular 6"/>
          <p:cNvCxnSpPr/>
          <p:nvPr/>
        </p:nvCxnSpPr>
        <p:spPr>
          <a:xfrm rot="16200000" flipV="1">
            <a:off x="6369202" y="1782660"/>
            <a:ext cx="1440160" cy="714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4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pic>
        <p:nvPicPr>
          <p:cNvPr id="4" name="Marcador de contenido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49" y="915566"/>
            <a:ext cx="6469958" cy="3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2483768" y="3723878"/>
            <a:ext cx="1584176" cy="288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uadroTexto 8"/>
          <p:cNvSpPr txBox="1"/>
          <p:nvPr/>
        </p:nvSpPr>
        <p:spPr>
          <a:xfrm>
            <a:off x="278117" y="2986268"/>
            <a:ext cx="1800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link: “</a:t>
            </a:r>
            <a:r>
              <a:rPr lang="en-GB" sz="1000" b="1" dirty="0" smtClean="0">
                <a:solidFill>
                  <a:srgbClr val="92D050"/>
                </a:solidFill>
              </a:rPr>
              <a:t>Forgot</a:t>
            </a:r>
            <a:r>
              <a:rPr lang="en-GB" sz="1000" b="1" dirty="0" smtClean="0">
                <a:solidFill>
                  <a:srgbClr val="FF0000"/>
                </a:solidFill>
              </a:rPr>
              <a:t> </a:t>
            </a:r>
            <a:r>
              <a:rPr lang="en-GB" sz="1000" b="1" dirty="0" smtClean="0">
                <a:solidFill>
                  <a:srgbClr val="92D050"/>
                </a:solidFill>
              </a:rPr>
              <a:t>your password</a:t>
            </a:r>
            <a:r>
              <a:rPr lang="en-GB" sz="1000" dirty="0" smtClean="0"/>
              <a:t>” on the bottom if you don’t remember your password.</a:t>
            </a:r>
            <a:endParaRPr lang="en-GB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76256" y="2499742"/>
            <a:ext cx="2258952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Enter your </a:t>
            </a:r>
            <a:r>
              <a:rPr lang="en-GB" sz="1000" b="1" dirty="0" smtClean="0">
                <a:solidFill>
                  <a:srgbClr val="92D050"/>
                </a:solidFill>
              </a:rPr>
              <a:t>email</a:t>
            </a:r>
            <a:r>
              <a:rPr lang="en-GB" sz="1000" dirty="0" smtClean="0"/>
              <a:t> and </a:t>
            </a:r>
            <a:r>
              <a:rPr lang="en-GB" sz="1000" b="1" dirty="0" smtClean="0">
                <a:solidFill>
                  <a:srgbClr val="92D050"/>
                </a:solidFill>
              </a:rPr>
              <a:t>password</a:t>
            </a:r>
            <a:r>
              <a:rPr lang="en-GB" sz="1000" dirty="0" smtClean="0"/>
              <a:t> and</a:t>
            </a:r>
          </a:p>
          <a:p>
            <a:r>
              <a:rPr lang="en-GB" sz="1000" dirty="0" smtClean="0"/>
              <a:t>click on </a:t>
            </a:r>
            <a:r>
              <a:rPr lang="en-GB" sz="1000" b="1" dirty="0" smtClean="0">
                <a:solidFill>
                  <a:srgbClr val="92D050"/>
                </a:solidFill>
              </a:rPr>
              <a:t>login</a:t>
            </a:r>
            <a:r>
              <a:rPr lang="en-GB" sz="1000" dirty="0" smtClean="0"/>
              <a:t> button to access to</a:t>
            </a:r>
          </a:p>
          <a:p>
            <a:r>
              <a:rPr lang="en-GB" sz="1000" dirty="0"/>
              <a:t>t</a:t>
            </a:r>
            <a:r>
              <a:rPr lang="en-GB" sz="1000" dirty="0" smtClean="0"/>
              <a:t>he DS Interface.</a:t>
            </a:r>
            <a:endParaRPr lang="en-GB" sz="1000" dirty="0"/>
          </a:p>
        </p:txBody>
      </p:sp>
      <p:cxnSp>
        <p:nvCxnSpPr>
          <p:cNvPr id="5" name="Conector angular 4"/>
          <p:cNvCxnSpPr/>
          <p:nvPr/>
        </p:nvCxnSpPr>
        <p:spPr>
          <a:xfrm flipV="1">
            <a:off x="3275856" y="2787774"/>
            <a:ext cx="3600400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6" idx="1"/>
          </p:cNvCxnSpPr>
          <p:nvPr/>
        </p:nvCxnSpPr>
        <p:spPr>
          <a:xfrm rot="10800000">
            <a:off x="2078318" y="3579862"/>
            <a:ext cx="405451" cy="28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</a:t>
            </a:r>
            <a:r>
              <a:rPr lang="es-ES" dirty="0" smtClean="0"/>
              <a:t> </a:t>
            </a:r>
            <a:r>
              <a:rPr lang="en-GB" dirty="0" smtClean="0"/>
              <a:t>password</a:t>
            </a:r>
            <a:endParaRPr lang="en-GB" dirty="0"/>
          </a:p>
        </p:txBody>
      </p:sp>
      <p:pic>
        <p:nvPicPr>
          <p:cNvPr id="4" name="Marcador de contenido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8" y="1059582"/>
            <a:ext cx="5593264" cy="3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uadroTexto 15"/>
          <p:cNvSpPr txBox="1"/>
          <p:nvPr/>
        </p:nvSpPr>
        <p:spPr>
          <a:xfrm>
            <a:off x="5424097" y="2283718"/>
            <a:ext cx="258577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Enter your email and the Captcha and click on the “</a:t>
            </a:r>
            <a:r>
              <a:rPr lang="en-GB" sz="1000" b="1" dirty="0" smtClean="0">
                <a:solidFill>
                  <a:srgbClr val="92D050"/>
                </a:solidFill>
              </a:rPr>
              <a:t>Email new password</a:t>
            </a:r>
            <a:r>
              <a:rPr lang="en-GB" sz="1000" dirty="0" smtClean="0"/>
              <a:t>” on the bottom.</a:t>
            </a:r>
            <a:endParaRPr lang="en-GB" sz="1000" dirty="0"/>
          </a:p>
          <a:p>
            <a:r>
              <a:rPr lang="en-GB" sz="1000" dirty="0" smtClean="0"/>
              <a:t>An email with the instructions to reset the password will be sent to you.</a:t>
            </a:r>
          </a:p>
        </p:txBody>
      </p:sp>
      <p:cxnSp>
        <p:nvCxnSpPr>
          <p:cNvPr id="5" name="Conector angular 4"/>
          <p:cNvCxnSpPr/>
          <p:nvPr/>
        </p:nvCxnSpPr>
        <p:spPr>
          <a:xfrm flipV="1">
            <a:off x="3131840" y="2715766"/>
            <a:ext cx="2292257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0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 Management</a:t>
            </a:r>
            <a:endParaRPr lang="en-GB" dirty="0"/>
          </a:p>
        </p:txBody>
      </p:sp>
      <p:pic>
        <p:nvPicPr>
          <p:cNvPr id="4" name="Marcador de contenido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80" y="1131590"/>
            <a:ext cx="6941058" cy="3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107505" y="3147814"/>
            <a:ext cx="172819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</a:t>
            </a:r>
            <a:r>
              <a:rPr lang="en-GB" sz="1000" b="1" dirty="0" smtClean="0">
                <a:solidFill>
                  <a:srgbClr val="92D050"/>
                </a:solidFill>
              </a:rPr>
              <a:t>Recommendations Management</a:t>
            </a:r>
            <a:r>
              <a:rPr lang="en-GB" sz="1000" b="1" dirty="0" smtClean="0">
                <a:solidFill>
                  <a:srgbClr val="FF0000"/>
                </a:solidFill>
              </a:rPr>
              <a:t> </a:t>
            </a:r>
            <a:r>
              <a:rPr lang="en-GB" sz="1000" dirty="0" smtClean="0"/>
              <a:t>button to access to manage DS recommendations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308304" y="2409052"/>
            <a:ext cx="172819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</a:t>
            </a:r>
            <a:r>
              <a:rPr lang="en-GB" sz="1000" b="1" dirty="0" smtClean="0">
                <a:solidFill>
                  <a:srgbClr val="92D050"/>
                </a:solidFill>
              </a:rPr>
              <a:t>Checklist Management</a:t>
            </a:r>
            <a:r>
              <a:rPr lang="en-GB" sz="1000" dirty="0" smtClean="0">
                <a:solidFill>
                  <a:srgbClr val="92D050"/>
                </a:solidFill>
              </a:rPr>
              <a:t> </a:t>
            </a:r>
            <a:r>
              <a:rPr lang="en-GB" sz="1000" dirty="0" smtClean="0"/>
              <a:t>to manage DS Checklist.</a:t>
            </a:r>
            <a:endParaRPr lang="en-GB" sz="1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588224" y="627534"/>
            <a:ext cx="192232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Click on the </a:t>
            </a:r>
            <a:r>
              <a:rPr lang="en-GB" sz="1000" b="1" dirty="0" smtClean="0">
                <a:solidFill>
                  <a:srgbClr val="92D050"/>
                </a:solidFill>
              </a:rPr>
              <a:t>Log out </a:t>
            </a:r>
            <a:r>
              <a:rPr lang="en-GB" sz="1000" dirty="0" smtClean="0"/>
              <a:t>button to </a:t>
            </a:r>
          </a:p>
          <a:p>
            <a:r>
              <a:rPr lang="en-GB" sz="1000" dirty="0" smtClean="0"/>
              <a:t>log out of the DS interface</a:t>
            </a:r>
            <a:endParaRPr lang="en-GB" sz="1000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1835697" y="3579862"/>
            <a:ext cx="1080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/>
          <p:nvPr/>
        </p:nvCxnSpPr>
        <p:spPr>
          <a:xfrm flipV="1">
            <a:off x="7162595" y="2941820"/>
            <a:ext cx="773578" cy="648072"/>
          </a:xfrm>
          <a:prstGeom prst="bentConnector3">
            <a:avLst>
              <a:gd name="adj1" fmla="val 99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V="1">
            <a:off x="8009874" y="1027644"/>
            <a:ext cx="0" cy="7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</a:t>
            </a:r>
            <a:r>
              <a:rPr lang="es-ES" dirty="0" smtClean="0"/>
              <a:t> </a:t>
            </a:r>
            <a:r>
              <a:rPr lang="en-GB" dirty="0"/>
              <a:t>management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7509" y="836613"/>
            <a:ext cx="5704770" cy="36449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58243" y="649600"/>
            <a:ext cx="18102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link</a:t>
            </a:r>
            <a:r>
              <a:rPr lang="en-GB" sz="1000" dirty="0" smtClean="0">
                <a:solidFill>
                  <a:srgbClr val="92D050"/>
                </a:solidFill>
              </a:rPr>
              <a:t>: </a:t>
            </a:r>
            <a:r>
              <a:rPr lang="en-GB" sz="1000" b="1" dirty="0" smtClean="0">
                <a:solidFill>
                  <a:srgbClr val="92D050"/>
                </a:solidFill>
              </a:rPr>
              <a:t>Back to the Private zone</a:t>
            </a:r>
            <a:r>
              <a:rPr lang="en-GB" sz="1000" dirty="0" smtClean="0">
                <a:solidFill>
                  <a:srgbClr val="92D050"/>
                </a:solidFill>
              </a:rPr>
              <a:t> </a:t>
            </a:r>
            <a:r>
              <a:rPr lang="en-GB" sz="1000" dirty="0" smtClean="0"/>
              <a:t>to go back to the </a:t>
            </a:r>
            <a:endParaRPr lang="en-GB" sz="1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82279" y="2675717"/>
            <a:ext cx="17281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link: </a:t>
            </a:r>
            <a:r>
              <a:rPr lang="en-GB" sz="1000" b="1" dirty="0" smtClean="0">
                <a:solidFill>
                  <a:srgbClr val="92D050"/>
                </a:solidFill>
              </a:rPr>
              <a:t>Go  to the Checklist</a:t>
            </a:r>
            <a:r>
              <a:rPr lang="en-GB" sz="1000" dirty="0" smtClean="0"/>
              <a:t> management to manage Checklist.</a:t>
            </a:r>
            <a:endParaRPr lang="en-GB" sz="1000" dirty="0"/>
          </a:p>
        </p:txBody>
      </p:sp>
      <p:cxnSp>
        <p:nvCxnSpPr>
          <p:cNvPr id="12" name="Conector angular 11"/>
          <p:cNvCxnSpPr>
            <a:endCxn id="10" idx="0"/>
          </p:cNvCxnSpPr>
          <p:nvPr/>
        </p:nvCxnSpPr>
        <p:spPr>
          <a:xfrm>
            <a:off x="6506840" y="2503542"/>
            <a:ext cx="1439535" cy="172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7503" y="836613"/>
            <a:ext cx="121540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</a:t>
            </a:r>
            <a:r>
              <a:rPr lang="en-GB" sz="1000" b="1" dirty="0" smtClean="0">
                <a:solidFill>
                  <a:srgbClr val="92D050"/>
                </a:solidFill>
              </a:rPr>
              <a:t>Apply</a:t>
            </a:r>
            <a:r>
              <a:rPr lang="en-GB" sz="1000" dirty="0" smtClean="0"/>
              <a:t> button. Search engine will retrieve the list of the recommendations that contain this word in the title or in the description. </a:t>
            </a:r>
            <a:endParaRPr lang="en-GB" sz="1000" dirty="0"/>
          </a:p>
        </p:txBody>
      </p:sp>
      <p:cxnSp>
        <p:nvCxnSpPr>
          <p:cNvPr id="24" name="Conector angular 23"/>
          <p:cNvCxnSpPr>
            <a:endCxn id="5" idx="1"/>
          </p:cNvCxnSpPr>
          <p:nvPr/>
        </p:nvCxnSpPr>
        <p:spPr>
          <a:xfrm rot="5400000" flipH="1" flipV="1">
            <a:off x="6323382" y="1119436"/>
            <a:ext cx="627697" cy="242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136877" y="1419622"/>
            <a:ext cx="182761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button: </a:t>
            </a:r>
            <a:r>
              <a:rPr lang="en-GB" sz="1000" b="1" dirty="0" smtClean="0">
                <a:solidFill>
                  <a:srgbClr val="92D050"/>
                </a:solidFill>
              </a:rPr>
              <a:t>Recommendation dictionary</a:t>
            </a:r>
            <a:r>
              <a:rPr lang="en-GB" sz="1000" b="1" dirty="0" smtClean="0">
                <a:solidFill>
                  <a:srgbClr val="FF0000"/>
                </a:solidFill>
              </a:rPr>
              <a:t> </a:t>
            </a:r>
            <a:r>
              <a:rPr lang="en-GB" sz="1000" dirty="0" smtClean="0"/>
              <a:t>to download the complete list of the recommendations in </a:t>
            </a:r>
            <a:r>
              <a:rPr lang="en-GB" sz="1000" dirty="0" smtClean="0">
                <a:solidFill>
                  <a:srgbClr val="92D050"/>
                </a:solidFill>
              </a:rPr>
              <a:t>English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380312" y="3723878"/>
            <a:ext cx="118813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</a:t>
            </a:r>
            <a:r>
              <a:rPr lang="en-GB" sz="1000" b="1" dirty="0" smtClean="0">
                <a:solidFill>
                  <a:srgbClr val="92D050"/>
                </a:solidFill>
              </a:rPr>
              <a:t>Edit</a:t>
            </a:r>
            <a:r>
              <a:rPr lang="en-GB" sz="1000" dirty="0" smtClean="0"/>
              <a:t> link to modify the language version of the corresponding recommendation.</a:t>
            </a:r>
            <a:endParaRPr lang="en-GB" sz="1000" dirty="0"/>
          </a:p>
        </p:txBody>
      </p:sp>
      <p:cxnSp>
        <p:nvCxnSpPr>
          <p:cNvPr id="32" name="Conector angular 31"/>
          <p:cNvCxnSpPr/>
          <p:nvPr/>
        </p:nvCxnSpPr>
        <p:spPr>
          <a:xfrm>
            <a:off x="6300192" y="3265701"/>
            <a:ext cx="1080120" cy="674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redondeado 45"/>
          <p:cNvSpPr/>
          <p:nvPr/>
        </p:nvSpPr>
        <p:spPr>
          <a:xfrm>
            <a:off x="1377509" y="2281396"/>
            <a:ext cx="1970355" cy="30823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" name="Conector angular 51"/>
          <p:cNvCxnSpPr>
            <a:endCxn id="13" idx="2"/>
          </p:cNvCxnSpPr>
          <p:nvPr/>
        </p:nvCxnSpPr>
        <p:spPr>
          <a:xfrm rot="10800000">
            <a:off x="715208" y="2313941"/>
            <a:ext cx="832459" cy="275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/>
          <p:nvPr/>
        </p:nvCxnSpPr>
        <p:spPr>
          <a:xfrm flipV="1">
            <a:off x="3886726" y="2002407"/>
            <a:ext cx="3257658" cy="412286"/>
          </a:xfrm>
          <a:prstGeom prst="bentConnector3">
            <a:avLst>
              <a:gd name="adj1" fmla="val -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2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  <a:r>
              <a:rPr lang="es-ES" dirty="0"/>
              <a:t> </a:t>
            </a:r>
            <a:r>
              <a:rPr lang="en-GB" dirty="0" smtClean="0"/>
              <a:t>management - Pagination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987574"/>
            <a:ext cx="7561262" cy="27617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20463" y="4111619"/>
            <a:ext cx="492634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Click on the </a:t>
            </a:r>
            <a:r>
              <a:rPr lang="en-GB" sz="1000" dirty="0" smtClean="0">
                <a:solidFill>
                  <a:srgbClr val="92D050"/>
                </a:solidFill>
              </a:rPr>
              <a:t>numbers</a:t>
            </a:r>
            <a:r>
              <a:rPr lang="en-GB" sz="1000" dirty="0" smtClean="0"/>
              <a:t> or </a:t>
            </a:r>
            <a:r>
              <a:rPr lang="en-GB" sz="1000" dirty="0" smtClean="0">
                <a:solidFill>
                  <a:srgbClr val="92D050"/>
                </a:solidFill>
              </a:rPr>
              <a:t>arrows</a:t>
            </a:r>
            <a:r>
              <a:rPr lang="en-GB" sz="1000" dirty="0" smtClean="0"/>
              <a:t> to navigate through the list of the recommendations</a:t>
            </a:r>
            <a:endParaRPr lang="en-GB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2915816" y="2571750"/>
            <a:ext cx="2664296" cy="28803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139952" y="2859782"/>
            <a:ext cx="0" cy="125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4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Recommendations (Editors)</a:t>
            </a:r>
            <a:endParaRPr lang="en-GB" dirty="0"/>
          </a:p>
        </p:txBody>
      </p:sp>
      <p:sp>
        <p:nvSpPr>
          <p:cNvPr id="6" name="CuadroTexto 5"/>
          <p:cNvSpPr txBox="1"/>
          <p:nvPr/>
        </p:nvSpPr>
        <p:spPr>
          <a:xfrm>
            <a:off x="194812" y="1977007"/>
            <a:ext cx="20929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The </a:t>
            </a:r>
            <a:r>
              <a:rPr lang="en-GB" sz="1000" b="1" dirty="0" smtClean="0">
                <a:solidFill>
                  <a:srgbClr val="92D050"/>
                </a:solidFill>
              </a:rPr>
              <a:t>list of languages </a:t>
            </a:r>
            <a:r>
              <a:rPr lang="en-GB" sz="1000" dirty="0" smtClean="0"/>
              <a:t>you can manage will displayed as a </a:t>
            </a:r>
            <a:r>
              <a:rPr lang="en-GB" sz="1000" b="1" dirty="0" smtClean="0">
                <a:solidFill>
                  <a:srgbClr val="92D050"/>
                </a:solidFill>
              </a:rPr>
              <a:t>tabs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The </a:t>
            </a:r>
            <a:r>
              <a:rPr lang="en-GB" sz="1000" b="1" dirty="0" smtClean="0">
                <a:solidFill>
                  <a:srgbClr val="92D050"/>
                </a:solidFill>
              </a:rPr>
              <a:t>active tab </a:t>
            </a:r>
            <a:r>
              <a:rPr lang="en-GB" sz="1000" dirty="0" smtClean="0"/>
              <a:t>will displayed in </a:t>
            </a:r>
            <a:r>
              <a:rPr lang="en-GB" sz="1000" b="1" dirty="0" smtClean="0">
                <a:solidFill>
                  <a:srgbClr val="92D050"/>
                </a:solidFill>
              </a:rPr>
              <a:t>blue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6660231" y="502200"/>
            <a:ext cx="19804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By default the </a:t>
            </a:r>
            <a:r>
              <a:rPr lang="en-GB" sz="1000" b="1" dirty="0" smtClean="0">
                <a:solidFill>
                  <a:srgbClr val="92D050"/>
                </a:solidFill>
              </a:rPr>
              <a:t>English version </a:t>
            </a:r>
            <a:r>
              <a:rPr lang="en-GB" sz="1000" dirty="0" smtClean="0"/>
              <a:t>of the recommendation is displayed, you can </a:t>
            </a:r>
            <a:r>
              <a:rPr lang="en-GB" sz="1000" b="1" dirty="0" smtClean="0">
                <a:solidFill>
                  <a:srgbClr val="92D050"/>
                </a:solidFill>
              </a:rPr>
              <a:t>check it</a:t>
            </a:r>
            <a:r>
              <a:rPr lang="en-GB" sz="1000" b="1" dirty="0" smtClean="0">
                <a:solidFill>
                  <a:srgbClr val="FF0000"/>
                </a:solidFill>
              </a:rPr>
              <a:t> </a:t>
            </a:r>
            <a:r>
              <a:rPr lang="en-GB" sz="1000" dirty="0" smtClean="0"/>
              <a:t>but you can </a:t>
            </a:r>
            <a:r>
              <a:rPr lang="en-GB" sz="1000" b="1" dirty="0" smtClean="0">
                <a:solidFill>
                  <a:srgbClr val="92D050"/>
                </a:solidFill>
              </a:rPr>
              <a:t>not modify it</a:t>
            </a:r>
            <a:r>
              <a:rPr lang="en-GB" sz="1000" dirty="0" smtClean="0">
                <a:solidFill>
                  <a:srgbClr val="92D050"/>
                </a:solidFill>
              </a:rPr>
              <a:t>.</a:t>
            </a:r>
            <a:endParaRPr lang="en-GB" sz="1000" dirty="0">
              <a:solidFill>
                <a:srgbClr val="92D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20272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0" y="1059582"/>
            <a:ext cx="4018509" cy="3644900"/>
          </a:xfrm>
        </p:spPr>
      </p:pic>
      <p:sp>
        <p:nvSpPr>
          <p:cNvPr id="16" name="CuadroTexto 15"/>
          <p:cNvSpPr txBox="1"/>
          <p:nvPr/>
        </p:nvSpPr>
        <p:spPr>
          <a:xfrm>
            <a:off x="6437239" y="3577540"/>
            <a:ext cx="223921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</a:t>
            </a:r>
            <a:r>
              <a:rPr lang="en-GB" sz="1000" b="1" dirty="0" smtClean="0">
                <a:solidFill>
                  <a:srgbClr val="92D050"/>
                </a:solidFill>
              </a:rPr>
              <a:t>Preview</a:t>
            </a:r>
            <a:r>
              <a:rPr lang="en-GB" sz="1000" dirty="0" smtClean="0"/>
              <a:t> to see how the recommendation will display before saving it.</a:t>
            </a:r>
            <a:endParaRPr lang="en-GB" sz="1000" dirty="0"/>
          </a:p>
        </p:txBody>
      </p:sp>
      <p:cxnSp>
        <p:nvCxnSpPr>
          <p:cNvPr id="18" name="Conector angular 17"/>
          <p:cNvCxnSpPr/>
          <p:nvPr/>
        </p:nvCxnSpPr>
        <p:spPr>
          <a:xfrm flipV="1">
            <a:off x="3275856" y="3795886"/>
            <a:ext cx="3161383" cy="28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90863" y="3134166"/>
            <a:ext cx="137749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</a:t>
            </a:r>
            <a:r>
              <a:rPr lang="en-GB" sz="1000" b="1" dirty="0" smtClean="0">
                <a:solidFill>
                  <a:srgbClr val="92D050"/>
                </a:solidFill>
              </a:rPr>
              <a:t>Save</a:t>
            </a:r>
            <a:r>
              <a:rPr lang="en-GB" sz="1000" dirty="0" smtClean="0"/>
              <a:t> to save the recommendation. Once the recommendation is saved, it will be available for public users</a:t>
            </a:r>
            <a:endParaRPr lang="en-GB" sz="1000" dirty="0"/>
          </a:p>
        </p:txBody>
      </p:sp>
      <p:cxnSp>
        <p:nvCxnSpPr>
          <p:cNvPr id="22" name="Conector angular 21"/>
          <p:cNvCxnSpPr/>
          <p:nvPr/>
        </p:nvCxnSpPr>
        <p:spPr>
          <a:xfrm rot="10800000">
            <a:off x="1691680" y="3854540"/>
            <a:ext cx="1080126" cy="276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9" idx="3"/>
          </p:cNvCxnSpPr>
          <p:nvPr/>
        </p:nvCxnSpPr>
        <p:spPr>
          <a:xfrm flipV="1">
            <a:off x="3275856" y="856143"/>
            <a:ext cx="3384375" cy="1355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680204" y="1930746"/>
            <a:ext cx="1800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Use the </a:t>
            </a:r>
            <a:r>
              <a:rPr lang="en-GB" sz="1000" b="1" dirty="0">
                <a:solidFill>
                  <a:srgbClr val="92D050"/>
                </a:solidFill>
              </a:rPr>
              <a:t>T</a:t>
            </a:r>
            <a:r>
              <a:rPr lang="en-GB" sz="1000" b="1" dirty="0" smtClean="0">
                <a:solidFill>
                  <a:srgbClr val="92D050"/>
                </a:solidFill>
              </a:rPr>
              <a:t>oolbar</a:t>
            </a:r>
            <a:r>
              <a:rPr lang="en-GB" sz="1000" dirty="0" smtClean="0"/>
              <a:t> to add styles to the content. </a:t>
            </a:r>
            <a:endParaRPr lang="en-GB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2627784" y="2499742"/>
            <a:ext cx="2016224" cy="21602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ector angular 28"/>
          <p:cNvCxnSpPr>
            <a:endCxn id="25" idx="1"/>
          </p:cNvCxnSpPr>
          <p:nvPr/>
        </p:nvCxnSpPr>
        <p:spPr>
          <a:xfrm flipV="1">
            <a:off x="4679828" y="2130801"/>
            <a:ext cx="2000376" cy="476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50160" y="786894"/>
            <a:ext cx="16575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Click on the link: </a:t>
            </a:r>
            <a:r>
              <a:rPr lang="en-GB" sz="1000" b="1" dirty="0" smtClean="0">
                <a:solidFill>
                  <a:srgbClr val="92D050"/>
                </a:solidFill>
              </a:rPr>
              <a:t>Back to the Recommendations Management</a:t>
            </a:r>
            <a:r>
              <a:rPr lang="en-GB" sz="1000" dirty="0" smtClean="0"/>
              <a:t> to go back to the list of the recommendations</a:t>
            </a:r>
            <a:endParaRPr lang="en-GB" sz="1000" dirty="0"/>
          </a:p>
        </p:txBody>
      </p:sp>
      <p:cxnSp>
        <p:nvCxnSpPr>
          <p:cNvPr id="33" name="Conector angular 32"/>
          <p:cNvCxnSpPr>
            <a:endCxn id="30" idx="3"/>
          </p:cNvCxnSpPr>
          <p:nvPr/>
        </p:nvCxnSpPr>
        <p:spPr>
          <a:xfrm rot="10800000">
            <a:off x="1907703" y="1217781"/>
            <a:ext cx="745720" cy="561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7020272" y="2684893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2653423" y="2130801"/>
            <a:ext cx="694441" cy="20005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angular 42"/>
          <p:cNvCxnSpPr>
            <a:endCxn id="6" idx="3"/>
          </p:cNvCxnSpPr>
          <p:nvPr/>
        </p:nvCxnSpPr>
        <p:spPr>
          <a:xfrm rot="10800000" flipV="1">
            <a:off x="2287716" y="2211722"/>
            <a:ext cx="340068" cy="119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547664" y="4704482"/>
            <a:ext cx="513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review manager receives a notification of your change(s). In cases of doubt, the review manager will contact you.</a:t>
            </a:r>
          </a:p>
        </p:txBody>
      </p:sp>
    </p:spTree>
    <p:extLst>
      <p:ext uri="{BB962C8B-B14F-4D97-AF65-F5344CB8AC3E}">
        <p14:creationId xmlns:p14="http://schemas.microsoft.com/office/powerpoint/2010/main" val="59705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8" y="2277975"/>
            <a:ext cx="7500917" cy="1533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Edit Recommendations (Toolbar)</a:t>
            </a:r>
            <a:endParaRPr lang="en-GB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</p:txBody>
      </p:sp>
      <p:sp>
        <p:nvSpPr>
          <p:cNvPr id="5" name="CuadroTexto 4"/>
          <p:cNvSpPr txBox="1"/>
          <p:nvPr/>
        </p:nvSpPr>
        <p:spPr>
          <a:xfrm>
            <a:off x="1331640" y="3867894"/>
            <a:ext cx="436369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Select the text and click to give the recommendation the format you desire.</a:t>
            </a:r>
            <a:endParaRPr lang="en-GB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995936" y="1821472"/>
            <a:ext cx="3240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Add links and images to the recommendation clicking on the corresponding tool</a:t>
            </a:r>
            <a:endParaRPr lang="en-GB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11561" y="1635646"/>
            <a:ext cx="280831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It’s important to use this button in green when you copy and paste from external editor such as : Microsoft Word.</a:t>
            </a:r>
            <a:endParaRPr lang="en-GB" sz="1000" dirty="0"/>
          </a:p>
        </p:txBody>
      </p:sp>
      <p:cxnSp>
        <p:nvCxnSpPr>
          <p:cNvPr id="20" name="Conector angular 19"/>
          <p:cNvCxnSpPr/>
          <p:nvPr/>
        </p:nvCxnSpPr>
        <p:spPr>
          <a:xfrm rot="16200000" flipV="1">
            <a:off x="1594122" y="2443122"/>
            <a:ext cx="1023210" cy="180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/>
          <p:nvPr/>
        </p:nvCxnSpPr>
        <p:spPr>
          <a:xfrm rot="5400000" flipH="1" flipV="1">
            <a:off x="3869842" y="2286133"/>
            <a:ext cx="798646" cy="605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rot="16200000" flipH="1">
            <a:off x="2450029" y="3618129"/>
            <a:ext cx="427519" cy="7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390"/>
      </p:ext>
    </p:extLst>
  </p:cSld>
  <p:clrMapOvr>
    <a:masterClrMapping/>
  </p:clrMapOvr>
</p:sld>
</file>

<file path=ppt/theme/theme1.xml><?xml version="1.0" encoding="utf-8"?>
<a:theme xmlns:a="http://schemas.openxmlformats.org/drawingml/2006/main" name="EUOSHA Corporate - Wide">
  <a:themeElements>
    <a:clrScheme name="EUOSHA Corporate">
      <a:dk1>
        <a:srgbClr val="000000"/>
      </a:dk1>
      <a:lt1>
        <a:srgbClr val="FFFFFF"/>
      </a:lt1>
      <a:dk2>
        <a:srgbClr val="003399"/>
      </a:dk2>
      <a:lt2>
        <a:srgbClr val="FFFFFF"/>
      </a:lt2>
      <a:accent1>
        <a:srgbClr val="003399"/>
      </a:accent1>
      <a:accent2>
        <a:srgbClr val="A5B8DB"/>
      </a:accent2>
      <a:accent3>
        <a:srgbClr val="58585A"/>
      </a:accent3>
      <a:accent4>
        <a:srgbClr val="DC2F82"/>
      </a:accent4>
      <a:accent5>
        <a:srgbClr val="B1B3B4"/>
      </a:accent5>
      <a:accent6>
        <a:srgbClr val="DBE3F1"/>
      </a:accent6>
      <a:hlink>
        <a:srgbClr val="003399"/>
      </a:hlink>
      <a:folHlink>
        <a:srgbClr val="B1B3B4"/>
      </a:folHlink>
    </a:clrScheme>
    <a:fontScheme name="EUOSHA Corporate">
      <a:maj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UOSHA Corpor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100000"/>
              </a:schemeClr>
            </a:gs>
            <a:gs pos="100000">
              <a:schemeClr val="phClr">
                <a:tint val="9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1000"/>
                <a:satMod val="130000"/>
                <a:lumMod val="10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350000"/>
                <a:lumMod val="100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300000"/>
                <a:lumMod val="100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U-OSHA Corporate materials">
        <a:dk1>
          <a:srgbClr val="000000"/>
        </a:dk1>
        <a:lt1>
          <a:srgbClr val="FFFFFF"/>
        </a:lt1>
        <a:dk2>
          <a:srgbClr val="003399"/>
        </a:dk2>
        <a:lt2>
          <a:srgbClr val="FFFFFF"/>
        </a:lt2>
        <a:accent1>
          <a:srgbClr val="003399"/>
        </a:accent1>
        <a:accent2>
          <a:srgbClr val="A5B8DB"/>
        </a:accent2>
        <a:accent3>
          <a:srgbClr val="58585A"/>
        </a:accent3>
        <a:accent4>
          <a:srgbClr val="DC2F82"/>
        </a:accent4>
        <a:accent5>
          <a:srgbClr val="B1B3B4"/>
        </a:accent5>
        <a:accent6>
          <a:srgbClr val="DBE3F1"/>
        </a:accent6>
        <a:hlink>
          <a:srgbClr val="003399"/>
        </a:hlink>
        <a:folHlink>
          <a:srgbClr val="B1B3B4"/>
        </a:folHlink>
      </a:clrScheme>
    </a:extraClrScheme>
  </a:extraClrSchemeLst>
  <a:extLst>
    <a:ext uri="{05A4C25C-085E-4340-85A3-A5531E510DB2}">
      <thm15:themeFamily xmlns:thm15="http://schemas.microsoft.com/office/thememl/2012/main" name="EUOSHA Corporate.potx" id="{674DEF53-D2AB-4AAF-85D7-A54656A29F0D}" vid="{3C1976EB-C765-4EF8-919B-CC124AFAC6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20878</TotalTime>
  <Words>691</Words>
  <Application>Microsoft Office PowerPoint</Application>
  <PresentationFormat>Presentación en pantalla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Courier New</vt:lpstr>
      <vt:lpstr>Trebuchet MS</vt:lpstr>
      <vt:lpstr>Wingdings</vt:lpstr>
      <vt:lpstr>EUOSHA Corporate - Wide</vt:lpstr>
      <vt:lpstr>DS Tool Private zone User Manual</vt:lpstr>
      <vt:lpstr>Login in DS Interface</vt:lpstr>
      <vt:lpstr>Login</vt:lpstr>
      <vt:lpstr>Reset password</vt:lpstr>
      <vt:lpstr>DS Management</vt:lpstr>
      <vt:lpstr>Recommendations management</vt:lpstr>
      <vt:lpstr>Recommendations management - Pagination</vt:lpstr>
      <vt:lpstr>Edit Recommendations (Editors)</vt:lpstr>
      <vt:lpstr>Edit Recommendations (Toolbar)</vt:lpstr>
      <vt:lpstr>Checklist management</vt:lpstr>
      <vt:lpstr>Checklist 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Gorka MORAL</dc:creator>
  <cp:lastModifiedBy>María del Carmen Alarcón Costa</cp:lastModifiedBy>
  <cp:revision>77</cp:revision>
  <dcterms:created xsi:type="dcterms:W3CDTF">2020-03-05T08:16:17Z</dcterms:created>
  <dcterms:modified xsi:type="dcterms:W3CDTF">2020-04-23T06:06:44Z</dcterms:modified>
</cp:coreProperties>
</file>