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24"/>
  </p:notesMasterIdLst>
  <p:handoutMasterIdLst>
    <p:handoutMasterId r:id="rId25"/>
  </p:handoutMasterIdLst>
  <p:sldIdLst>
    <p:sldId id="257" r:id="rId2"/>
    <p:sldId id="258" r:id="rId3"/>
    <p:sldId id="259" r:id="rId4"/>
    <p:sldId id="274" r:id="rId5"/>
    <p:sldId id="285" r:id="rId6"/>
    <p:sldId id="275" r:id="rId7"/>
    <p:sldId id="286" r:id="rId8"/>
    <p:sldId id="287" r:id="rId9"/>
    <p:sldId id="282" r:id="rId10"/>
    <p:sldId id="263" r:id="rId11"/>
    <p:sldId id="288" r:id="rId12"/>
    <p:sldId id="284" r:id="rId13"/>
    <p:sldId id="289" r:id="rId14"/>
    <p:sldId id="276" r:id="rId15"/>
    <p:sldId id="267" r:id="rId16"/>
    <p:sldId id="262" r:id="rId17"/>
    <p:sldId id="268" r:id="rId18"/>
    <p:sldId id="270" r:id="rId19"/>
    <p:sldId id="271" r:id="rId20"/>
    <p:sldId id="290" r:id="rId21"/>
    <p:sldId id="269" r:id="rId22"/>
    <p:sldId id="273" r:id="rId23"/>
  </p:sldIdLst>
  <p:sldSz cx="9144000" cy="5143500" type="screen16x9"/>
  <p:notesSz cx="6808788" cy="9940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git" initials="BM" lastIdx="6" clrIdx="0">
    <p:extLst/>
  </p:cmAuthor>
  <p:cmAuthor id="2" name="Lothar LISSNER" initials="LL" lastIdx="26" clrIdx="1">
    <p:extLst/>
  </p:cmAuthor>
  <p:cmAuthor id="3" name="Heike KLEMPA" initials="HK" lastIdx="8" clrIdx="2">
    <p:extLst/>
  </p:cmAuthor>
  <p:cmAuthor id="4" name="Elke SCHNEIDER" initials="ES" lastIdx="14" clrIdx="3">
    <p:extLst>
      <p:ext uri="{19B8F6BF-5375-455C-9EA6-DF929625EA0E}">
        <p15:presenceInfo xmlns:p15="http://schemas.microsoft.com/office/powerpoint/2012/main" userId="S-1-5-21-1482476501-790525478-839522115-11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89C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67" autoAdjust="0"/>
    <p:restoredTop sz="94660"/>
  </p:normalViewPr>
  <p:slideViewPr>
    <p:cSldViewPr>
      <p:cViewPr varScale="1">
        <p:scale>
          <a:sx n="136" d="100"/>
          <a:sy n="136" d="100"/>
        </p:scale>
        <p:origin x="120" y="4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6737" y="0"/>
            <a:ext cx="2950475" cy="498773"/>
          </a:xfrm>
          <a:prstGeom prst="rect">
            <a:avLst/>
          </a:prstGeom>
        </p:spPr>
        <p:txBody>
          <a:bodyPr vert="horz" lIns="91440" tIns="45720" rIns="91440" bIns="45720" rtlCol="0"/>
          <a:lstStyle>
            <a:lvl1pPr algn="r">
              <a:defRPr sz="1200"/>
            </a:lvl1pPr>
          </a:lstStyle>
          <a:p>
            <a:fld id="{73845E80-C07C-45A0-B320-188AF677015B}" type="datetimeFigureOut">
              <a:rPr lang="en-GB" smtClean="0"/>
              <a:t>28/11/2017</a:t>
            </a:fld>
            <a:endParaRPr lang="en-GB"/>
          </a:p>
        </p:txBody>
      </p:sp>
      <p:sp>
        <p:nvSpPr>
          <p:cNvPr id="4" name="Footer Placeholder 3"/>
          <p:cNvSpPr>
            <a:spLocks noGrp="1"/>
          </p:cNvSpPr>
          <p:nvPr>
            <p:ph type="ftr" sz="quarter" idx="2"/>
          </p:nvPr>
        </p:nvSpPr>
        <p:spPr>
          <a:xfrm>
            <a:off x="0" y="9442154"/>
            <a:ext cx="2950475" cy="49877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6737" y="9442154"/>
            <a:ext cx="2950475" cy="498772"/>
          </a:xfrm>
          <a:prstGeom prst="rect">
            <a:avLst/>
          </a:prstGeom>
        </p:spPr>
        <p:txBody>
          <a:bodyPr vert="horz" lIns="91440" tIns="45720" rIns="91440" bIns="45720" rtlCol="0" anchor="b"/>
          <a:lstStyle>
            <a:lvl1pPr algn="r">
              <a:defRPr sz="1200"/>
            </a:lvl1pPr>
          </a:lstStyle>
          <a:p>
            <a:fld id="{761233E9-CC45-49D0-A6FA-2D483892257D}" type="slidenum">
              <a:rPr lang="en-GB" smtClean="0"/>
              <a:t>‹#›</a:t>
            </a:fld>
            <a:endParaRPr lang="en-GB"/>
          </a:p>
        </p:txBody>
      </p:sp>
    </p:spTree>
    <p:extLst>
      <p:ext uri="{BB962C8B-B14F-4D97-AF65-F5344CB8AC3E}">
        <p14:creationId xmlns:p14="http://schemas.microsoft.com/office/powerpoint/2010/main" val="2956378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vl1pPr>
          </a:lstStyle>
          <a:p>
            <a:fld id="{4F8E1595-5C27-4CAE-B4E0-C80305C5E6E4}" type="datetimeFigureOut">
              <a:rPr lang="en-GB" smtClean="0"/>
              <a:t>28/11/2017</a:t>
            </a:fld>
            <a:endParaRPr lang="en-GB"/>
          </a:p>
        </p:txBody>
      </p:sp>
      <p:sp>
        <p:nvSpPr>
          <p:cNvPr id="4" name="Slide Image Placeholder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vl1pPr>
          </a:lstStyle>
          <a:p>
            <a:fld id="{493DD4C7-C698-4A80-B76C-A9FD89019653}" type="slidenum">
              <a:rPr lang="en-GB" smtClean="0"/>
              <a:t>‹#›</a:t>
            </a:fld>
            <a:endParaRPr lang="en-GB"/>
          </a:p>
        </p:txBody>
      </p:sp>
    </p:spTree>
    <p:extLst>
      <p:ext uri="{BB962C8B-B14F-4D97-AF65-F5344CB8AC3E}">
        <p14:creationId xmlns:p14="http://schemas.microsoft.com/office/powerpoint/2010/main" val="3525081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3DD4C7-C698-4A80-B76C-A9FD89019653}" type="slidenum">
              <a:rPr lang="en-GB" smtClean="0"/>
              <a:t>7</a:t>
            </a:fld>
            <a:endParaRPr lang="en-GB"/>
          </a:p>
        </p:txBody>
      </p:sp>
    </p:spTree>
    <p:extLst>
      <p:ext uri="{BB962C8B-B14F-4D97-AF65-F5344CB8AC3E}">
        <p14:creationId xmlns:p14="http://schemas.microsoft.com/office/powerpoint/2010/main" val="160582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3DD4C7-C698-4A80-B76C-A9FD89019653}" type="slidenum">
              <a:rPr lang="en-GB" smtClean="0"/>
              <a:t>8</a:t>
            </a:fld>
            <a:endParaRPr lang="en-GB"/>
          </a:p>
        </p:txBody>
      </p:sp>
    </p:spTree>
    <p:extLst>
      <p:ext uri="{BB962C8B-B14F-4D97-AF65-F5344CB8AC3E}">
        <p14:creationId xmlns:p14="http://schemas.microsoft.com/office/powerpoint/2010/main" val="388060712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file://localhost/Volumes/XRAID/Equipo%20Rojo/EU-OSHA/18-0115%20PPT%20templates%20update/PNG/FONDO-PORTADA-PATRON-EUOSHA-2011-16-9.png" TargetMode="External"/><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localhost/Volumes/XRAID/Equipo%20Rojo/EU-OSHA/18-0115%20PPT%20templates%20update/PNG/FONDO-PORTADA-PATRON-EUOSHA-2011-16-9.png"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9" name="FONDO-PORTADA-PATRON-EUOSHA-2011-16-9.png" descr="/Volumes/XRAID/Equipo Rojo/EU-OSHA/18-0115 PPT templates update/PNG/FONDO-PORTADA-PATRON-EUOSHA-2011-16-9.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0" y="0"/>
            <a:ext cx="9144000" cy="5145024"/>
          </a:xfrm>
          <a:prstGeom prst="rect">
            <a:avLst/>
          </a:prstGeom>
        </p:spPr>
      </p:pic>
      <p:sp>
        <p:nvSpPr>
          <p:cNvPr id="2" name="Title 1"/>
          <p:cNvSpPr>
            <a:spLocks noGrp="1"/>
          </p:cNvSpPr>
          <p:nvPr>
            <p:ph type="title"/>
          </p:nvPr>
        </p:nvSpPr>
        <p:spPr>
          <a:xfrm>
            <a:off x="450000" y="2673000"/>
            <a:ext cx="7646400" cy="696600"/>
          </a:xfrm>
        </p:spPr>
        <p:txBody>
          <a:bodyPr lIns="0" tIns="0" rIns="0" bIns="0" anchor="t" anchorCtr="0"/>
          <a:lstStyle>
            <a:lvl1pPr algn="l">
              <a:defRPr sz="2400" b="1" i="0" cap="none" baseline="0"/>
            </a:lvl1pPr>
          </a:lstStyle>
          <a:p>
            <a:r>
              <a:rPr lang="en-GB" smtClean="0"/>
              <a:t>Click to edit Master title style</a:t>
            </a:r>
            <a:endParaRPr lang="en-US" dirty="0"/>
          </a:p>
        </p:txBody>
      </p:sp>
      <p:sp>
        <p:nvSpPr>
          <p:cNvPr id="5" name="Slide Number Placeholder 9"/>
          <p:cNvSpPr txBox="1">
            <a:spLocks/>
          </p:cNvSpPr>
          <p:nvPr/>
        </p:nvSpPr>
        <p:spPr>
          <a:xfrm>
            <a:off x="8536261" y="4806543"/>
            <a:ext cx="609976" cy="273844"/>
          </a:xfrm>
          <a:prstGeom prst="rect">
            <a:avLst/>
          </a:prstGeom>
        </p:spPr>
        <p:txBody>
          <a:bodyPr vert="horz" lIns="68580" tIns="34290" rIns="68580" bIns="34290" rtlCol="0" anchor="ctr"/>
          <a:lstStyle>
            <a:defPPr>
              <a:defRPr lang="en-US"/>
            </a:defPPr>
            <a:lvl1pPr marL="0" algn="r" defTabSz="914400" rtl="0" eaLnBrk="1" latinLnBrk="0" hangingPunct="1">
              <a:defRPr sz="14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1050" dirty="0"/>
          </a:p>
        </p:txBody>
      </p:sp>
      <p:pic>
        <p:nvPicPr>
          <p:cNvPr id="7" name="Bild 2" descr="111004_EU-OSHA_PPT_Corporate logo.png"/>
          <p:cNvPicPr>
            <a:picLocks noChangeAspect="1"/>
          </p:cNvPicPr>
          <p:nvPr/>
        </p:nvPicPr>
        <p:blipFill>
          <a:blip r:embed="rId4" cstate="print"/>
          <a:srcRect/>
          <a:stretch>
            <a:fillRect/>
          </a:stretch>
        </p:blipFill>
        <p:spPr bwMode="auto">
          <a:xfrm>
            <a:off x="444501" y="4131469"/>
            <a:ext cx="959147" cy="542925"/>
          </a:xfrm>
          <a:prstGeom prst="rect">
            <a:avLst/>
          </a:prstGeom>
          <a:noFill/>
          <a:ln w="9525">
            <a:noFill/>
            <a:miter lim="800000"/>
            <a:headEnd/>
            <a:tailEnd/>
          </a:ln>
        </p:spPr>
      </p:pic>
      <p:sp>
        <p:nvSpPr>
          <p:cNvPr id="10" name="Textplatzhalter 2"/>
          <p:cNvSpPr txBox="1">
            <a:spLocks/>
          </p:cNvSpPr>
          <p:nvPr/>
        </p:nvSpPr>
        <p:spPr>
          <a:xfrm>
            <a:off x="450851" y="4816800"/>
            <a:ext cx="7439025" cy="245269"/>
          </a:xfrm>
          <a:prstGeom prst="rect">
            <a:avLst/>
          </a:prstGeom>
        </p:spPr>
        <p:txBody>
          <a:bodyPr lIns="0" tIns="0" rIns="0" bIns="0" anchor="ctr" anchorCtr="0"/>
          <a:lstStyle>
            <a:lvl1pPr marL="0" indent="0" algn="l" defTabSz="914400" rtl="0" eaLnBrk="1" latinLnBrk="0" hangingPunct="1">
              <a:spcBef>
                <a:spcPts val="0"/>
              </a:spcBef>
              <a:buFont typeface="Arial" pitchFamily="34" charset="0"/>
              <a:buNone/>
              <a:defRPr sz="900" b="0" i="0" kern="1200" spc="30">
                <a:ln>
                  <a:noFill/>
                </a:ln>
                <a:solidFill>
                  <a:srgbClr val="003399"/>
                </a:solidFill>
                <a:latin typeface="Arial"/>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defRPr/>
            </a:pPr>
            <a:r>
              <a:rPr lang="en-GB" sz="675" dirty="0" smtClean="0"/>
              <a:t>Safety and health at work is everyone’s concern. It’s good for you. It’s good for business.</a:t>
            </a:r>
            <a:endParaRPr lang="en-GB" sz="675" dirty="0"/>
          </a:p>
        </p:txBody>
      </p:sp>
      <p:sp>
        <p:nvSpPr>
          <p:cNvPr id="13" name="Subtitle 2"/>
          <p:cNvSpPr>
            <a:spLocks noGrp="1"/>
          </p:cNvSpPr>
          <p:nvPr>
            <p:ph type="subTitle" idx="10"/>
          </p:nvPr>
        </p:nvSpPr>
        <p:spPr>
          <a:xfrm>
            <a:off x="450000" y="3469500"/>
            <a:ext cx="7646400" cy="506406"/>
          </a:xfrm>
        </p:spPr>
        <p:txBody>
          <a:bodyPr lIns="0" tIns="0" rIns="0" bIns="0" anchor="t">
            <a:normAutofit/>
          </a:bodyPr>
          <a:lstStyle>
            <a:lvl1pPr marL="0" indent="0" algn="l">
              <a:buNone/>
              <a:defRPr sz="1350" baseline="0">
                <a:solidFill>
                  <a:schemeClr val="tx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smtClean="0"/>
              <a:t>Click to edit Master subtitle style</a:t>
            </a:r>
            <a:endParaRPr lang="en-US" dirty="0"/>
          </a:p>
        </p:txBody>
      </p:sp>
      <p:pic>
        <p:nvPicPr>
          <p:cNvPr id="17" name="Bild 4" descr="111004_EU-OSHA_PPT_EU logo.png"/>
          <p:cNvPicPr>
            <a:picLocks noChangeAspect="1"/>
          </p:cNvPicPr>
          <p:nvPr/>
        </p:nvPicPr>
        <p:blipFill>
          <a:blip r:embed="rId5"/>
          <a:srcRect/>
          <a:stretch>
            <a:fillRect/>
          </a:stretch>
        </p:blipFill>
        <p:spPr bwMode="auto">
          <a:xfrm>
            <a:off x="4275138" y="4431506"/>
            <a:ext cx="368870" cy="242888"/>
          </a:xfrm>
          <a:prstGeom prst="rect">
            <a:avLst/>
          </a:prstGeom>
          <a:noFill/>
          <a:ln w="9525">
            <a:noFill/>
            <a:miter lim="800000"/>
            <a:headEnd/>
            <a:tailEnd/>
          </a:ln>
        </p:spPr>
      </p:pic>
      <p:pic>
        <p:nvPicPr>
          <p:cNvPr id="16" name="Bild 5" descr="111004_EU-OSHA_PPT_HW logo.png"/>
          <p:cNvPicPr>
            <a:picLocks noChangeAspect="1"/>
          </p:cNvPicPr>
          <p:nvPr/>
        </p:nvPicPr>
        <p:blipFill>
          <a:blip r:embed="rId6"/>
          <a:srcRect/>
          <a:stretch>
            <a:fillRect/>
          </a:stretch>
        </p:blipFill>
        <p:spPr bwMode="auto">
          <a:xfrm>
            <a:off x="7596336" y="4212432"/>
            <a:ext cx="507853" cy="475060"/>
          </a:xfrm>
          <a:prstGeom prst="rect">
            <a:avLst/>
          </a:prstGeom>
          <a:noFill/>
          <a:ln w="9525">
            <a:noFill/>
            <a:miter lim="800000"/>
            <a:headEnd/>
            <a:tailEnd/>
          </a:ln>
        </p:spPr>
      </p:pic>
      <p:pic>
        <p:nvPicPr>
          <p:cNvPr id="3" name="Imagen 2"/>
          <p:cNvPicPr>
            <a:picLocks noChangeAspect="1"/>
          </p:cNvPicPr>
          <p:nvPr userDrawn="1"/>
        </p:nvPicPr>
        <p:blipFill>
          <a:blip r:embed="rId7"/>
          <a:stretch>
            <a:fillRect/>
          </a:stretch>
        </p:blipFill>
        <p:spPr>
          <a:xfrm>
            <a:off x="0" y="0"/>
            <a:ext cx="9144000" cy="2554224"/>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442512" y="-34497"/>
            <a:ext cx="694508" cy="5209298"/>
          </a:xfrm>
          <a:prstGeom prst="rect">
            <a:avLst/>
          </a:prstGeom>
        </p:spPr>
      </p:pic>
    </p:spTree>
    <p:extLst>
      <p:ext uri="{BB962C8B-B14F-4D97-AF65-F5344CB8AC3E}">
        <p14:creationId xmlns:p14="http://schemas.microsoft.com/office/powerpoint/2010/main" val="155441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0000" y="837000"/>
            <a:ext cx="7560000" cy="36450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extLst>
      <p:ext uri="{BB962C8B-B14F-4D97-AF65-F5344CB8AC3E}">
        <p14:creationId xmlns:p14="http://schemas.microsoft.com/office/powerpoint/2010/main" val="99972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27820" y="837000"/>
            <a:ext cx="489600" cy="3645000"/>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450000" y="837000"/>
            <a:ext cx="6642280" cy="36450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extLst>
      <p:ext uri="{BB962C8B-B14F-4D97-AF65-F5344CB8AC3E}">
        <p14:creationId xmlns:p14="http://schemas.microsoft.com/office/powerpoint/2010/main" val="3239556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7" name="Content Placeholder 2"/>
          <p:cNvSpPr>
            <a:spLocks noGrp="1"/>
          </p:cNvSpPr>
          <p:nvPr>
            <p:ph sz="half" idx="1"/>
          </p:nvPr>
        </p:nvSpPr>
        <p:spPr>
          <a:xfrm>
            <a:off x="450000" y="837000"/>
            <a:ext cx="7560000" cy="3645000"/>
          </a:xfrm>
        </p:spPr>
        <p:txBody>
          <a:bodyPr>
            <a:normAutofit/>
          </a:bodyPr>
          <a:lstStyle>
            <a:lvl5pPr>
              <a:defRPr/>
            </a:lvl5pPr>
            <a:lvl6pPr marL="1885950" indent="-171450">
              <a:buClr>
                <a:schemeClr val="tx2"/>
              </a:buClr>
              <a:buSzPct val="101000"/>
              <a:buFont typeface="Courier New" pitchFamily="49" charset="0"/>
              <a:buChar char="o"/>
              <a:defRPr sz="900"/>
            </a:lvl6pPr>
            <a:lvl7pPr marL="2228850" indent="-171450">
              <a:buClr>
                <a:schemeClr val="tx2"/>
              </a:buClr>
              <a:buFont typeface="Courier New" pitchFamily="49" charset="0"/>
              <a:buChar char="o"/>
              <a:defRPr sz="900" baseline="0"/>
            </a:lvl7pPr>
            <a:lvl8pPr marL="2571750" indent="-171450">
              <a:buClr>
                <a:schemeClr val="tx2"/>
              </a:buClr>
              <a:buFont typeface="Courier New" pitchFamily="49" charset="0"/>
              <a:buChar char="o"/>
              <a:defRPr sz="900" baseline="0"/>
            </a:lvl8pPr>
            <a:lvl9pPr marL="2914650" indent="-171450">
              <a:buClr>
                <a:schemeClr val="tx2"/>
              </a:buClr>
              <a:buFont typeface="Courier New" pitchFamily="49" charset="0"/>
              <a:buChar char="o"/>
              <a:defRPr sz="900" baseline="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49889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Header Section">
    <p:spTree>
      <p:nvGrpSpPr>
        <p:cNvPr id="1" name=""/>
        <p:cNvGrpSpPr/>
        <p:nvPr/>
      </p:nvGrpSpPr>
      <p:grpSpPr>
        <a:xfrm>
          <a:off x="0" y="0"/>
          <a:ext cx="0" cy="0"/>
          <a:chOff x="0" y="0"/>
          <a:chExt cx="0" cy="0"/>
        </a:xfrm>
      </p:grpSpPr>
      <p:pic>
        <p:nvPicPr>
          <p:cNvPr id="14" name="FONDO-PORTADA-PATRON-EUOSHA-2011-16-9.png" descr="/Volumes/XRAID/Equipo Rojo/EU-OSHA/18-0115 PPT templates update/PNG/FONDO-PORTADA-PATRON-EUOSHA-2011-16-9.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5145024"/>
          </a:xfrm>
          <a:prstGeom prst="rect">
            <a:avLst/>
          </a:prstGeom>
        </p:spPr>
      </p:pic>
      <p:sp>
        <p:nvSpPr>
          <p:cNvPr id="2" name="Title 1"/>
          <p:cNvSpPr>
            <a:spLocks noGrp="1"/>
          </p:cNvSpPr>
          <p:nvPr>
            <p:ph type="ctrTitle"/>
          </p:nvPr>
        </p:nvSpPr>
        <p:spPr>
          <a:xfrm>
            <a:off x="450000" y="1020600"/>
            <a:ext cx="7646400" cy="1096200"/>
          </a:xfrm>
        </p:spPr>
        <p:txBody>
          <a:bodyPr lIns="0" tIns="0" rIns="0" bIns="0" anchor="t" anchorCtr="0"/>
          <a:lstStyle>
            <a:lvl1pPr>
              <a:defRPr sz="2400" baseline="0"/>
            </a:lvl1pPr>
          </a:lstStyle>
          <a:p>
            <a:r>
              <a:rPr lang="en-GB" smtClean="0"/>
              <a:t>Click to edit Master title style</a:t>
            </a:r>
            <a:endParaRPr lang="en-US" dirty="0"/>
          </a:p>
        </p:txBody>
      </p:sp>
      <p:sp>
        <p:nvSpPr>
          <p:cNvPr id="3" name="Subtitle 2"/>
          <p:cNvSpPr>
            <a:spLocks noGrp="1"/>
          </p:cNvSpPr>
          <p:nvPr>
            <p:ph type="subTitle" idx="1"/>
          </p:nvPr>
        </p:nvSpPr>
        <p:spPr>
          <a:xfrm>
            <a:off x="878400" y="2430000"/>
            <a:ext cx="7214400" cy="951840"/>
          </a:xfrm>
        </p:spPr>
        <p:txBody>
          <a:bodyPr lIns="0" tIns="0" rIns="0" bIns="0" anchor="t">
            <a:normAutofit/>
          </a:bodyPr>
          <a:lstStyle>
            <a:lvl1pPr marL="0" indent="0" algn="l">
              <a:buNone/>
              <a:defRPr sz="1350" baseline="0">
                <a:solidFill>
                  <a:schemeClr val="tx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smtClean="0"/>
              <a:t>Click to edit Master subtitle style</a:t>
            </a:r>
            <a:endParaRPr lang="en-US" dirty="0"/>
          </a:p>
        </p:txBody>
      </p:sp>
      <p:sp>
        <p:nvSpPr>
          <p:cNvPr id="5" name="Slide Number Placeholder 9"/>
          <p:cNvSpPr txBox="1">
            <a:spLocks/>
          </p:cNvSpPr>
          <p:nvPr/>
        </p:nvSpPr>
        <p:spPr>
          <a:xfrm>
            <a:off x="8536261" y="4806543"/>
            <a:ext cx="609976" cy="273844"/>
          </a:xfrm>
          <a:prstGeom prst="rect">
            <a:avLst/>
          </a:prstGeom>
        </p:spPr>
        <p:txBody>
          <a:bodyPr vert="horz" lIns="68580" tIns="34290" rIns="68580" bIns="34290" rtlCol="0" anchor="ctr"/>
          <a:lstStyle>
            <a:defPPr>
              <a:defRPr lang="en-US"/>
            </a:defPPr>
            <a:lvl1pPr marL="0" algn="r" defTabSz="914400" rtl="0" eaLnBrk="1" latinLnBrk="0" hangingPunct="1">
              <a:defRPr sz="14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1050" dirty="0"/>
          </a:p>
        </p:txBody>
      </p:sp>
      <p:sp>
        <p:nvSpPr>
          <p:cNvPr id="9" name="Textplatzhalter 2"/>
          <p:cNvSpPr txBox="1">
            <a:spLocks/>
          </p:cNvSpPr>
          <p:nvPr/>
        </p:nvSpPr>
        <p:spPr>
          <a:xfrm>
            <a:off x="450851" y="4816800"/>
            <a:ext cx="7439025" cy="245269"/>
          </a:xfrm>
          <a:prstGeom prst="rect">
            <a:avLst/>
          </a:prstGeom>
        </p:spPr>
        <p:txBody>
          <a:bodyPr lIns="0" tIns="0" rIns="0" bIns="0" anchor="ctr" anchorCtr="0"/>
          <a:lstStyle>
            <a:lvl1pPr marL="0" indent="0" algn="l" defTabSz="914400" rtl="0" eaLnBrk="1" latinLnBrk="0" hangingPunct="1">
              <a:spcBef>
                <a:spcPts val="0"/>
              </a:spcBef>
              <a:buFont typeface="Arial" pitchFamily="34" charset="0"/>
              <a:buNone/>
              <a:defRPr sz="900" b="0" i="0" kern="1200" spc="30">
                <a:ln>
                  <a:noFill/>
                </a:ln>
                <a:solidFill>
                  <a:srgbClr val="003399"/>
                </a:solidFill>
                <a:latin typeface="Arial"/>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defRPr/>
            </a:pPr>
            <a:r>
              <a:rPr lang="en-GB" sz="675" dirty="0" smtClean="0"/>
              <a:t>Safety and health at work is everyone’s concern. It’s good for you. It’s good for business.</a:t>
            </a:r>
            <a:endParaRPr lang="en-GB" sz="675" dirty="0"/>
          </a:p>
        </p:txBody>
      </p:sp>
      <p:pic>
        <p:nvPicPr>
          <p:cNvPr id="11" name="Bild 2" descr="111004_EU-OSHA_PPT_Corporate logo.png"/>
          <p:cNvPicPr>
            <a:picLocks noChangeAspect="1"/>
          </p:cNvPicPr>
          <p:nvPr/>
        </p:nvPicPr>
        <p:blipFill>
          <a:blip r:embed="rId4" cstate="print"/>
          <a:srcRect/>
          <a:stretch>
            <a:fillRect/>
          </a:stretch>
        </p:blipFill>
        <p:spPr bwMode="auto">
          <a:xfrm>
            <a:off x="444501" y="4131469"/>
            <a:ext cx="1031155" cy="542925"/>
          </a:xfrm>
          <a:prstGeom prst="rect">
            <a:avLst/>
          </a:prstGeom>
          <a:noFill/>
          <a:ln w="9525">
            <a:noFill/>
            <a:miter lim="800000"/>
            <a:headEnd/>
            <a:tailEnd/>
          </a:ln>
        </p:spPr>
      </p:pic>
      <p:pic>
        <p:nvPicPr>
          <p:cNvPr id="12" name="Bild 4" descr="111004_EU-OSHA_PPT_EU logo.png"/>
          <p:cNvPicPr>
            <a:picLocks noChangeAspect="1"/>
          </p:cNvPicPr>
          <p:nvPr/>
        </p:nvPicPr>
        <p:blipFill>
          <a:blip r:embed="rId5"/>
          <a:srcRect/>
          <a:stretch>
            <a:fillRect/>
          </a:stretch>
        </p:blipFill>
        <p:spPr bwMode="auto">
          <a:xfrm>
            <a:off x="4275138" y="4431506"/>
            <a:ext cx="368870" cy="242888"/>
          </a:xfrm>
          <a:prstGeom prst="rect">
            <a:avLst/>
          </a:prstGeom>
          <a:noFill/>
          <a:ln w="9525">
            <a:noFill/>
            <a:miter lim="800000"/>
            <a:headEnd/>
            <a:tailEnd/>
          </a:ln>
        </p:spPr>
      </p:pic>
      <p:pic>
        <p:nvPicPr>
          <p:cNvPr id="13" name="Bild 5" descr="111004_EU-OSHA_PPT_HW logo.png"/>
          <p:cNvPicPr>
            <a:picLocks noChangeAspect="1"/>
          </p:cNvPicPr>
          <p:nvPr/>
        </p:nvPicPr>
        <p:blipFill>
          <a:blip r:embed="rId6"/>
          <a:srcRect/>
          <a:stretch>
            <a:fillRect/>
          </a:stretch>
        </p:blipFill>
        <p:spPr bwMode="auto">
          <a:xfrm>
            <a:off x="7596336" y="4212432"/>
            <a:ext cx="507853" cy="475060"/>
          </a:xfrm>
          <a:prstGeom prst="rect">
            <a:avLst/>
          </a:prstGeom>
          <a:noFill/>
          <a:ln w="9525">
            <a:noFill/>
            <a:miter lim="800000"/>
            <a:headEnd/>
            <a:tailEnd/>
          </a:ln>
        </p:spPr>
      </p:pic>
    </p:spTree>
    <p:extLst>
      <p:ext uri="{BB962C8B-B14F-4D97-AF65-F5344CB8AC3E}">
        <p14:creationId xmlns:p14="http://schemas.microsoft.com/office/powerpoint/2010/main" val="34233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0000" y="135000"/>
            <a:ext cx="7560000" cy="367200"/>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449999" y="836999"/>
            <a:ext cx="3600000" cy="3645000"/>
          </a:xfrm>
        </p:spPr>
        <p:txBody>
          <a:bodyPr>
            <a:normAutofit/>
          </a:bodyPr>
          <a:lstStyle>
            <a:lvl5pPr>
              <a:defRPr/>
            </a:lvl5pPr>
            <a:lvl6pPr marL="1885950" indent="-171450">
              <a:buClr>
                <a:schemeClr val="tx2"/>
              </a:buClr>
              <a:buSzPct val="101000"/>
              <a:buFont typeface="Courier New" pitchFamily="49" charset="0"/>
              <a:buChar char="o"/>
              <a:defRPr sz="900"/>
            </a:lvl6pPr>
            <a:lvl7pPr marL="2228850" indent="-171450">
              <a:buClr>
                <a:schemeClr val="tx2"/>
              </a:buClr>
              <a:buFont typeface="Courier New" pitchFamily="49" charset="0"/>
              <a:buChar char="o"/>
              <a:defRPr sz="900" baseline="0"/>
            </a:lvl7pPr>
            <a:lvl8pPr marL="2571750" indent="-171450">
              <a:buClr>
                <a:schemeClr val="tx2"/>
              </a:buClr>
              <a:buFont typeface="Courier New" pitchFamily="49" charset="0"/>
              <a:buChar char="o"/>
              <a:defRPr sz="900" baseline="0"/>
            </a:lvl8pPr>
            <a:lvl9pPr marL="2914650" indent="-171450">
              <a:buClr>
                <a:schemeClr val="tx2"/>
              </a:buClr>
              <a:buFont typeface="Courier New" pitchFamily="49" charset="0"/>
              <a:buChar char="o"/>
              <a:defRPr sz="900" baseline="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410000" y="837000"/>
            <a:ext cx="3600000" cy="3645000"/>
          </a:xfrm>
        </p:spPr>
        <p:txBody>
          <a:bodyPr>
            <a:normAutofit/>
          </a:bodyPr>
          <a:lstStyle>
            <a:lvl5pPr>
              <a:defRPr/>
            </a:lvl5pPr>
            <a:lvl6pPr marL="1885950" indent="-171450">
              <a:buClr>
                <a:schemeClr val="tx2"/>
              </a:buClr>
              <a:buSzPct val="101000"/>
              <a:buFont typeface="Courier New" pitchFamily="49" charset="0"/>
              <a:buChar char="o"/>
              <a:defRPr sz="900"/>
            </a:lvl6pPr>
            <a:lvl7pPr marL="2228850" indent="-171450">
              <a:buClr>
                <a:schemeClr val="tx2"/>
              </a:buClr>
              <a:buFont typeface="Courier New" pitchFamily="49" charset="0"/>
              <a:buChar char="o"/>
              <a:defRPr sz="900" baseline="0"/>
            </a:lvl7pPr>
            <a:lvl8pPr marL="2571750" indent="-171450">
              <a:buClr>
                <a:schemeClr val="tx2"/>
              </a:buClr>
              <a:buFont typeface="Courier New" pitchFamily="49" charset="0"/>
              <a:buChar char="o"/>
              <a:defRPr sz="900" baseline="0"/>
            </a:lvl8pPr>
            <a:lvl9pPr marL="2914650" indent="-171450">
              <a:buClr>
                <a:schemeClr val="tx2"/>
              </a:buClr>
              <a:buFont typeface="Courier New" pitchFamily="49" charset="0"/>
              <a:buChar char="o"/>
              <a:defRPr sz="900" baseline="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extLst>
      <p:ext uri="{BB962C8B-B14F-4D97-AF65-F5344CB8AC3E}">
        <p14:creationId xmlns:p14="http://schemas.microsoft.com/office/powerpoint/2010/main" val="46350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0000" y="837000"/>
            <a:ext cx="3600000" cy="405000"/>
          </a:xfrm>
        </p:spPr>
        <p:txBody>
          <a:bodyPr anchor="b">
            <a:noAutofit/>
          </a:bodyPr>
          <a:lstStyle>
            <a:lvl1pPr marL="0" indent="0">
              <a:buNone/>
              <a:defRPr sz="1500" b="0"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smtClean="0"/>
              <a:t>Click to edit Master text styles</a:t>
            </a:r>
          </a:p>
        </p:txBody>
      </p:sp>
      <p:sp>
        <p:nvSpPr>
          <p:cNvPr id="4" name="Content Placeholder 3"/>
          <p:cNvSpPr>
            <a:spLocks noGrp="1"/>
          </p:cNvSpPr>
          <p:nvPr>
            <p:ph sz="half" idx="2"/>
          </p:nvPr>
        </p:nvSpPr>
        <p:spPr>
          <a:xfrm>
            <a:off x="449999" y="1241999"/>
            <a:ext cx="3600000" cy="3240000"/>
          </a:xfrm>
        </p:spPr>
        <p:txBody>
          <a:bodyPr>
            <a:normAutofit/>
          </a:bodyPr>
          <a:lstStyle>
            <a:lvl5pPr>
              <a:defRPr/>
            </a:lvl5pPr>
            <a:lvl6pPr marL="1885950" indent="-171450">
              <a:buClr>
                <a:schemeClr val="tx2"/>
              </a:buClr>
              <a:buSzPct val="101000"/>
              <a:buFont typeface="Courier New" pitchFamily="49" charset="0"/>
              <a:buChar char="o"/>
              <a:defRPr sz="900"/>
            </a:lvl6pPr>
            <a:lvl7pPr marL="2228850" indent="-171450">
              <a:buClr>
                <a:schemeClr val="tx2"/>
              </a:buClr>
              <a:buFont typeface="Courier New" pitchFamily="49" charset="0"/>
              <a:buChar char="o"/>
              <a:defRPr sz="900" baseline="0"/>
            </a:lvl7pPr>
            <a:lvl8pPr marL="2571750" indent="-171450">
              <a:buClr>
                <a:schemeClr val="tx2"/>
              </a:buClr>
              <a:buFont typeface="Courier New" pitchFamily="49" charset="0"/>
              <a:buChar char="o"/>
              <a:defRPr sz="900" baseline="0"/>
            </a:lvl8pPr>
            <a:lvl9pPr marL="2914650" indent="-171450">
              <a:buClr>
                <a:schemeClr val="tx2"/>
              </a:buClr>
              <a:buFont typeface="Courier New" pitchFamily="49" charset="0"/>
              <a:buChar char="o"/>
              <a:defRPr sz="900" baseline="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410000" y="837000"/>
            <a:ext cx="3600000" cy="405000"/>
          </a:xfrm>
        </p:spPr>
        <p:txBody>
          <a:bodyPr anchor="b">
            <a:noAutofit/>
          </a:bodyPr>
          <a:lstStyle>
            <a:lvl1pPr marL="0" indent="0">
              <a:buNone/>
              <a:defRPr sz="1500" b="0"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smtClean="0"/>
              <a:t>Click to edit Master text styles</a:t>
            </a:r>
          </a:p>
        </p:txBody>
      </p:sp>
      <p:sp>
        <p:nvSpPr>
          <p:cNvPr id="6" name="Content Placeholder 5"/>
          <p:cNvSpPr>
            <a:spLocks noGrp="1"/>
          </p:cNvSpPr>
          <p:nvPr>
            <p:ph sz="quarter" idx="4"/>
          </p:nvPr>
        </p:nvSpPr>
        <p:spPr>
          <a:xfrm>
            <a:off x="4410000" y="1242000"/>
            <a:ext cx="3600000" cy="3240000"/>
          </a:xfrm>
        </p:spPr>
        <p:txBody>
          <a:bodyPr>
            <a:normAutofit/>
          </a:bodyPr>
          <a:lstStyle>
            <a:lvl5pPr>
              <a:defRPr/>
            </a:lvl5pPr>
            <a:lvl6pPr marL="1885950" indent="-171450">
              <a:buClr>
                <a:schemeClr val="tx2"/>
              </a:buClr>
              <a:buSzPct val="101000"/>
              <a:buFont typeface="Courier New" pitchFamily="49" charset="0"/>
              <a:buChar char="o"/>
              <a:defRPr sz="900"/>
            </a:lvl6pPr>
            <a:lvl7pPr marL="2228850" indent="-171450">
              <a:buClr>
                <a:schemeClr val="tx2"/>
              </a:buClr>
              <a:buFont typeface="Courier New" pitchFamily="49" charset="0"/>
              <a:buChar char="o"/>
              <a:defRPr sz="900" baseline="0"/>
            </a:lvl7pPr>
            <a:lvl8pPr marL="2571750" indent="-171450">
              <a:buClr>
                <a:schemeClr val="tx2"/>
              </a:buClr>
              <a:buFont typeface="Courier New" pitchFamily="49" charset="0"/>
              <a:buChar char="o"/>
              <a:defRPr sz="900" baseline="0"/>
            </a:lvl8pPr>
            <a:lvl9pPr marL="2914650" indent="-171450">
              <a:buClr>
                <a:schemeClr val="tx2"/>
              </a:buClr>
              <a:buFont typeface="Courier New" pitchFamily="49" charset="0"/>
              <a:buChar char="o"/>
              <a:defRPr sz="900" baseline="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48192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42796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75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0000" y="135000"/>
            <a:ext cx="7560000" cy="405000"/>
          </a:xfrm>
        </p:spPr>
        <p:txBody>
          <a:bodyPr anchor="b"/>
          <a:lstStyle>
            <a:lvl1pPr algn="l">
              <a:defRPr sz="1800" b="1" i="0" baseline="0"/>
            </a:lvl1pPr>
          </a:lstStyle>
          <a:p>
            <a:r>
              <a:rPr lang="en-GB" smtClean="0"/>
              <a:t>Click to edit Master title style</a:t>
            </a:r>
            <a:endParaRPr lang="en-US" dirty="0"/>
          </a:p>
        </p:txBody>
      </p:sp>
      <p:sp>
        <p:nvSpPr>
          <p:cNvPr id="3" name="Content Placeholder 2"/>
          <p:cNvSpPr>
            <a:spLocks noGrp="1"/>
          </p:cNvSpPr>
          <p:nvPr>
            <p:ph idx="1"/>
          </p:nvPr>
        </p:nvSpPr>
        <p:spPr>
          <a:xfrm>
            <a:off x="3690001" y="837000"/>
            <a:ext cx="4279869" cy="3645000"/>
          </a:xfrm>
        </p:spPr>
        <p:txBody>
          <a:bodyPr>
            <a:normAutofit/>
          </a:bodyPr>
          <a:lstStyle>
            <a:lvl5pPr>
              <a:defRPr/>
            </a:lvl5pPr>
            <a:lvl6pPr marL="1885950" indent="-171450">
              <a:buClr>
                <a:schemeClr val="tx2"/>
              </a:buClr>
              <a:buSzPct val="101000"/>
              <a:buFont typeface="Courier New" pitchFamily="49" charset="0"/>
              <a:buChar char="o"/>
              <a:defRPr sz="900"/>
            </a:lvl6pPr>
            <a:lvl7pPr marL="2228850" indent="-171450">
              <a:buClr>
                <a:schemeClr val="tx2"/>
              </a:buClr>
              <a:buFont typeface="Courier New" pitchFamily="49" charset="0"/>
              <a:buChar char="o"/>
              <a:defRPr sz="900" baseline="0"/>
            </a:lvl7pPr>
            <a:lvl8pPr marL="2571750" indent="-171450">
              <a:buClr>
                <a:schemeClr val="tx2"/>
              </a:buClr>
              <a:buFont typeface="Courier New" pitchFamily="49" charset="0"/>
              <a:buChar char="o"/>
              <a:defRPr sz="900" baseline="0"/>
            </a:lvl8pPr>
            <a:lvl9pPr marL="2914650" indent="-171450">
              <a:buClr>
                <a:schemeClr val="tx2"/>
              </a:buClr>
              <a:buFont typeface="Courier New" pitchFamily="49" charset="0"/>
              <a:buChar char="o"/>
              <a:defRPr sz="900" baseline="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0000" y="837000"/>
            <a:ext cx="2880000" cy="3645000"/>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smtClean="0"/>
              <a:t>Click to edit Master text styles</a:t>
            </a:r>
          </a:p>
        </p:txBody>
      </p:sp>
    </p:spTree>
    <p:extLst>
      <p:ext uri="{BB962C8B-B14F-4D97-AF65-F5344CB8AC3E}">
        <p14:creationId xmlns:p14="http://schemas.microsoft.com/office/powerpoint/2010/main" val="98097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0000" y="837000"/>
            <a:ext cx="4049992" cy="675000"/>
          </a:xfrm>
        </p:spPr>
        <p:txBody>
          <a:bodyPr anchor="b">
            <a:normAutofit/>
          </a:bodyPr>
          <a:lstStyle>
            <a:lvl1pPr algn="l">
              <a:defRPr sz="1800" b="1" i="0" baseline="0"/>
            </a:lvl1pPr>
          </a:lstStyle>
          <a:p>
            <a:r>
              <a:rPr lang="en-GB" smtClean="0"/>
              <a:t>Click to edit Master title style</a:t>
            </a:r>
            <a:endParaRPr lang="en-US" dirty="0"/>
          </a:p>
        </p:txBody>
      </p:sp>
      <p:sp>
        <p:nvSpPr>
          <p:cNvPr id="4" name="Text Placeholder 3"/>
          <p:cNvSpPr>
            <a:spLocks noGrp="1"/>
          </p:cNvSpPr>
          <p:nvPr>
            <p:ph type="body" sz="half" idx="2"/>
          </p:nvPr>
        </p:nvSpPr>
        <p:spPr>
          <a:xfrm>
            <a:off x="449999" y="1512000"/>
            <a:ext cx="4050000" cy="2970000"/>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smtClean="0"/>
              <a:t>Click to edit Master text styles</a:t>
            </a:r>
          </a:p>
        </p:txBody>
      </p:sp>
      <p:sp>
        <p:nvSpPr>
          <p:cNvPr id="18" name="Picture Placeholder 17"/>
          <p:cNvSpPr>
            <a:spLocks noGrp="1"/>
          </p:cNvSpPr>
          <p:nvPr>
            <p:ph type="pic" sz="quarter" idx="14"/>
          </p:nvPr>
        </p:nvSpPr>
        <p:spPr>
          <a:xfrm>
            <a:off x="4876800" y="1200150"/>
            <a:ext cx="3429000" cy="2571750"/>
          </a:xfrm>
          <a:prstGeom prst="ellipse">
            <a:avLst/>
          </a:prstGeom>
          <a:ln w="76200">
            <a:noFill/>
          </a:ln>
        </p:spPr>
        <p:txBody>
          <a:bodyPr/>
          <a:lstStyle/>
          <a:p>
            <a:r>
              <a:rPr lang="en-GB" dirty="0" smtClean="0"/>
              <a:t>Drag picture to placeholder or click icon to add</a:t>
            </a:r>
            <a:endParaRPr lang="en-US" dirty="0"/>
          </a:p>
        </p:txBody>
      </p:sp>
    </p:spTree>
    <p:extLst>
      <p:ext uri="{BB962C8B-B14F-4D97-AF65-F5344CB8AC3E}">
        <p14:creationId xmlns:p14="http://schemas.microsoft.com/office/powerpoint/2010/main" val="417499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file://localhost/Volumes/XRAID/Equipo%20Rojo/EU-OSHA/18-0115%20PPT%20templates%20update/PNG/FONDO-PATRON-EUOSHA-2011-16-9.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FONDO-PATRON-EUOSHA-2011-16-9.png" descr="/Volumes/XRAID/Equipo Rojo/EU-OSHA/18-0115 PPT templates update/PNG/FONDO-PATRON-EUOSHA-2011-16-9.png"/>
          <p:cNvPicPr>
            <a:picLocks noChangeAspect="1"/>
          </p:cNvPicPr>
          <p:nvPr/>
        </p:nvPicPr>
        <p:blipFill>
          <a:blip r:embed="rId13" r:link="rId14">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tle Placeholder 1"/>
          <p:cNvSpPr>
            <a:spLocks noGrp="1"/>
          </p:cNvSpPr>
          <p:nvPr>
            <p:ph type="title"/>
          </p:nvPr>
        </p:nvSpPr>
        <p:spPr>
          <a:xfrm>
            <a:off x="450001" y="135000"/>
            <a:ext cx="7559873" cy="367200"/>
          </a:xfrm>
          <a:prstGeom prst="rect">
            <a:avLst/>
          </a:prstGeom>
        </p:spPr>
        <p:txBody>
          <a:bodyPr vert="horz" lIns="91440" tIns="45720" rIns="91440" bIns="45720" rtlCol="0" anchor="ctr">
            <a:noAutofit/>
          </a:bodyPr>
          <a:lstStyle/>
          <a:p>
            <a:r>
              <a:rPr lang="en-GB" smtClean="0"/>
              <a:t>Click to edit Master title style</a:t>
            </a:r>
            <a:endParaRPr lang="en-US" dirty="0"/>
          </a:p>
        </p:txBody>
      </p:sp>
      <p:sp>
        <p:nvSpPr>
          <p:cNvPr id="3" name="Text Placeholder 2"/>
          <p:cNvSpPr>
            <a:spLocks noGrp="1"/>
          </p:cNvSpPr>
          <p:nvPr>
            <p:ph type="body" idx="1"/>
          </p:nvPr>
        </p:nvSpPr>
        <p:spPr>
          <a:xfrm>
            <a:off x="450000" y="837000"/>
            <a:ext cx="7560000" cy="3645000"/>
          </a:xfrm>
          <a:prstGeom prst="rect">
            <a:avLst/>
          </a:prstGeom>
        </p:spPr>
        <p:txBody>
          <a:bodyPr vert="horz" lIns="91440" tIns="45720" rIns="91440" bIns="45720" rtlCol="0" anchor="t" anchorCtr="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pic>
        <p:nvPicPr>
          <p:cNvPr id="9" name="Bild 3" descr="111004_EU-OSHA_PPT_Corporate logo_inner slide.png"/>
          <p:cNvPicPr>
            <a:picLocks noChangeAspect="1"/>
          </p:cNvPicPr>
          <p:nvPr/>
        </p:nvPicPr>
        <p:blipFill>
          <a:blip r:embed="rId15" cstate="print"/>
          <a:srcRect/>
          <a:stretch>
            <a:fillRect/>
          </a:stretch>
        </p:blipFill>
        <p:spPr bwMode="auto">
          <a:xfrm>
            <a:off x="442913" y="4705350"/>
            <a:ext cx="744711" cy="233363"/>
          </a:xfrm>
          <a:prstGeom prst="rect">
            <a:avLst/>
          </a:prstGeom>
          <a:noFill/>
          <a:ln w="9525">
            <a:noFill/>
            <a:miter lim="800000"/>
            <a:headEnd/>
            <a:tailEnd/>
          </a:ln>
        </p:spPr>
      </p:pic>
      <p:sp>
        <p:nvSpPr>
          <p:cNvPr id="10" name="Slide Number Placeholder 9"/>
          <p:cNvSpPr txBox="1">
            <a:spLocks/>
          </p:cNvSpPr>
          <p:nvPr/>
        </p:nvSpPr>
        <p:spPr>
          <a:xfrm>
            <a:off x="8532440" y="4877961"/>
            <a:ext cx="609976" cy="273844"/>
          </a:xfrm>
          <a:prstGeom prst="rect">
            <a:avLst/>
          </a:prstGeom>
        </p:spPr>
        <p:txBody>
          <a:bodyPr vert="horz" lIns="68580" tIns="34290" rIns="68580" bIns="34290" rtlCol="0" anchor="ctr"/>
          <a:lstStyle>
            <a:defPPr>
              <a:defRPr lang="en-US"/>
            </a:defPPr>
            <a:lvl1pPr marL="0" algn="r" defTabSz="914400" rtl="0" eaLnBrk="1" latinLnBrk="0" hangingPunct="1">
              <a:defRPr sz="14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A064B8-E15C-4A1C-8E7E-B0BD818D867C}" type="slidenum">
              <a:rPr lang="en-GB" sz="750" baseline="0" smtClean="0"/>
              <a:pPr/>
              <a:t>‹#›</a:t>
            </a:fld>
            <a:endParaRPr lang="en-GB" sz="750" baseline="0" dirty="0"/>
          </a:p>
        </p:txBody>
      </p:sp>
      <p:sp>
        <p:nvSpPr>
          <p:cNvPr id="11" name="Rectangle 11"/>
          <p:cNvSpPr>
            <a:spLocks noChangeArrowheads="1"/>
          </p:cNvSpPr>
          <p:nvPr/>
        </p:nvSpPr>
        <p:spPr bwMode="auto">
          <a:xfrm>
            <a:off x="1392239" y="4857751"/>
            <a:ext cx="6040437" cy="78581"/>
          </a:xfrm>
          <a:prstGeom prst="rect">
            <a:avLst/>
          </a:prstGeom>
          <a:noFill/>
          <a:ln w="9525">
            <a:noFill/>
            <a:miter lim="800000"/>
            <a:headEnd/>
            <a:tailEnd/>
          </a:ln>
        </p:spPr>
        <p:txBody>
          <a:bodyPr lIns="0" tIns="0" rIns="0" bIns="0">
            <a:prstTxWarp prst="textNoShape">
              <a:avLst/>
            </a:prstTxWarp>
          </a:bodyPr>
          <a:lstStyle/>
          <a:p>
            <a:pPr algn="ctr">
              <a:lnSpc>
                <a:spcPct val="90000"/>
              </a:lnSpc>
              <a:spcBef>
                <a:spcPct val="30000"/>
              </a:spcBef>
              <a:buClr>
                <a:srgbClr val="00529F"/>
              </a:buClr>
              <a:defRPr/>
            </a:pPr>
            <a:r>
              <a:rPr lang="en-GB" sz="675" b="1" dirty="0" smtClean="0">
                <a:solidFill>
                  <a:schemeClr val="tx2"/>
                </a:solidFill>
                <a:latin typeface="Arial" pitchFamily="-107" charset="0"/>
                <a:ea typeface="ＭＳ Ｐゴシック" pitchFamily="-107" charset="-128"/>
                <a:cs typeface="ＭＳ Ｐゴシック" pitchFamily="-107" charset="-128"/>
              </a:rPr>
              <a:t>www.healthy-workplaces.eu</a:t>
            </a:r>
            <a:endParaRPr lang="en-GB" sz="675" b="1" dirty="0">
              <a:solidFill>
                <a:schemeClr val="tx2"/>
              </a:solidFill>
              <a:latin typeface="Arial" pitchFamily="-107" charset="0"/>
              <a:ea typeface="ＭＳ Ｐゴシック" pitchFamily="-107" charset="-128"/>
              <a:cs typeface="ＭＳ Ｐゴシック" pitchFamily="-107" charset="-128"/>
            </a:endParaRPr>
          </a:p>
        </p:txBody>
      </p:sp>
      <p:pic>
        <p:nvPicPr>
          <p:cNvPr id="12" name="Bild 5" descr="111004_EU-OSHA_PPT_HW logo.png"/>
          <p:cNvPicPr>
            <a:picLocks noChangeAspect="1"/>
          </p:cNvPicPr>
          <p:nvPr/>
        </p:nvPicPr>
        <p:blipFill>
          <a:blip r:embed="rId16"/>
          <a:srcRect/>
          <a:stretch>
            <a:fillRect/>
          </a:stretch>
        </p:blipFill>
        <p:spPr bwMode="auto">
          <a:xfrm>
            <a:off x="7432676" y="4522144"/>
            <a:ext cx="577199" cy="475059"/>
          </a:xfrm>
          <a:prstGeom prst="rect">
            <a:avLst/>
          </a:prstGeom>
          <a:noFill/>
          <a:ln w="9525">
            <a:noFill/>
            <a:miter lim="800000"/>
            <a:headEnd/>
            <a:tailEnd/>
          </a:ln>
        </p:spPr>
      </p:pic>
    </p:spTree>
    <p:extLst>
      <p:ext uri="{BB962C8B-B14F-4D97-AF65-F5344CB8AC3E}">
        <p14:creationId xmlns:p14="http://schemas.microsoft.com/office/powerpoint/2010/main" val="117228511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342900" rtl="0" eaLnBrk="1" latinLnBrk="0" hangingPunct="1">
        <a:spcBef>
          <a:spcPct val="0"/>
        </a:spcBef>
        <a:buNone/>
        <a:defRPr sz="1800" b="1" i="0" kern="1200" baseline="0">
          <a:solidFill>
            <a:schemeClr val="tx2"/>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89000" indent="-189000" algn="l" defTabSz="342900" rtl="0" eaLnBrk="1" latinLnBrk="0" hangingPunct="1">
        <a:spcBef>
          <a:spcPts val="450"/>
        </a:spcBef>
        <a:spcAft>
          <a:spcPts val="0"/>
        </a:spcAft>
        <a:buClr>
          <a:schemeClr val="tx2"/>
        </a:buClr>
        <a:buFont typeface="Wingdings" pitchFamily="2" charset="2"/>
        <a:buChar char="§"/>
        <a:defRPr sz="1350" b="1" i="0" kern="1200" baseline="0">
          <a:solidFill>
            <a:schemeClr val="tx2"/>
          </a:solidFill>
          <a:latin typeface="+mn-lt"/>
          <a:ea typeface="+mn-ea"/>
          <a:cs typeface="+mn-cs"/>
        </a:defRPr>
      </a:lvl1pPr>
      <a:lvl2pPr marL="324000" indent="-135000" algn="l" defTabSz="342900" rtl="0" eaLnBrk="1" latinLnBrk="0" hangingPunct="1">
        <a:spcBef>
          <a:spcPts val="0"/>
        </a:spcBef>
        <a:spcAft>
          <a:spcPts val="0"/>
        </a:spcAft>
        <a:buClrTx/>
        <a:buFont typeface="Arial" pitchFamily="34" charset="0"/>
        <a:buChar char="•"/>
        <a:defRPr sz="1350" kern="1200" baseline="0">
          <a:solidFill>
            <a:schemeClr val="tx1"/>
          </a:solidFill>
          <a:latin typeface="+mn-lt"/>
          <a:ea typeface="+mn-ea"/>
          <a:cs typeface="+mn-cs"/>
        </a:defRPr>
      </a:lvl2pPr>
      <a:lvl3pPr marL="459000" indent="-135000" algn="l" defTabSz="342900" rtl="0" eaLnBrk="1" latinLnBrk="0" hangingPunct="1">
        <a:spcBef>
          <a:spcPts val="0"/>
        </a:spcBef>
        <a:spcAft>
          <a:spcPts val="0"/>
        </a:spcAft>
        <a:buClrTx/>
        <a:buFont typeface="Arial" pitchFamily="34" charset="0"/>
        <a:buChar char="−"/>
        <a:defRPr sz="1275" kern="1200" baseline="0">
          <a:solidFill>
            <a:schemeClr val="tx1"/>
          </a:solidFill>
          <a:latin typeface="+mn-lt"/>
          <a:ea typeface="+mn-ea"/>
          <a:cs typeface="+mn-cs"/>
        </a:defRPr>
      </a:lvl3pPr>
      <a:lvl4pPr marL="594000" indent="-135000" algn="l" defTabSz="342900" rtl="0" eaLnBrk="1" latinLnBrk="0" hangingPunct="1">
        <a:spcBef>
          <a:spcPts val="0"/>
        </a:spcBef>
        <a:spcAft>
          <a:spcPts val="0"/>
        </a:spcAft>
        <a:buClrTx/>
        <a:buFont typeface="Arial" pitchFamily="34" charset="0"/>
        <a:buChar char="•"/>
        <a:defRPr sz="1200" kern="1200" baseline="0">
          <a:solidFill>
            <a:schemeClr val="tx1"/>
          </a:solidFill>
          <a:latin typeface="+mn-lt"/>
          <a:ea typeface="+mn-ea"/>
          <a:cs typeface="+mn-cs"/>
        </a:defRPr>
      </a:lvl4pPr>
      <a:lvl5pPr marL="729000" indent="-135000" algn="l" defTabSz="342900" rtl="0" eaLnBrk="1" latinLnBrk="0" hangingPunct="1">
        <a:spcBef>
          <a:spcPts val="0"/>
        </a:spcBef>
        <a:spcAft>
          <a:spcPts val="0"/>
        </a:spcAft>
        <a:buClrTx/>
        <a:buFont typeface="Arial" pitchFamily="34" charset="0"/>
        <a:buChar char="−"/>
        <a:defRPr sz="1125" kern="1200" baseline="0">
          <a:solidFill>
            <a:schemeClr val="tx1"/>
          </a:solidFill>
          <a:latin typeface="+mn-lt"/>
          <a:ea typeface="+mn-ea"/>
          <a:cs typeface="+mn-cs"/>
        </a:defRPr>
      </a:lvl5pPr>
      <a:lvl6pPr marL="943313" indent="-214313" algn="l" defTabSz="342900" rtl="0" eaLnBrk="1" latinLnBrk="0" hangingPunct="1">
        <a:spcBef>
          <a:spcPts val="0"/>
        </a:spcBef>
        <a:buFont typeface="Arial" pitchFamily="34" charset="0"/>
        <a:buChar char="•"/>
        <a:defRPr sz="1050" kern="1200" baseline="0">
          <a:solidFill>
            <a:schemeClr val="tx1"/>
          </a:solidFill>
          <a:latin typeface="+mn-lt"/>
          <a:ea typeface="+mn-ea"/>
          <a:cs typeface="+mn-cs"/>
        </a:defRPr>
      </a:lvl6pPr>
      <a:lvl7pPr marL="999000" indent="-135000" algn="l" defTabSz="342900" rtl="0" eaLnBrk="1" latinLnBrk="0" hangingPunct="1">
        <a:spcBef>
          <a:spcPts val="0"/>
        </a:spcBef>
        <a:buFont typeface="Arial" pitchFamily="34" charset="0"/>
        <a:buChar char="−"/>
        <a:defRPr sz="975" kern="1200" baseline="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osha.europa.eu/en/legislation/directives/75" TargetMode="External"/><Relationship Id="rId7" Type="http://schemas.openxmlformats.org/officeDocument/2006/relationships/hyperlink" Target="https://osha.europa.eu/en/legislation/directives/regulation-ec-no-1272-2008-classification-labelling-and-packaging-of-substances-and-mixtures" TargetMode="External"/><Relationship Id="rId2" Type="http://schemas.openxmlformats.org/officeDocument/2006/relationships/hyperlink" Target="https://osha.europa.eu/en/legislation/directives/the-osh-framework-directive/1" TargetMode="External"/><Relationship Id="rId1" Type="http://schemas.openxmlformats.org/officeDocument/2006/relationships/slideLayout" Target="../slideLayouts/slideLayout2.xml"/><Relationship Id="rId6" Type="http://schemas.openxmlformats.org/officeDocument/2006/relationships/hyperlink" Target="https://osha.europa.eu/en/legislation/directives/regulation-ec-no-1907-2006-of-the-european-parliament-and-of-the-council" TargetMode="External"/><Relationship Id="rId5" Type="http://schemas.openxmlformats.org/officeDocument/2006/relationships/hyperlink" Target="https://osha.europa.eu/en/safety-and-health-legislation" TargetMode="External"/><Relationship Id="rId4" Type="http://schemas.openxmlformats.org/officeDocument/2006/relationships/hyperlink" Target="https://osha.europa.eu/en/legislation/directives/directive-2004-37-ec-carcinogens-or-mutagens-at-wor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osha.europa.eu/en/themes/dangerous-substances/roadmap-to-carcinoge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healthy-workplaces.eu/en/healthy-workplaces-newsletter" TargetMode="External"/><Relationship Id="rId7" Type="http://schemas.openxmlformats.org/officeDocument/2006/relationships/hyperlink" Target="https://www.facebook.com/EuropeanAgencyforSafetyandHealthatWork" TargetMode="External"/><Relationship Id="rId12" Type="http://schemas.openxmlformats.org/officeDocument/2006/relationships/image" Target="../media/image28.jpeg"/><Relationship Id="rId2" Type="http://schemas.openxmlformats.org/officeDocument/2006/relationships/hyperlink" Target="http://www.healthy-workplaces.eu" TargetMode="Externa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hyperlink" Target="https://www.linkedin.com/company/europeanagency-for-safety-and-health-at-work" TargetMode="External"/><Relationship Id="rId5" Type="http://schemas.openxmlformats.org/officeDocument/2006/relationships/hyperlink" Target="http://twitter.com/eu_osha" TargetMode="External"/><Relationship Id="rId10" Type="http://schemas.openxmlformats.org/officeDocument/2006/relationships/image" Target="../media/image27.png"/><Relationship Id="rId4" Type="http://schemas.openxmlformats.org/officeDocument/2006/relationships/hyperlink" Target="http://www.healthy-workplaces.eu/fops" TargetMode="External"/><Relationship Id="rId9" Type="http://schemas.openxmlformats.org/officeDocument/2006/relationships/hyperlink" Target="http://www.youtube.com/user/EUOSH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sha.europa.eu/sites/default/files/publications/documents/esener-ii-summary-en.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www.eurofound.europa.eu/sites/default/files/ef_publication/field_ef_document/ef1634en.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osha.europa.eu/sites/default/files/ESENER2-Overview_report.pd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73000"/>
            <a:ext cx="7646400" cy="696600"/>
          </a:xfrm>
        </p:spPr>
        <p:txBody>
          <a:bodyPr/>
          <a:lstStyle/>
          <a:p>
            <a:r>
              <a:rPr lang="en-GB" sz="3200" dirty="0" smtClean="0"/>
              <a:t>Healthy Workplaces Campaign 2018-19</a:t>
            </a:r>
            <a:endParaRPr lang="en-GB" sz="3200" dirty="0"/>
          </a:p>
        </p:txBody>
      </p:sp>
      <p:sp>
        <p:nvSpPr>
          <p:cNvPr id="3" name="Subtítulo 2"/>
          <p:cNvSpPr>
            <a:spLocks noGrp="1"/>
          </p:cNvSpPr>
          <p:nvPr>
            <p:ph type="subTitle" idx="10"/>
          </p:nvPr>
        </p:nvSpPr>
        <p:spPr>
          <a:xfrm>
            <a:off x="395536" y="3319813"/>
            <a:ext cx="7646400" cy="506406"/>
          </a:xfrm>
        </p:spPr>
        <p:txBody>
          <a:bodyPr>
            <a:normAutofit/>
          </a:bodyPr>
          <a:lstStyle/>
          <a:p>
            <a:r>
              <a:rPr lang="en-GB" sz="2000" dirty="0" smtClean="0"/>
              <a:t>Manage dangerous </a:t>
            </a:r>
            <a:r>
              <a:rPr lang="en-GB" sz="2000" dirty="0"/>
              <a:t>s</a:t>
            </a:r>
            <a:r>
              <a:rPr lang="en-GB" sz="2000" dirty="0" smtClean="0"/>
              <a:t>ubstances in the workplace</a:t>
            </a:r>
            <a:endParaRPr lang="en-GB" sz="2000" dirty="0"/>
          </a:p>
        </p:txBody>
      </p:sp>
      <p:sp>
        <p:nvSpPr>
          <p:cNvPr id="4" name="Subtítulo 4"/>
          <p:cNvSpPr txBox="1">
            <a:spLocks/>
          </p:cNvSpPr>
          <p:nvPr/>
        </p:nvSpPr>
        <p:spPr>
          <a:xfrm>
            <a:off x="1835696" y="3814531"/>
            <a:ext cx="6120680" cy="701435"/>
          </a:xfrm>
          <a:prstGeom prst="rect">
            <a:avLst/>
          </a:prstGeom>
        </p:spPr>
        <p:txBody>
          <a:bodyPr vert="horz" lIns="0" tIns="0" rIns="0" bIns="0" rtlCol="0" anchor="t" anchorCtr="0">
            <a:normAutofit/>
          </a:bodyPr>
          <a:lstStyle>
            <a:lvl1pPr marL="0" indent="0" algn="l" defTabSz="342900" rtl="0" eaLnBrk="1" latinLnBrk="0" hangingPunct="1">
              <a:spcBef>
                <a:spcPts val="450"/>
              </a:spcBef>
              <a:spcAft>
                <a:spcPts val="0"/>
              </a:spcAft>
              <a:buClr>
                <a:schemeClr val="tx2"/>
              </a:buClr>
              <a:buFont typeface="Wingdings" pitchFamily="2" charset="2"/>
              <a:buNone/>
              <a:defRPr sz="1350" b="1" i="0" kern="1200" baseline="0">
                <a:solidFill>
                  <a:schemeClr val="tx2"/>
                </a:solidFill>
                <a:latin typeface="+mn-lt"/>
                <a:ea typeface="+mn-ea"/>
                <a:cs typeface="+mn-cs"/>
              </a:defRPr>
            </a:lvl1pPr>
            <a:lvl2pPr marL="342900" indent="0" algn="ctr" defTabSz="342900" rtl="0" eaLnBrk="1" latinLnBrk="0" hangingPunct="1">
              <a:spcBef>
                <a:spcPts val="0"/>
              </a:spcBef>
              <a:spcAft>
                <a:spcPts val="0"/>
              </a:spcAft>
              <a:buClrTx/>
              <a:buFont typeface="Arial" pitchFamily="34" charset="0"/>
              <a:buNone/>
              <a:defRPr sz="1350" kern="1200" baseline="0">
                <a:solidFill>
                  <a:schemeClr val="tx1">
                    <a:tint val="75000"/>
                  </a:schemeClr>
                </a:solidFill>
                <a:latin typeface="+mn-lt"/>
                <a:ea typeface="+mn-ea"/>
                <a:cs typeface="+mn-cs"/>
              </a:defRPr>
            </a:lvl2pPr>
            <a:lvl3pPr marL="685800" indent="0" algn="ctr" defTabSz="342900" rtl="0" eaLnBrk="1" latinLnBrk="0" hangingPunct="1">
              <a:spcBef>
                <a:spcPts val="0"/>
              </a:spcBef>
              <a:spcAft>
                <a:spcPts val="0"/>
              </a:spcAft>
              <a:buClrTx/>
              <a:buFont typeface="Arial" pitchFamily="34" charset="0"/>
              <a:buNone/>
              <a:defRPr sz="1275" kern="1200" baseline="0">
                <a:solidFill>
                  <a:schemeClr val="tx1">
                    <a:tint val="75000"/>
                  </a:schemeClr>
                </a:solidFill>
                <a:latin typeface="+mn-lt"/>
                <a:ea typeface="+mn-ea"/>
                <a:cs typeface="+mn-cs"/>
              </a:defRPr>
            </a:lvl3pPr>
            <a:lvl4pPr marL="1028700" indent="0" algn="ctr" defTabSz="342900" rtl="0" eaLnBrk="1" latinLnBrk="0" hangingPunct="1">
              <a:spcBef>
                <a:spcPts val="0"/>
              </a:spcBef>
              <a:spcAft>
                <a:spcPts val="0"/>
              </a:spcAft>
              <a:buClrTx/>
              <a:buFont typeface="Arial" pitchFamily="34" charset="0"/>
              <a:buNone/>
              <a:defRPr sz="1200" kern="1200" baseline="0">
                <a:solidFill>
                  <a:schemeClr val="tx1">
                    <a:tint val="75000"/>
                  </a:schemeClr>
                </a:solidFill>
                <a:latin typeface="+mn-lt"/>
                <a:ea typeface="+mn-ea"/>
                <a:cs typeface="+mn-cs"/>
              </a:defRPr>
            </a:lvl4pPr>
            <a:lvl5pPr marL="1371600" indent="0" algn="ctr" defTabSz="342900" rtl="0" eaLnBrk="1" latinLnBrk="0" hangingPunct="1">
              <a:spcBef>
                <a:spcPts val="0"/>
              </a:spcBef>
              <a:spcAft>
                <a:spcPts val="0"/>
              </a:spcAft>
              <a:buClrTx/>
              <a:buFont typeface="Arial" pitchFamily="34" charset="0"/>
              <a:buNone/>
              <a:defRPr sz="1125" kern="1200" baseline="0">
                <a:solidFill>
                  <a:schemeClr val="tx1">
                    <a:tint val="75000"/>
                  </a:schemeClr>
                </a:solidFill>
                <a:latin typeface="+mn-lt"/>
                <a:ea typeface="+mn-ea"/>
                <a:cs typeface="+mn-cs"/>
              </a:defRPr>
            </a:lvl5pPr>
            <a:lvl6pPr marL="1714500" indent="0" algn="ctr" defTabSz="342900" rtl="0" eaLnBrk="1" latinLnBrk="0" hangingPunct="1">
              <a:spcBef>
                <a:spcPts val="0"/>
              </a:spcBef>
              <a:buFont typeface="Arial" pitchFamily="34" charset="0"/>
              <a:buNone/>
              <a:defRPr sz="1050" kern="1200" baseline="0">
                <a:solidFill>
                  <a:schemeClr val="tx1">
                    <a:tint val="75000"/>
                  </a:schemeClr>
                </a:solidFill>
                <a:latin typeface="+mn-lt"/>
                <a:ea typeface="+mn-ea"/>
                <a:cs typeface="+mn-cs"/>
              </a:defRPr>
            </a:lvl6pPr>
            <a:lvl7pPr marL="2057400" indent="0" algn="ctr" defTabSz="342900" rtl="0" eaLnBrk="1" latinLnBrk="0" hangingPunct="1">
              <a:spcBef>
                <a:spcPts val="0"/>
              </a:spcBef>
              <a:buFont typeface="Arial" pitchFamily="34" charset="0"/>
              <a:buNone/>
              <a:defRPr sz="975" kern="1200" baseline="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s-ES" dirty="0" smtClean="0"/>
              <a:t/>
            </a:r>
            <a:br>
              <a:rPr lang="es-ES" dirty="0" smtClean="0"/>
            </a:br>
            <a:endParaRPr lang="en-GB" dirty="0"/>
          </a:p>
        </p:txBody>
      </p:sp>
    </p:spTree>
    <p:extLst>
      <p:ext uri="{BB962C8B-B14F-4D97-AF65-F5344CB8AC3E}">
        <p14:creationId xmlns:p14="http://schemas.microsoft.com/office/powerpoint/2010/main" val="3994835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01" y="135000"/>
            <a:ext cx="7794407" cy="367200"/>
          </a:xfrm>
        </p:spPr>
        <p:txBody>
          <a:bodyPr/>
          <a:lstStyle/>
          <a:p>
            <a:r>
              <a:rPr lang="en-US" sz="2400" dirty="0" smtClean="0"/>
              <a:t>How to manage dangerous substances?</a:t>
            </a:r>
            <a:endParaRPr lang="en-US" sz="2400" dirty="0"/>
          </a:p>
        </p:txBody>
      </p:sp>
      <p:sp>
        <p:nvSpPr>
          <p:cNvPr id="3" name="Content Placeholder 2"/>
          <p:cNvSpPr>
            <a:spLocks noGrp="1"/>
          </p:cNvSpPr>
          <p:nvPr>
            <p:ph sz="half" idx="1"/>
          </p:nvPr>
        </p:nvSpPr>
        <p:spPr>
          <a:xfrm>
            <a:off x="418508" y="987574"/>
            <a:ext cx="5976664" cy="2881606"/>
          </a:xfrm>
        </p:spPr>
        <p:txBody>
          <a:bodyPr>
            <a:normAutofit fontScale="92500" lnSpcReduction="10000"/>
          </a:bodyPr>
          <a:lstStyle/>
          <a:p>
            <a:r>
              <a:rPr lang="en-GB" sz="1600" dirty="0" smtClean="0"/>
              <a:t>Creating a prevention </a:t>
            </a:r>
            <a:r>
              <a:rPr lang="en-GB" sz="1600" dirty="0"/>
              <a:t>culture and </a:t>
            </a:r>
            <a:r>
              <a:rPr lang="en-GB" sz="1600" dirty="0" smtClean="0"/>
              <a:t>raising </a:t>
            </a:r>
            <a:r>
              <a:rPr lang="en-GB" sz="1600" dirty="0"/>
              <a:t>awareness is key</a:t>
            </a:r>
          </a:p>
          <a:p>
            <a:r>
              <a:rPr lang="en-GB" sz="1600" dirty="0" smtClean="0"/>
              <a:t>Legislation </a:t>
            </a:r>
            <a:r>
              <a:rPr lang="en-GB" sz="1600" dirty="0"/>
              <a:t>on dangerous substances is already in place in the EU — employers must be aware of their legal obligations</a:t>
            </a:r>
          </a:p>
          <a:p>
            <a:r>
              <a:rPr lang="en-GB" sz="1600" dirty="0" smtClean="0"/>
              <a:t>Risk assessment is essential for effective prevention</a:t>
            </a:r>
          </a:p>
          <a:p>
            <a:r>
              <a:rPr lang="en-GB" sz="1600" dirty="0" smtClean="0"/>
              <a:t>Putting </a:t>
            </a:r>
            <a:r>
              <a:rPr lang="en-GB" sz="1600" dirty="0"/>
              <a:t>in place effective preventive and protective measures </a:t>
            </a:r>
          </a:p>
          <a:p>
            <a:r>
              <a:rPr lang="en-GB" sz="1600" dirty="0"/>
              <a:t>Workers should be kept informed about </a:t>
            </a:r>
          </a:p>
          <a:p>
            <a:pPr lvl="1"/>
            <a:r>
              <a:rPr lang="en-GB" sz="1600" dirty="0" smtClean="0"/>
              <a:t>the findings of risk assessment</a:t>
            </a:r>
          </a:p>
          <a:p>
            <a:pPr lvl="1"/>
            <a:r>
              <a:rPr lang="en-GB" sz="1600" dirty="0" smtClean="0"/>
              <a:t>the </a:t>
            </a:r>
            <a:r>
              <a:rPr lang="en-GB" sz="1600" dirty="0"/>
              <a:t>hazards they are exposed </a:t>
            </a:r>
            <a:r>
              <a:rPr lang="en-GB" sz="1600" dirty="0" smtClean="0"/>
              <a:t>to and how </a:t>
            </a:r>
            <a:r>
              <a:rPr lang="en-GB" sz="1600" dirty="0"/>
              <a:t>they may be </a:t>
            </a:r>
            <a:r>
              <a:rPr lang="en-GB" sz="1600" dirty="0" smtClean="0"/>
              <a:t>affected</a:t>
            </a:r>
            <a:endParaRPr lang="en-GB" sz="1600" dirty="0"/>
          </a:p>
          <a:p>
            <a:pPr lvl="1"/>
            <a:r>
              <a:rPr lang="en-GB" sz="1600" dirty="0" smtClean="0"/>
              <a:t>what </a:t>
            </a:r>
            <a:r>
              <a:rPr lang="en-GB" sz="1600" dirty="0"/>
              <a:t>they have to do to keep themselves and others </a:t>
            </a:r>
            <a:r>
              <a:rPr lang="en-GB" sz="1600" dirty="0" smtClean="0"/>
              <a:t>safe</a:t>
            </a:r>
          </a:p>
          <a:p>
            <a:pPr lvl="1"/>
            <a:r>
              <a:rPr lang="en-GB" sz="1600" dirty="0" smtClean="0"/>
              <a:t>what </a:t>
            </a:r>
            <a:r>
              <a:rPr lang="en-GB" sz="1600" dirty="0"/>
              <a:t>to do in case of an accident or when things go wrong</a:t>
            </a:r>
          </a:p>
          <a:p>
            <a:r>
              <a:rPr lang="en-GB" sz="1600" dirty="0" smtClean="0"/>
              <a:t>Practical tools and guidance can help businesses manage the risks and ensure safe and healthy workplaces</a:t>
            </a:r>
            <a:endParaRPr lang="en-GB"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1275606"/>
            <a:ext cx="3005952" cy="3761938"/>
          </a:xfrm>
          <a:prstGeom prst="rect">
            <a:avLst/>
          </a:prstGeom>
        </p:spPr>
      </p:pic>
    </p:spTree>
    <p:extLst>
      <p:ext uri="{BB962C8B-B14F-4D97-AF65-F5344CB8AC3E}">
        <p14:creationId xmlns:p14="http://schemas.microsoft.com/office/powerpoint/2010/main" val="167316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Risk assessment</a:t>
            </a:r>
            <a:endParaRPr lang="en-US" sz="2400" dirty="0"/>
          </a:p>
        </p:txBody>
      </p:sp>
      <p:sp>
        <p:nvSpPr>
          <p:cNvPr id="3" name="Content Placeholder 2"/>
          <p:cNvSpPr>
            <a:spLocks noGrp="1"/>
          </p:cNvSpPr>
          <p:nvPr>
            <p:ph sz="half" idx="1"/>
          </p:nvPr>
        </p:nvSpPr>
        <p:spPr/>
        <p:txBody>
          <a:bodyPr>
            <a:normAutofit/>
          </a:bodyPr>
          <a:lstStyle/>
          <a:p>
            <a:r>
              <a:rPr lang="en-GB" sz="1600" dirty="0"/>
              <a:t>Risk </a:t>
            </a:r>
            <a:r>
              <a:rPr lang="en-GB" sz="1600" dirty="0" smtClean="0"/>
              <a:t>assessment </a:t>
            </a:r>
            <a:r>
              <a:rPr lang="en-GB" sz="1600" dirty="0"/>
              <a:t>must be carried out to identify all safety and health </a:t>
            </a:r>
            <a:r>
              <a:rPr lang="en-GB" sz="1600" dirty="0" smtClean="0"/>
              <a:t>risks</a:t>
            </a:r>
          </a:p>
          <a:p>
            <a:r>
              <a:rPr lang="en-US" sz="1600" dirty="0"/>
              <a:t>Everyone — employers, managers, OSH services, and workers — should be involved</a:t>
            </a:r>
          </a:p>
          <a:p>
            <a:r>
              <a:rPr lang="en-US" sz="1600" dirty="0"/>
              <a:t>Should cover all groups of workers and contractors, and also exceptional work situations, e.g. maintenance and repair</a:t>
            </a:r>
          </a:p>
          <a:p>
            <a:r>
              <a:rPr lang="en-GB" altLang="en-US" sz="1600" dirty="0"/>
              <a:t>It is essential that any work to eliminate, substitute or </a:t>
            </a:r>
            <a:r>
              <a:rPr lang="en-GB" altLang="en-US" sz="1600" dirty="0" smtClean="0"/>
              <a:t>control </a:t>
            </a:r>
            <a:r>
              <a:rPr lang="en-GB" altLang="en-US" sz="1600" dirty="0"/>
              <a:t>risks is prioritised.</a:t>
            </a:r>
            <a:endParaRPr lang="da-DK" altLang="en-US" sz="1600" dirty="0"/>
          </a:p>
          <a:p>
            <a:r>
              <a:rPr lang="en-US" sz="1600" dirty="0"/>
              <a:t>Should be kept up to date and revised when incidents occur </a:t>
            </a:r>
          </a:p>
          <a:p>
            <a:r>
              <a:rPr lang="en-US" sz="1600" dirty="0"/>
              <a:t>Workers should be well informed about the results and trained to apply the prevention measures</a:t>
            </a:r>
          </a:p>
          <a:p>
            <a:r>
              <a:rPr lang="en-US" sz="1600" dirty="0"/>
              <a:t>Tools and instruments are available to help enterprises carry out the risk assessment</a:t>
            </a:r>
          </a:p>
        </p:txBody>
      </p:sp>
    </p:spTree>
    <p:extLst>
      <p:ext uri="{BB962C8B-B14F-4D97-AF65-F5344CB8AC3E}">
        <p14:creationId xmlns:p14="http://schemas.microsoft.com/office/powerpoint/2010/main" val="375534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3 </a:t>
            </a:r>
            <a:r>
              <a:rPr lang="de-DE" dirty="0" smtClean="0"/>
              <a:t>steps </a:t>
            </a:r>
            <a:r>
              <a:rPr lang="de-DE" dirty="0" smtClean="0"/>
              <a:t>to manage dangerous substances</a:t>
            </a:r>
            <a:endParaRPr lang="en-GB" dirty="0"/>
          </a:p>
        </p:txBody>
      </p:sp>
      <p:sp>
        <p:nvSpPr>
          <p:cNvPr id="3" name="Content Placeholder 2"/>
          <p:cNvSpPr>
            <a:spLocks noGrp="1"/>
          </p:cNvSpPr>
          <p:nvPr>
            <p:ph sz="half" idx="1"/>
          </p:nvPr>
        </p:nvSpPr>
        <p:spPr/>
        <p:txBody>
          <a:bodyPr>
            <a:normAutofit fontScale="92500"/>
          </a:bodyPr>
          <a:lstStyle/>
          <a:p>
            <a:pPr marL="0" indent="0">
              <a:buNone/>
            </a:pPr>
            <a:r>
              <a:rPr lang="en-GB" altLang="en-US" sz="1500" dirty="0" smtClean="0"/>
              <a:t>Identify hazards</a:t>
            </a:r>
            <a:r>
              <a:rPr lang="en-GB" altLang="en-US" dirty="0" smtClean="0"/>
              <a:t>:</a:t>
            </a:r>
          </a:p>
          <a:p>
            <a:r>
              <a:rPr lang="en-GB" altLang="en-US" dirty="0" smtClean="0"/>
              <a:t>Make an inventory of </a:t>
            </a:r>
            <a:r>
              <a:rPr lang="en-GB" altLang="en-US" sz="1300" dirty="0"/>
              <a:t>substances/chemical products used and generated in the workplace </a:t>
            </a:r>
          </a:p>
          <a:p>
            <a:r>
              <a:rPr lang="en-GB" altLang="en-US" dirty="0" smtClean="0"/>
              <a:t>Collect information about the harm they can cause and how this can happen, for example through labels and safety data sheets </a:t>
            </a:r>
          </a:p>
          <a:p>
            <a:r>
              <a:rPr lang="en-GB" altLang="en-US" dirty="0" smtClean="0"/>
              <a:t>Assess whether carcinogens or mutagens, for which more stringent rules apply, are used</a:t>
            </a:r>
          </a:p>
          <a:p>
            <a:pPr marL="0" indent="0">
              <a:buNone/>
            </a:pPr>
            <a:r>
              <a:rPr lang="de-DE" altLang="en-US" sz="1500" dirty="0" err="1" smtClean="0"/>
              <a:t>Assess</a:t>
            </a:r>
            <a:r>
              <a:rPr lang="de-DE" altLang="en-US" sz="1500" dirty="0" smtClean="0"/>
              <a:t> </a:t>
            </a:r>
            <a:r>
              <a:rPr lang="de-DE" altLang="en-US" sz="1500" dirty="0" err="1" smtClean="0"/>
              <a:t>exposure</a:t>
            </a:r>
            <a:r>
              <a:rPr lang="de-DE" altLang="en-US" sz="1500" dirty="0" smtClean="0"/>
              <a:t>:</a:t>
            </a:r>
            <a:endParaRPr lang="en-GB" altLang="en-US" sz="1500" dirty="0" smtClean="0"/>
          </a:p>
          <a:p>
            <a:r>
              <a:rPr lang="de-DE" dirty="0" smtClean="0"/>
              <a:t>Identify those who may be exposed, including cleaners and maintenance workers</a:t>
            </a:r>
            <a:endParaRPr lang="en-GB" dirty="0" smtClean="0"/>
          </a:p>
          <a:p>
            <a:r>
              <a:rPr lang="en-GB" sz="1300" dirty="0"/>
              <a:t>Assess workers’ exposure looking at the type, intensity, length, frequency of exposure including combinations of exposures</a:t>
            </a:r>
          </a:p>
          <a:p>
            <a:r>
              <a:rPr lang="en-GB" dirty="0" smtClean="0"/>
              <a:t>Consider combined effects with other risks, for example fire risks, skin uptake, or wet work</a:t>
            </a:r>
          </a:p>
          <a:p>
            <a:pPr marL="0" indent="0">
              <a:buNone/>
            </a:pPr>
            <a:r>
              <a:rPr lang="de-DE" sz="1500" dirty="0" smtClean="0"/>
              <a:t>Set </a:t>
            </a:r>
            <a:r>
              <a:rPr lang="de-DE" sz="1500" dirty="0" err="1" smtClean="0"/>
              <a:t>measures</a:t>
            </a:r>
            <a:r>
              <a:rPr lang="de-DE" sz="1500" dirty="0" smtClean="0"/>
              <a:t>:</a:t>
            </a:r>
            <a:endParaRPr lang="en-GB" sz="1500" dirty="0" smtClean="0"/>
          </a:p>
          <a:p>
            <a:r>
              <a:rPr lang="en-GB" dirty="0" smtClean="0"/>
              <a:t>A hazard list can then be used to draw up an action plan, including who has to implement it</a:t>
            </a:r>
          </a:p>
          <a:p>
            <a:r>
              <a:rPr lang="de-DE" sz="1300" dirty="0"/>
              <a:t>Control the implementation and impact of the </a:t>
            </a:r>
            <a:r>
              <a:rPr lang="de-DE" sz="1300" dirty="0" smtClean="0"/>
              <a:t>measures</a:t>
            </a:r>
            <a:endParaRPr lang="en-GB" dirty="0"/>
          </a:p>
        </p:txBody>
      </p:sp>
    </p:spTree>
    <p:extLst>
      <p:ext uri="{BB962C8B-B14F-4D97-AF65-F5344CB8AC3E}">
        <p14:creationId xmlns:p14="http://schemas.microsoft.com/office/powerpoint/2010/main" val="287364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696844" y="3759118"/>
            <a:ext cx="2123627" cy="1260904"/>
          </a:xfrm>
          <a:prstGeom prst="roundRect">
            <a:avLst/>
          </a:prstGeom>
          <a:solidFill>
            <a:srgbClr val="89C140"/>
          </a:solidFill>
          <a:ln>
            <a:solidFill>
              <a:srgbClr val="89C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sz="2400" smtClean="0"/>
              <a:t>The STOP principle</a:t>
            </a:r>
            <a:endParaRPr lang="en-US" sz="2400" dirty="0"/>
          </a:p>
        </p:txBody>
      </p:sp>
      <p:sp>
        <p:nvSpPr>
          <p:cNvPr id="3" name="Content Placeholder 2"/>
          <p:cNvSpPr>
            <a:spLocks noGrp="1"/>
          </p:cNvSpPr>
          <p:nvPr>
            <p:ph sz="half" idx="1"/>
          </p:nvPr>
        </p:nvSpPr>
        <p:spPr>
          <a:xfrm>
            <a:off x="251520" y="837000"/>
            <a:ext cx="7560000" cy="3645000"/>
          </a:xfrm>
        </p:spPr>
        <p:txBody>
          <a:bodyPr>
            <a:normAutofit/>
          </a:bodyPr>
          <a:lstStyle/>
          <a:p>
            <a:r>
              <a:rPr lang="en-US" sz="1600" dirty="0" smtClean="0"/>
              <a:t>Employers </a:t>
            </a:r>
            <a:r>
              <a:rPr lang="en-US" sz="1600" dirty="0"/>
              <a:t>need to set effective preventive and protective measures</a:t>
            </a:r>
          </a:p>
          <a:p>
            <a:r>
              <a:rPr lang="en-US" sz="1600" dirty="0" smtClean="0"/>
              <a:t>Dangerous substances and processes should be completely eliminated from workplaces (e.g. designing new work processes) </a:t>
            </a:r>
          </a:p>
          <a:p>
            <a:r>
              <a:rPr lang="en-US" sz="1600" dirty="0" smtClean="0"/>
              <a:t>If </a:t>
            </a:r>
            <a:r>
              <a:rPr lang="en-US" sz="1600" u="sng" dirty="0" smtClean="0"/>
              <a:t>elimination</a:t>
            </a:r>
            <a:r>
              <a:rPr lang="en-US" sz="1600" dirty="0" smtClean="0"/>
              <a:t> is not possible, r</a:t>
            </a:r>
            <a:r>
              <a:rPr lang="en-GB" sz="1600" dirty="0" err="1" smtClean="0"/>
              <a:t>isks</a:t>
            </a:r>
            <a:r>
              <a:rPr lang="en-GB" sz="1600" dirty="0" smtClean="0"/>
              <a:t> must be managed based on a hierarchy of prevention measures  — the STOP principle</a:t>
            </a:r>
          </a:p>
          <a:p>
            <a:pPr marL="0" indent="0">
              <a:buNone/>
            </a:pPr>
            <a:r>
              <a:rPr lang="en-US" sz="1600" dirty="0" smtClean="0">
                <a:solidFill>
                  <a:srgbClr val="FF0000"/>
                </a:solidFill>
              </a:rPr>
              <a:t>	</a:t>
            </a:r>
          </a:p>
          <a:p>
            <a:pPr marL="0" indent="0">
              <a:buNone/>
            </a:pPr>
            <a:r>
              <a:rPr lang="en-US" sz="1600" dirty="0" smtClean="0">
                <a:solidFill>
                  <a:srgbClr val="FF0000"/>
                </a:solidFill>
              </a:rPr>
              <a:t>	S</a:t>
            </a:r>
            <a:r>
              <a:rPr lang="en-US" sz="1600" dirty="0" smtClean="0"/>
              <a:t>ubstitution (safe or less harmful alternatives)</a:t>
            </a:r>
          </a:p>
          <a:p>
            <a:pPr marL="0" indent="0">
              <a:buNone/>
            </a:pPr>
            <a:r>
              <a:rPr lang="en-US" sz="1600" dirty="0" smtClean="0">
                <a:solidFill>
                  <a:srgbClr val="FF0000"/>
                </a:solidFill>
              </a:rPr>
              <a:t>	T</a:t>
            </a:r>
            <a:r>
              <a:rPr lang="en-US" sz="1600" dirty="0" smtClean="0"/>
              <a:t>echnological measures </a:t>
            </a:r>
            <a:r>
              <a:rPr lang="en-US" sz="1600" dirty="0"/>
              <a:t>(e.g. closed system, local exhaust ventilation)</a:t>
            </a:r>
          </a:p>
          <a:p>
            <a:pPr marL="0" indent="0">
              <a:buNone/>
            </a:pPr>
            <a:r>
              <a:rPr lang="en-US" sz="1600" dirty="0" smtClean="0">
                <a:solidFill>
                  <a:srgbClr val="FF0000"/>
                </a:solidFill>
              </a:rPr>
              <a:t>	</a:t>
            </a:r>
            <a:r>
              <a:rPr lang="en-US" sz="1600" dirty="0" err="1" smtClean="0">
                <a:solidFill>
                  <a:srgbClr val="FF0000"/>
                </a:solidFill>
              </a:rPr>
              <a:t>O</a:t>
            </a:r>
            <a:r>
              <a:rPr lang="en-US" sz="1600" dirty="0" err="1" smtClean="0"/>
              <a:t>rganisational</a:t>
            </a:r>
            <a:r>
              <a:rPr lang="en-US" sz="1600" dirty="0" smtClean="0"/>
              <a:t> measures (e.g. limiting the number of exposed workers 	or the exposure time)</a:t>
            </a:r>
          </a:p>
          <a:p>
            <a:pPr marL="0" indent="0">
              <a:buNone/>
            </a:pPr>
            <a:r>
              <a:rPr lang="en-US" sz="1600" dirty="0" smtClean="0">
                <a:solidFill>
                  <a:srgbClr val="FF0000"/>
                </a:solidFill>
              </a:rPr>
              <a:t>	P</a:t>
            </a:r>
            <a:r>
              <a:rPr lang="en-US" sz="1600" dirty="0" smtClean="0"/>
              <a:t>ersonal protection (wearing PPE)</a:t>
            </a:r>
          </a:p>
          <a:p>
            <a:endParaRPr lang="en-US" sz="1600" dirty="0" smtClean="0"/>
          </a:p>
          <a:p>
            <a:endParaRPr lang="en-US" sz="1600" dirty="0" smtClean="0"/>
          </a:p>
          <a:p>
            <a:endParaRPr lang="en-US" sz="1600" dirty="0" smtClean="0"/>
          </a:p>
          <a:p>
            <a:pPr marL="0" indent="0">
              <a:buNone/>
            </a:pPr>
            <a:endParaRPr lang="en-US" sz="16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844" y="3003798"/>
            <a:ext cx="2447156" cy="2304256"/>
          </a:xfrm>
          <a:prstGeom prst="rect">
            <a:avLst/>
          </a:prstGeom>
        </p:spPr>
      </p:pic>
    </p:spTree>
    <p:extLst>
      <p:ext uri="{BB962C8B-B14F-4D97-AF65-F5344CB8AC3E}">
        <p14:creationId xmlns:p14="http://schemas.microsoft.com/office/powerpoint/2010/main" val="3566051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6948264" y="2787773"/>
            <a:ext cx="1440160" cy="1452429"/>
          </a:xfrm>
          <a:prstGeom prst="ellipse">
            <a:avLst/>
          </a:prstGeom>
          <a:solidFill>
            <a:srgbClr val="89C14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sz="2400" dirty="0" smtClean="0"/>
              <a:t>Legislation</a:t>
            </a:r>
            <a:endParaRPr lang="en-US" sz="2400" dirty="0"/>
          </a:p>
        </p:txBody>
      </p:sp>
      <p:sp>
        <p:nvSpPr>
          <p:cNvPr id="3" name="Content Placeholder 2"/>
          <p:cNvSpPr>
            <a:spLocks noGrp="1"/>
          </p:cNvSpPr>
          <p:nvPr>
            <p:ph sz="half" idx="1"/>
          </p:nvPr>
        </p:nvSpPr>
        <p:spPr>
          <a:xfrm>
            <a:off x="323528" y="837000"/>
            <a:ext cx="7992888" cy="3645000"/>
          </a:xfrm>
        </p:spPr>
        <p:txBody>
          <a:bodyPr>
            <a:normAutofit/>
          </a:bodyPr>
          <a:lstStyle/>
          <a:p>
            <a:r>
              <a:rPr lang="en-GB" sz="1600" dirty="0"/>
              <a:t>The employer is legally responsible for ensuring workplace safety and health</a:t>
            </a:r>
          </a:p>
          <a:p>
            <a:pPr marL="0" indent="0">
              <a:buNone/>
            </a:pPr>
            <a:r>
              <a:rPr lang="en-US" sz="1600" dirty="0" smtClean="0"/>
              <a:t/>
            </a:r>
            <a:br>
              <a:rPr lang="en-US" sz="1600" dirty="0" smtClean="0"/>
            </a:br>
            <a:r>
              <a:rPr lang="en-US" sz="1600" dirty="0" smtClean="0"/>
              <a:t>Occupational safety and health regulation, including</a:t>
            </a:r>
            <a:endParaRPr lang="en-US" sz="1600" dirty="0" smtClean="0">
              <a:hlinkClick r:id="rId2"/>
            </a:endParaRPr>
          </a:p>
          <a:p>
            <a:r>
              <a:rPr lang="en-US" sz="1600" dirty="0" smtClean="0">
                <a:hlinkClick r:id="rId2"/>
              </a:rPr>
              <a:t>Directive </a:t>
            </a:r>
            <a:r>
              <a:rPr lang="en-US" sz="1600" dirty="0">
                <a:hlinkClick r:id="rId2"/>
              </a:rPr>
              <a:t>89/391/EEC (the OSH Framework Directive)   </a:t>
            </a:r>
            <a:endParaRPr lang="en-US" sz="1600" dirty="0"/>
          </a:p>
          <a:p>
            <a:r>
              <a:rPr lang="en-US" sz="1600" dirty="0" smtClean="0">
                <a:hlinkClick r:id="rId3"/>
              </a:rPr>
              <a:t>Directive </a:t>
            </a:r>
            <a:r>
              <a:rPr lang="en-US" sz="1600" dirty="0">
                <a:hlinkClick r:id="rId3"/>
              </a:rPr>
              <a:t>98/24/EC (the Chemical Agents Directive, CAD)</a:t>
            </a:r>
            <a:endParaRPr lang="en-US" sz="1600" dirty="0"/>
          </a:p>
          <a:p>
            <a:r>
              <a:rPr lang="en-US" sz="1600" dirty="0" smtClean="0">
                <a:hlinkClick r:id="rId4"/>
              </a:rPr>
              <a:t>Directive </a:t>
            </a:r>
            <a:r>
              <a:rPr lang="en-US" sz="1600" dirty="0">
                <a:hlinkClick r:id="rId4"/>
              </a:rPr>
              <a:t>2004/37/EC (the Carcinogens and Mutagens Directive, CMD</a:t>
            </a:r>
            <a:r>
              <a:rPr lang="en-US" sz="1600" dirty="0" smtClean="0">
                <a:hlinkClick r:id="rId4"/>
              </a:rPr>
              <a:t>)</a:t>
            </a:r>
            <a:endParaRPr lang="en-US" sz="1600" dirty="0" smtClean="0"/>
          </a:p>
          <a:p>
            <a:pPr marL="0" indent="0">
              <a:buNone/>
            </a:pPr>
            <a:r>
              <a:rPr lang="en-US" sz="1600" dirty="0" smtClean="0"/>
              <a:t/>
            </a:r>
            <a:br>
              <a:rPr lang="en-US" sz="1600" dirty="0" smtClean="0"/>
            </a:br>
            <a:r>
              <a:rPr lang="en-US" sz="1400" dirty="0"/>
              <a:t>C</a:t>
            </a:r>
            <a:r>
              <a:rPr lang="en-US" sz="1400" dirty="0" smtClean="0"/>
              <a:t>omplete </a:t>
            </a:r>
            <a:r>
              <a:rPr lang="en-US" sz="1400" dirty="0"/>
              <a:t>overview on relevant OSH </a:t>
            </a:r>
            <a:r>
              <a:rPr lang="en-US" sz="1400" dirty="0" smtClean="0"/>
              <a:t>legislation: </a:t>
            </a:r>
            <a:br>
              <a:rPr lang="en-US" sz="1400" dirty="0" smtClean="0"/>
            </a:br>
            <a:r>
              <a:rPr lang="en-US" sz="1400" dirty="0" smtClean="0">
                <a:hlinkClick r:id="rId5"/>
              </a:rPr>
              <a:t>https</a:t>
            </a:r>
            <a:r>
              <a:rPr lang="en-US" sz="1400" dirty="0">
                <a:hlinkClick r:id="rId5"/>
              </a:rPr>
              <a:t>://osha.europa.eu/en/safety-and-health-legislation </a:t>
            </a:r>
            <a:r>
              <a:rPr lang="en-US" sz="1400" dirty="0" smtClean="0"/>
              <a:t/>
            </a:r>
            <a:br>
              <a:rPr lang="en-US" sz="1400" dirty="0" smtClean="0"/>
            </a:br>
            <a:endParaRPr lang="en-US" sz="1400" dirty="0"/>
          </a:p>
          <a:p>
            <a:pPr marL="0" indent="0">
              <a:buNone/>
            </a:pPr>
            <a:r>
              <a:rPr lang="en-US" sz="1400" dirty="0"/>
              <a:t>Some useful information from </a:t>
            </a:r>
            <a:r>
              <a:rPr lang="en-US" sz="1400" dirty="0" smtClean="0"/>
              <a:t>the chemicals </a:t>
            </a:r>
            <a:r>
              <a:rPr lang="en-US" sz="1400" dirty="0"/>
              <a:t>legislation:</a:t>
            </a:r>
          </a:p>
          <a:p>
            <a:r>
              <a:rPr lang="en-US" sz="1400" dirty="0" smtClean="0">
                <a:hlinkClick r:id="rId6"/>
              </a:rPr>
              <a:t>Regulation </a:t>
            </a:r>
            <a:r>
              <a:rPr lang="en-US" sz="1400" dirty="0">
                <a:hlinkClick r:id="rId6"/>
              </a:rPr>
              <a:t>(EC) No 1907/2006 (REACH Regulation)</a:t>
            </a:r>
            <a:endParaRPr lang="en-US" sz="1400" dirty="0"/>
          </a:p>
          <a:p>
            <a:r>
              <a:rPr lang="en-US" sz="1400" dirty="0" smtClean="0">
                <a:hlinkClick r:id="rId7"/>
              </a:rPr>
              <a:t>Regulation </a:t>
            </a:r>
            <a:r>
              <a:rPr lang="en-US" sz="1400" dirty="0">
                <a:hlinkClick r:id="rId7"/>
              </a:rPr>
              <a:t>(EC) No 1272/2008 (CLP Regulation)</a:t>
            </a:r>
            <a:endParaRPr lang="en-US" sz="1400" dirty="0"/>
          </a:p>
          <a:p>
            <a:endParaRPr lang="en-US" sz="1600" dirty="0" smtClean="0"/>
          </a:p>
          <a:p>
            <a:pPr marL="0" indent="0">
              <a:buNone/>
            </a:pPr>
            <a:endParaRPr lang="en-GB" sz="1800" dirty="0"/>
          </a:p>
        </p:txBody>
      </p:sp>
      <p:pic>
        <p:nvPicPr>
          <p:cNvPr id="4" name="Picture 3"/>
          <p:cNvPicPr>
            <a:picLocks noChangeAspect="1"/>
          </p:cNvPicPr>
          <p:nvPr/>
        </p:nvPicPr>
        <p:blipFill rotWithShape="1">
          <a:blip r:embed="rId8" cstate="print">
            <a:extLst>
              <a:ext uri="{28A0092B-C50C-407E-A947-70E740481C1C}">
                <a14:useLocalDpi xmlns:a14="http://schemas.microsoft.com/office/drawing/2010/main" val="0"/>
              </a:ext>
            </a:extLst>
          </a:blip>
          <a:srcRect b="23658"/>
          <a:stretch/>
        </p:blipFill>
        <p:spPr>
          <a:xfrm>
            <a:off x="7164288" y="2401345"/>
            <a:ext cx="1567924" cy="1838857"/>
          </a:xfrm>
          <a:prstGeom prst="rect">
            <a:avLst/>
          </a:prstGeom>
        </p:spPr>
      </p:pic>
    </p:spTree>
    <p:extLst>
      <p:ext uri="{BB962C8B-B14F-4D97-AF65-F5344CB8AC3E}">
        <p14:creationId xmlns:p14="http://schemas.microsoft.com/office/powerpoint/2010/main" val="935133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Carcinogens</a:t>
            </a:r>
            <a:endParaRPr lang="en-US" sz="2400" dirty="0"/>
          </a:p>
        </p:txBody>
      </p:sp>
      <p:sp>
        <p:nvSpPr>
          <p:cNvPr id="3" name="Content Placeholder 2"/>
          <p:cNvSpPr>
            <a:spLocks noGrp="1"/>
          </p:cNvSpPr>
          <p:nvPr>
            <p:ph sz="half" idx="1"/>
          </p:nvPr>
        </p:nvSpPr>
        <p:spPr>
          <a:xfrm>
            <a:off x="450001" y="699542"/>
            <a:ext cx="7560000" cy="3645000"/>
          </a:xfrm>
        </p:spPr>
        <p:txBody>
          <a:bodyPr>
            <a:normAutofit/>
          </a:bodyPr>
          <a:lstStyle/>
          <a:p>
            <a:r>
              <a:rPr lang="en-US" sz="1600" dirty="0" smtClean="0"/>
              <a:t>Carcinogens cause the majority of fatal occupational diseases in the EU</a:t>
            </a:r>
          </a:p>
          <a:p>
            <a:r>
              <a:rPr lang="en-US" sz="1600" dirty="0" smtClean="0"/>
              <a:t>Every year, occupational exposure to carcinogens causes:</a:t>
            </a:r>
          </a:p>
          <a:p>
            <a:pPr lvl="1"/>
            <a:r>
              <a:rPr lang="en-GB" sz="1600" dirty="0" smtClean="0"/>
              <a:t>Range between 91,500 </a:t>
            </a:r>
            <a:r>
              <a:rPr lang="en-GB" sz="1600" dirty="0"/>
              <a:t>- </a:t>
            </a:r>
            <a:r>
              <a:rPr lang="en-GB" sz="1600" dirty="0" smtClean="0"/>
              <a:t>150,500</a:t>
            </a:r>
            <a:r>
              <a:rPr lang="en-US" sz="1600" dirty="0" smtClean="0"/>
              <a:t> people to develop cancer </a:t>
            </a:r>
          </a:p>
          <a:p>
            <a:pPr lvl="1">
              <a:tabLst>
                <a:tab pos="900113" algn="l"/>
              </a:tabLst>
            </a:pPr>
            <a:r>
              <a:rPr lang="en-GB" sz="1600" dirty="0" smtClean="0"/>
              <a:t>Range between 57,700 </a:t>
            </a:r>
            <a:r>
              <a:rPr lang="en-GB" sz="1600" dirty="0"/>
              <a:t>- </a:t>
            </a:r>
            <a:r>
              <a:rPr lang="en-GB" sz="1600" dirty="0" smtClean="0"/>
              <a:t>106,500</a:t>
            </a:r>
            <a:r>
              <a:rPr lang="en-US" sz="1600" dirty="0" smtClean="0"/>
              <a:t> deaths (RIVM, 2016)</a:t>
            </a:r>
          </a:p>
          <a:p>
            <a:pPr marL="189000" lvl="1" indent="-189000">
              <a:spcBef>
                <a:spcPts val="450"/>
              </a:spcBef>
              <a:buClr>
                <a:schemeClr val="tx2"/>
              </a:buClr>
              <a:buFont typeface="Wingdings" pitchFamily="2" charset="2"/>
              <a:buChar char="§"/>
            </a:pPr>
            <a:r>
              <a:rPr lang="en-US" sz="1600" b="1" dirty="0">
                <a:solidFill>
                  <a:schemeClr val="tx2"/>
                </a:solidFill>
              </a:rPr>
              <a:t>Many </a:t>
            </a:r>
            <a:r>
              <a:rPr lang="en-US" sz="1600" b="1" dirty="0" smtClean="0">
                <a:solidFill>
                  <a:schemeClr val="tx2"/>
                </a:solidFill>
              </a:rPr>
              <a:t>cases of occupational cancer </a:t>
            </a:r>
            <a:r>
              <a:rPr lang="en-US" sz="1600" b="1" dirty="0">
                <a:solidFill>
                  <a:schemeClr val="tx2"/>
                </a:solidFill>
              </a:rPr>
              <a:t>are preventable</a:t>
            </a:r>
          </a:p>
          <a:p>
            <a:r>
              <a:rPr lang="en-US" sz="1600" dirty="0" smtClean="0"/>
              <a:t>Stricter measures apply to carcinogens than to other dangerous substances, e.g. working in a closed system, restricting work</a:t>
            </a:r>
            <a:r>
              <a:rPr lang="de-AT" altLang="en-US" sz="1600" dirty="0" smtClean="0">
                <a:solidFill>
                  <a:schemeClr val="hlink"/>
                </a:solidFill>
              </a:rPr>
              <a:t>ers</a:t>
            </a:r>
            <a:r>
              <a:rPr lang="de-AT" altLang="en-US" sz="1600" dirty="0">
                <a:solidFill>
                  <a:schemeClr val="hlink"/>
                </a:solidFill>
              </a:rPr>
              <a:t>‘ access </a:t>
            </a:r>
            <a:r>
              <a:rPr lang="de-AT" altLang="en-US" sz="1600" dirty="0" smtClean="0">
                <a:solidFill>
                  <a:schemeClr val="hlink"/>
                </a:solidFill>
              </a:rPr>
              <a:t>and record-keeping</a:t>
            </a:r>
            <a:endParaRPr lang="en-US" sz="1600" dirty="0" smtClean="0"/>
          </a:p>
          <a:p>
            <a:r>
              <a:rPr lang="en-US" sz="1600" dirty="0"/>
              <a:t>The Roadmap on Carcinogens aims to support policy, and help share information and good practices</a:t>
            </a:r>
          </a:p>
        </p:txBody>
      </p:sp>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3507854"/>
            <a:ext cx="3790950" cy="1314450"/>
          </a:xfrm>
          <a:prstGeom prst="rect">
            <a:avLst/>
          </a:prstGeom>
        </p:spPr>
      </p:pic>
    </p:spTree>
    <p:extLst>
      <p:ext uri="{BB962C8B-B14F-4D97-AF65-F5344CB8AC3E}">
        <p14:creationId xmlns:p14="http://schemas.microsoft.com/office/powerpoint/2010/main" val="1803396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Specific groups at risk</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4919" y="411510"/>
            <a:ext cx="5830035" cy="4991564"/>
          </a:xfrm>
          <a:prstGeom prst="rect">
            <a:avLst/>
          </a:prstGeom>
        </p:spPr>
      </p:pic>
      <p:sp>
        <p:nvSpPr>
          <p:cNvPr id="3" name="Content Placeholder 2"/>
          <p:cNvSpPr>
            <a:spLocks noGrp="1"/>
          </p:cNvSpPr>
          <p:nvPr>
            <p:ph sz="half" idx="1"/>
          </p:nvPr>
        </p:nvSpPr>
        <p:spPr/>
        <p:txBody>
          <a:bodyPr/>
          <a:lstStyle/>
          <a:p>
            <a:r>
              <a:rPr lang="en-US" sz="1600" dirty="0" smtClean="0"/>
              <a:t>Certain groups of workers can be particularly at risk from dangerous substances, including:</a:t>
            </a:r>
          </a:p>
          <a:p>
            <a:pPr lvl="1"/>
            <a:r>
              <a:rPr lang="en-US" sz="1600" dirty="0"/>
              <a:t>w</a:t>
            </a:r>
            <a:r>
              <a:rPr lang="en-US" sz="1600" dirty="0" smtClean="0"/>
              <a:t>omen</a:t>
            </a:r>
          </a:p>
          <a:p>
            <a:pPr lvl="1"/>
            <a:r>
              <a:rPr lang="en-US" sz="1600" dirty="0" smtClean="0"/>
              <a:t>young workers</a:t>
            </a:r>
          </a:p>
          <a:p>
            <a:pPr lvl="1"/>
            <a:r>
              <a:rPr lang="en-US" sz="1600" dirty="0" smtClean="0"/>
              <a:t>migrant workers</a:t>
            </a:r>
          </a:p>
          <a:p>
            <a:pPr lvl="1"/>
            <a:r>
              <a:rPr lang="en-US" sz="1600" dirty="0" smtClean="0"/>
              <a:t>temporary workers</a:t>
            </a:r>
          </a:p>
          <a:p>
            <a:pPr lvl="1"/>
            <a:r>
              <a:rPr lang="en-GB" sz="1600" dirty="0"/>
              <a:t>untrained or inexperienced staff</a:t>
            </a:r>
          </a:p>
          <a:p>
            <a:pPr lvl="1"/>
            <a:r>
              <a:rPr lang="en-GB" sz="1600" dirty="0"/>
              <a:t>cleaners and contractors</a:t>
            </a:r>
            <a:endParaRPr lang="en-US" sz="1600" dirty="0"/>
          </a:p>
          <a:p>
            <a:pPr marL="189000" lvl="1" indent="-189000">
              <a:spcBef>
                <a:spcPts val="450"/>
              </a:spcBef>
              <a:buClr>
                <a:schemeClr val="tx2"/>
              </a:buClr>
              <a:buFont typeface="Wingdings" pitchFamily="2" charset="2"/>
              <a:buChar char="§"/>
            </a:pPr>
            <a:r>
              <a:rPr lang="en-US" sz="1600" b="1" dirty="0" smtClean="0">
                <a:solidFill>
                  <a:schemeClr val="tx2"/>
                </a:solidFill>
              </a:rPr>
              <a:t>This may be because </a:t>
            </a:r>
            <a:r>
              <a:rPr lang="en-US" sz="1600" b="1" dirty="0">
                <a:solidFill>
                  <a:schemeClr val="tx2"/>
                </a:solidFill>
              </a:rPr>
              <a:t>of particular </a:t>
            </a:r>
            <a:r>
              <a:rPr lang="en-US" sz="1600" b="1" dirty="0" smtClean="0">
                <a:solidFill>
                  <a:schemeClr val="tx2"/>
                </a:solidFill>
              </a:rPr>
              <a:t>sensitivity, inexperience or because of a lack of training or information</a:t>
            </a:r>
          </a:p>
          <a:p>
            <a:pPr marL="189000" lvl="1" indent="-189000">
              <a:spcBef>
                <a:spcPts val="450"/>
              </a:spcBef>
              <a:buClr>
                <a:schemeClr val="tx2"/>
              </a:buClr>
              <a:buFont typeface="Wingdings" pitchFamily="2" charset="2"/>
              <a:buChar char="§"/>
            </a:pPr>
            <a:r>
              <a:rPr lang="en-US" sz="1600" b="1" dirty="0" smtClean="0">
                <a:solidFill>
                  <a:schemeClr val="tx2"/>
                </a:solidFill>
              </a:rPr>
              <a:t>The risks to these workers should be considered in risk assessment</a:t>
            </a:r>
            <a:endParaRPr lang="en-US" sz="1600" b="1" dirty="0">
              <a:solidFill>
                <a:schemeClr val="tx2"/>
              </a:solidFill>
            </a:endParaRPr>
          </a:p>
          <a:p>
            <a:pPr lvl="1"/>
            <a:endParaRPr lang="en-US" dirty="0" smtClean="0"/>
          </a:p>
        </p:txBody>
      </p:sp>
    </p:spTree>
    <p:extLst>
      <p:ext uri="{BB962C8B-B14F-4D97-AF65-F5344CB8AC3E}">
        <p14:creationId xmlns:p14="http://schemas.microsoft.com/office/powerpoint/2010/main" val="1001228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27534"/>
            <a:ext cx="9144000" cy="3744416"/>
          </a:xfrm>
          <a:prstGeom prst="rect">
            <a:avLst/>
          </a:prstGeom>
          <a:solidFill>
            <a:srgbClr val="89C140"/>
          </a:solidFill>
          <a:ln>
            <a:solidFill>
              <a:srgbClr val="89C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107504" y="821811"/>
            <a:ext cx="7776864" cy="244827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sz="2400" dirty="0" smtClean="0"/>
              <a:t>Getting involved</a:t>
            </a:r>
            <a:endParaRPr lang="en-US" sz="2400" dirty="0"/>
          </a:p>
        </p:txBody>
      </p:sp>
      <p:sp>
        <p:nvSpPr>
          <p:cNvPr id="3" name="Content Placeholder 2"/>
          <p:cNvSpPr>
            <a:spLocks noGrp="1"/>
          </p:cNvSpPr>
          <p:nvPr>
            <p:ph sz="half" idx="1"/>
          </p:nvPr>
        </p:nvSpPr>
        <p:spPr>
          <a:xfrm>
            <a:off x="450000" y="987574"/>
            <a:ext cx="7560000" cy="3645000"/>
          </a:xfrm>
        </p:spPr>
        <p:txBody>
          <a:bodyPr>
            <a:normAutofit/>
          </a:bodyPr>
          <a:lstStyle/>
          <a:p>
            <a:pPr marL="0" indent="0">
              <a:buNone/>
            </a:pPr>
            <a:r>
              <a:rPr lang="en-GB" sz="1600" dirty="0" smtClean="0"/>
              <a:t>Organisations of all sizes and sectors, as well as individuals, can get involved by:</a:t>
            </a:r>
          </a:p>
          <a:p>
            <a:pPr lvl="1"/>
            <a:r>
              <a:rPr lang="en-GB" sz="1600" dirty="0" smtClean="0"/>
              <a:t>disseminating and publicising campaign materials</a:t>
            </a:r>
          </a:p>
          <a:p>
            <a:pPr lvl="1"/>
            <a:r>
              <a:rPr lang="en-GB" sz="1600" dirty="0"/>
              <a:t>t</a:t>
            </a:r>
            <a:r>
              <a:rPr lang="en-GB" sz="1600" dirty="0" smtClean="0"/>
              <a:t>aking part in or organising events and activities</a:t>
            </a:r>
          </a:p>
          <a:p>
            <a:pPr lvl="1"/>
            <a:r>
              <a:rPr lang="en-GB" sz="1600" dirty="0" smtClean="0"/>
              <a:t>using and promoting dangerous substances </a:t>
            </a:r>
          </a:p>
          <a:p>
            <a:pPr marL="189000" lvl="1" indent="0">
              <a:buNone/>
            </a:pPr>
            <a:r>
              <a:rPr lang="en-GB" sz="1600" dirty="0" smtClean="0"/>
              <a:t>management tools</a:t>
            </a:r>
          </a:p>
          <a:p>
            <a:pPr lvl="1"/>
            <a:r>
              <a:rPr lang="en-GB" sz="1600" dirty="0"/>
              <a:t>b</a:t>
            </a:r>
            <a:r>
              <a:rPr lang="en-GB" sz="1600" dirty="0" smtClean="0"/>
              <a:t>ecoming a campaign partner</a:t>
            </a:r>
          </a:p>
          <a:p>
            <a:pPr lvl="1"/>
            <a:r>
              <a:rPr lang="en-GB" sz="1600" dirty="0" smtClean="0"/>
              <a:t>keeping up to date via social media</a:t>
            </a:r>
          </a:p>
          <a:p>
            <a:pPr lvl="1"/>
            <a:endParaRPr lang="en-GB" sz="1600" dirty="0" smtClean="0"/>
          </a:p>
          <a:p>
            <a:pPr lvl="1"/>
            <a:endParaRPr lang="en-GB" sz="1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2080" y="1707654"/>
            <a:ext cx="2392685" cy="4236729"/>
          </a:xfrm>
          <a:prstGeom prst="rect">
            <a:avLst/>
          </a:prstGeom>
        </p:spPr>
      </p:pic>
    </p:spTree>
    <p:extLst>
      <p:ext uri="{BB962C8B-B14F-4D97-AF65-F5344CB8AC3E}">
        <p14:creationId xmlns:p14="http://schemas.microsoft.com/office/powerpoint/2010/main" val="2692504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Campaign partnership offer</a:t>
            </a:r>
            <a:endParaRPr lang="en-US" sz="2400" dirty="0"/>
          </a:p>
        </p:txBody>
      </p:sp>
      <p:sp>
        <p:nvSpPr>
          <p:cNvPr id="4" name="Rectangle 3"/>
          <p:cNvSpPr/>
          <p:nvPr/>
        </p:nvSpPr>
        <p:spPr>
          <a:xfrm>
            <a:off x="0" y="627534"/>
            <a:ext cx="9144000" cy="3744416"/>
          </a:xfrm>
          <a:prstGeom prst="rect">
            <a:avLst/>
          </a:prstGeom>
          <a:solidFill>
            <a:srgbClr val="89C140"/>
          </a:solidFill>
          <a:ln>
            <a:solidFill>
              <a:srgbClr val="89C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2987824" y="735546"/>
            <a:ext cx="6048672" cy="352839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half" idx="1"/>
          </p:nvPr>
        </p:nvSpPr>
        <p:spPr>
          <a:xfrm>
            <a:off x="3203848" y="843558"/>
            <a:ext cx="5976664" cy="3528392"/>
          </a:xfrm>
        </p:spPr>
        <p:txBody>
          <a:bodyPr>
            <a:noAutofit/>
          </a:bodyPr>
          <a:lstStyle/>
          <a:p>
            <a:r>
              <a:rPr lang="en-GB" sz="1500" dirty="0" smtClean="0"/>
              <a:t>Successful partnerships between EU-OSHA and key stakeholders are crucial for the success of the campaign</a:t>
            </a:r>
          </a:p>
          <a:p>
            <a:r>
              <a:rPr lang="en-GB" sz="1500" dirty="0" smtClean="0"/>
              <a:t>Pan-European and international organisations can become official campaign partners</a:t>
            </a:r>
          </a:p>
          <a:p>
            <a:r>
              <a:rPr lang="en-GB" sz="1500" dirty="0"/>
              <a:t>C</a:t>
            </a:r>
            <a:r>
              <a:rPr lang="en-GB" sz="1500" dirty="0" smtClean="0"/>
              <a:t>ampaign media partners promote the campaign</a:t>
            </a:r>
          </a:p>
          <a:p>
            <a:r>
              <a:rPr lang="en-GB" sz="1500" dirty="0"/>
              <a:t>Benefits include:</a:t>
            </a:r>
          </a:p>
          <a:p>
            <a:pPr lvl="1"/>
            <a:r>
              <a:rPr lang="en-GB" sz="1500" dirty="0"/>
              <a:t>a welcome pack</a:t>
            </a:r>
          </a:p>
          <a:p>
            <a:pPr lvl="1"/>
            <a:r>
              <a:rPr lang="en-GB" sz="1500" dirty="0"/>
              <a:t>a partner certificate</a:t>
            </a:r>
          </a:p>
          <a:p>
            <a:pPr lvl="1"/>
            <a:r>
              <a:rPr lang="en-GB" sz="1500" dirty="0" smtClean="0"/>
              <a:t>promotion </a:t>
            </a:r>
            <a:r>
              <a:rPr lang="en-GB" sz="1500" dirty="0"/>
              <a:t>at EU level and in the media</a:t>
            </a:r>
          </a:p>
          <a:p>
            <a:pPr lvl="1"/>
            <a:r>
              <a:rPr lang="en-GB" sz="1500" dirty="0"/>
              <a:t>networking opportunities and exchange of </a:t>
            </a:r>
            <a:br>
              <a:rPr lang="en-GB" sz="1500" dirty="0"/>
            </a:br>
            <a:r>
              <a:rPr lang="en-GB" sz="1500" dirty="0"/>
              <a:t>good practice with other campaign partners</a:t>
            </a:r>
          </a:p>
          <a:p>
            <a:pPr lvl="1"/>
            <a:r>
              <a:rPr lang="en-GB" sz="1500" dirty="0"/>
              <a:t>invitation to EU-OSHA events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59" y="817823"/>
            <a:ext cx="3325110" cy="3363838"/>
          </a:xfrm>
          <a:prstGeom prst="rect">
            <a:avLst/>
          </a:prstGeom>
        </p:spPr>
      </p:pic>
    </p:spTree>
    <p:extLst>
      <p:ext uri="{BB962C8B-B14F-4D97-AF65-F5344CB8AC3E}">
        <p14:creationId xmlns:p14="http://schemas.microsoft.com/office/powerpoint/2010/main" val="690847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Healthy Workplaces Good Practice Awards</a:t>
            </a:r>
            <a:endParaRPr lang="en-US" dirty="0"/>
          </a:p>
        </p:txBody>
      </p:sp>
      <p:sp>
        <p:nvSpPr>
          <p:cNvPr id="3" name="Content Placeholder 2"/>
          <p:cNvSpPr>
            <a:spLocks noGrp="1"/>
          </p:cNvSpPr>
          <p:nvPr>
            <p:ph sz="half" idx="1"/>
          </p:nvPr>
        </p:nvSpPr>
        <p:spPr/>
        <p:txBody>
          <a:bodyPr>
            <a:normAutofit/>
          </a:bodyPr>
          <a:lstStyle/>
          <a:p>
            <a:r>
              <a:rPr lang="en-GB" sz="1600" dirty="0" smtClean="0"/>
              <a:t>Recognition of innovative safety and health practices in the workplace</a:t>
            </a:r>
          </a:p>
          <a:p>
            <a:r>
              <a:rPr lang="en-GB" sz="1600" dirty="0" smtClean="0"/>
              <a:t>Organisations are rewarded for successful and sustainable initiatives to managing dangerous substances in the workplace</a:t>
            </a:r>
          </a:p>
          <a:p>
            <a:r>
              <a:rPr lang="en-GB" sz="1600" dirty="0" smtClean="0"/>
              <a:t>Open to organisations in:</a:t>
            </a:r>
          </a:p>
          <a:p>
            <a:pPr lvl="1"/>
            <a:r>
              <a:rPr lang="en-GB" sz="1600" dirty="0"/>
              <a:t>EU Member States</a:t>
            </a:r>
          </a:p>
          <a:p>
            <a:pPr lvl="1"/>
            <a:r>
              <a:rPr lang="en-GB" sz="1600" dirty="0"/>
              <a:t>candidate countries</a:t>
            </a:r>
          </a:p>
          <a:p>
            <a:pPr lvl="1"/>
            <a:r>
              <a:rPr lang="en-GB" sz="1600" dirty="0" smtClean="0"/>
              <a:t>potential </a:t>
            </a:r>
            <a:r>
              <a:rPr lang="en-GB" sz="1600" dirty="0"/>
              <a:t>candidate countries</a:t>
            </a:r>
          </a:p>
          <a:p>
            <a:pPr lvl="1"/>
            <a:r>
              <a:rPr lang="en-GB" sz="1600" dirty="0"/>
              <a:t>European Free Trade Association (EFTA</a:t>
            </a:r>
            <a:r>
              <a:rPr lang="en-GB" sz="1600" dirty="0" smtClean="0"/>
              <a:t>) countries</a:t>
            </a:r>
            <a:endParaRPr lang="en-GB" sz="1600" dirty="0"/>
          </a:p>
          <a:p>
            <a:pPr marL="189000" lvl="1" indent="-189000">
              <a:spcBef>
                <a:spcPts val="450"/>
              </a:spcBef>
              <a:buClr>
                <a:schemeClr val="tx2"/>
              </a:buClr>
              <a:buFont typeface="Wingdings" pitchFamily="2" charset="2"/>
              <a:buChar char="§"/>
            </a:pPr>
            <a:r>
              <a:rPr lang="en-GB" sz="1600" b="1" dirty="0" smtClean="0">
                <a:solidFill>
                  <a:schemeClr val="tx2"/>
                </a:solidFill>
              </a:rPr>
              <a:t>Winners </a:t>
            </a:r>
            <a:r>
              <a:rPr lang="en-GB" sz="1600" b="1" dirty="0">
                <a:solidFill>
                  <a:schemeClr val="tx2"/>
                </a:solidFill>
              </a:rPr>
              <a:t>are announced at </a:t>
            </a:r>
            <a:r>
              <a:rPr lang="en-GB" sz="1600" b="1" dirty="0" smtClean="0">
                <a:solidFill>
                  <a:schemeClr val="tx2"/>
                </a:solidFill>
              </a:rPr>
              <a:t>an awards </a:t>
            </a:r>
            <a:r>
              <a:rPr lang="en-GB" sz="1600" b="1" dirty="0">
                <a:solidFill>
                  <a:schemeClr val="tx2"/>
                </a:solidFill>
              </a:rPr>
              <a:t>ceremony</a:t>
            </a:r>
          </a:p>
          <a:p>
            <a:endParaRPr lang="en-GB" sz="1800" dirty="0" smtClean="0"/>
          </a:p>
          <a:p>
            <a:pPr lvl="1"/>
            <a:endParaRPr lang="en-GB" sz="1800" dirty="0" smtClean="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6190" y="318600"/>
            <a:ext cx="6007493" cy="5143500"/>
          </a:xfrm>
          <a:prstGeom prst="rect">
            <a:avLst/>
          </a:prstGeom>
        </p:spPr>
      </p:pic>
    </p:spTree>
    <p:extLst>
      <p:ext uri="{BB962C8B-B14F-4D97-AF65-F5344CB8AC3E}">
        <p14:creationId xmlns:p14="http://schemas.microsoft.com/office/powerpoint/2010/main" val="541222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clrChange>
              <a:clrFrom>
                <a:srgbClr val="EEF4D5"/>
              </a:clrFrom>
              <a:clrTo>
                <a:srgbClr val="EEF4D5">
                  <a:alpha val="0"/>
                </a:srgbClr>
              </a:clrTo>
            </a:clrChange>
            <a:extLst>
              <a:ext uri="{28A0092B-C50C-407E-A947-70E740481C1C}">
                <a14:useLocalDpi xmlns:a14="http://schemas.microsoft.com/office/drawing/2010/main" val="0"/>
              </a:ext>
            </a:extLst>
          </a:blip>
          <a:srcRect/>
          <a:stretch>
            <a:fillRect/>
          </a:stretch>
        </p:blipFill>
        <p:spPr bwMode="auto">
          <a:xfrm>
            <a:off x="5996659" y="968499"/>
            <a:ext cx="3147341" cy="3507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Introduction to the campaign</a:t>
            </a:r>
            <a:endParaRPr lang="en-US" dirty="0"/>
          </a:p>
        </p:txBody>
      </p:sp>
      <p:sp>
        <p:nvSpPr>
          <p:cNvPr id="3" name="Content Placeholder 2"/>
          <p:cNvSpPr>
            <a:spLocks noGrp="1"/>
          </p:cNvSpPr>
          <p:nvPr>
            <p:ph sz="half" idx="1"/>
          </p:nvPr>
        </p:nvSpPr>
        <p:spPr/>
        <p:txBody>
          <a:bodyPr>
            <a:normAutofit/>
          </a:bodyPr>
          <a:lstStyle/>
          <a:p>
            <a:r>
              <a:rPr lang="en-GB" sz="1600" dirty="0" smtClean="0"/>
              <a:t>Coordinated by the European Agency for Safety and Health at Work </a:t>
            </a:r>
            <a:br>
              <a:rPr lang="en-GB" sz="1600" dirty="0" smtClean="0"/>
            </a:br>
            <a:r>
              <a:rPr lang="en-GB" sz="1600" dirty="0" smtClean="0"/>
              <a:t>(EU-OSHA)</a:t>
            </a:r>
          </a:p>
          <a:p>
            <a:r>
              <a:rPr lang="en-GB" sz="1600" dirty="0" smtClean="0"/>
              <a:t>Organised in more than 30 countries</a:t>
            </a:r>
          </a:p>
          <a:p>
            <a:r>
              <a:rPr lang="en-GB" sz="1600" dirty="0" smtClean="0"/>
              <a:t>Supported by a network of partners:</a:t>
            </a:r>
            <a:br>
              <a:rPr lang="en-GB" sz="1600" dirty="0" smtClean="0"/>
            </a:br>
            <a:endParaRPr lang="en-GB" sz="1600" dirty="0" smtClean="0"/>
          </a:p>
          <a:p>
            <a:pPr lvl="1"/>
            <a:r>
              <a:rPr lang="en-GB" sz="1600" dirty="0" smtClean="0"/>
              <a:t>National focal points</a:t>
            </a:r>
          </a:p>
          <a:p>
            <a:pPr lvl="1"/>
            <a:r>
              <a:rPr lang="en-GB" sz="1600" dirty="0" smtClean="0"/>
              <a:t>Official campaign partners</a:t>
            </a:r>
          </a:p>
          <a:p>
            <a:pPr lvl="1"/>
            <a:r>
              <a:rPr lang="en-GB" sz="1600" dirty="0" smtClean="0"/>
              <a:t>European social partners</a:t>
            </a:r>
          </a:p>
          <a:p>
            <a:pPr lvl="1"/>
            <a:r>
              <a:rPr lang="en-GB" sz="1600" dirty="0" smtClean="0"/>
              <a:t>Media partners</a:t>
            </a:r>
          </a:p>
          <a:p>
            <a:pPr lvl="1"/>
            <a:r>
              <a:rPr lang="en-GB" sz="1600" dirty="0" smtClean="0"/>
              <a:t>Enterprise Europe Network</a:t>
            </a:r>
          </a:p>
          <a:p>
            <a:pPr lvl="1"/>
            <a:r>
              <a:rPr lang="en-GB" sz="1600" dirty="0" smtClean="0"/>
              <a:t>EU institutions</a:t>
            </a:r>
          </a:p>
          <a:p>
            <a:pPr lvl="1"/>
            <a:r>
              <a:rPr lang="en-GB" sz="1600" dirty="0" smtClean="0"/>
              <a:t>Other EU agencies</a:t>
            </a:r>
            <a:endParaRPr lang="en-GB" sz="1600" dirty="0"/>
          </a:p>
        </p:txBody>
      </p:sp>
    </p:spTree>
    <p:extLst>
      <p:ext uri="{BB962C8B-B14F-4D97-AF65-F5344CB8AC3E}">
        <p14:creationId xmlns:p14="http://schemas.microsoft.com/office/powerpoint/2010/main" val="233717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Campaign resources</a:t>
            </a:r>
            <a:endParaRPr lang="en-US" sz="2400" dirty="0"/>
          </a:p>
        </p:txBody>
      </p:sp>
      <p:sp>
        <p:nvSpPr>
          <p:cNvPr id="3" name="Content Placeholder 2"/>
          <p:cNvSpPr>
            <a:spLocks noGrp="1"/>
          </p:cNvSpPr>
          <p:nvPr>
            <p:ph sz="half" idx="1"/>
          </p:nvPr>
        </p:nvSpPr>
        <p:spPr>
          <a:xfrm>
            <a:off x="251520" y="987574"/>
            <a:ext cx="3761960" cy="3645000"/>
          </a:xfrm>
        </p:spPr>
        <p:txBody>
          <a:bodyPr>
            <a:normAutofit/>
          </a:bodyPr>
          <a:lstStyle/>
          <a:p>
            <a:r>
              <a:rPr lang="en-GB" sz="1600" dirty="0" smtClean="0"/>
              <a:t>Campaign guide</a:t>
            </a:r>
          </a:p>
          <a:p>
            <a:r>
              <a:rPr lang="en-GB" sz="1600" dirty="0" smtClean="0"/>
              <a:t>Practical e-tool</a:t>
            </a:r>
          </a:p>
          <a:p>
            <a:pPr marL="189000" lvl="1" indent="-189000">
              <a:spcBef>
                <a:spcPts val="450"/>
              </a:spcBef>
              <a:buClr>
                <a:schemeClr val="tx2"/>
              </a:buClr>
              <a:buFont typeface="Wingdings" pitchFamily="2" charset="2"/>
              <a:buChar char="§"/>
            </a:pPr>
            <a:r>
              <a:rPr lang="en-GB" sz="1600" b="1" dirty="0">
                <a:solidFill>
                  <a:schemeClr val="tx2"/>
                </a:solidFill>
              </a:rPr>
              <a:t>Reports</a:t>
            </a:r>
          </a:p>
          <a:p>
            <a:pPr marL="189000" lvl="1" indent="-189000">
              <a:spcBef>
                <a:spcPts val="450"/>
              </a:spcBef>
              <a:buClr>
                <a:schemeClr val="tx2"/>
              </a:buClr>
              <a:buFont typeface="Wingdings" pitchFamily="2" charset="2"/>
              <a:buChar char="§"/>
            </a:pPr>
            <a:r>
              <a:rPr lang="en-US" sz="1600" b="1" dirty="0">
                <a:solidFill>
                  <a:schemeClr val="tx2"/>
                </a:solidFill>
              </a:rPr>
              <a:t>Series of </a:t>
            </a:r>
            <a:r>
              <a:rPr lang="en-US" sz="1600" b="1" dirty="0" smtClean="0">
                <a:solidFill>
                  <a:schemeClr val="tx2"/>
                </a:solidFill>
              </a:rPr>
              <a:t>info sheets </a:t>
            </a:r>
            <a:r>
              <a:rPr lang="en-US" sz="1600" b="1" dirty="0">
                <a:solidFill>
                  <a:schemeClr val="tx2"/>
                </a:solidFill>
              </a:rPr>
              <a:t>on priority topics </a:t>
            </a:r>
            <a:endParaRPr lang="en-US" sz="1600" b="1" dirty="0" smtClean="0">
              <a:solidFill>
                <a:schemeClr val="tx2"/>
              </a:solidFill>
            </a:endParaRPr>
          </a:p>
          <a:p>
            <a:pPr marL="189000" lvl="1" indent="-189000">
              <a:spcBef>
                <a:spcPts val="450"/>
              </a:spcBef>
              <a:buClr>
                <a:schemeClr val="tx2"/>
              </a:buClr>
              <a:buFont typeface="Wingdings" pitchFamily="2" charset="2"/>
              <a:buChar char="§"/>
            </a:pPr>
            <a:r>
              <a:rPr lang="en-GB" sz="1600" b="1" dirty="0">
                <a:solidFill>
                  <a:schemeClr val="tx2"/>
                </a:solidFill>
              </a:rPr>
              <a:t>Database of </a:t>
            </a:r>
            <a:r>
              <a:rPr lang="en-US" sz="1600" b="1" dirty="0" smtClean="0">
                <a:solidFill>
                  <a:schemeClr val="tx2"/>
                </a:solidFill>
              </a:rPr>
              <a:t>resources </a:t>
            </a:r>
            <a:r>
              <a:rPr lang="en-US" sz="1600" b="1" dirty="0">
                <a:solidFill>
                  <a:schemeClr val="tx2"/>
                </a:solidFill>
              </a:rPr>
              <a:t>and </a:t>
            </a:r>
            <a:r>
              <a:rPr lang="en-US" sz="1600" b="1" dirty="0" smtClean="0">
                <a:solidFill>
                  <a:schemeClr val="tx2"/>
                </a:solidFill>
              </a:rPr>
              <a:t>tools</a:t>
            </a:r>
          </a:p>
          <a:p>
            <a:pPr marL="189000" lvl="1" indent="-189000">
              <a:spcBef>
                <a:spcPts val="450"/>
              </a:spcBef>
              <a:buClr>
                <a:schemeClr val="tx2"/>
              </a:buClr>
              <a:buFont typeface="Wingdings" pitchFamily="2" charset="2"/>
              <a:buChar char="§"/>
            </a:pPr>
            <a:r>
              <a:rPr lang="en-GB" sz="1600" b="1" dirty="0" smtClean="0">
                <a:solidFill>
                  <a:schemeClr val="tx2"/>
                </a:solidFill>
              </a:rPr>
              <a:t>Case study and audio-visual database</a:t>
            </a:r>
            <a:endParaRPr lang="en-GB" sz="1600" b="1" dirty="0">
              <a:solidFill>
                <a:schemeClr val="tx2"/>
              </a:solidFill>
            </a:endParaRPr>
          </a:p>
          <a:p>
            <a:pPr marL="189000" lvl="1" indent="-189000">
              <a:spcBef>
                <a:spcPts val="450"/>
              </a:spcBef>
              <a:buClr>
                <a:schemeClr val="tx2"/>
              </a:buClr>
              <a:buFont typeface="Wingdings" pitchFamily="2" charset="2"/>
              <a:buChar char="§"/>
            </a:pPr>
            <a:r>
              <a:rPr lang="en-GB" sz="1600" b="1" dirty="0">
                <a:solidFill>
                  <a:schemeClr val="tx2"/>
                </a:solidFill>
              </a:rPr>
              <a:t>OSHwiki: updated section and new articles</a:t>
            </a:r>
          </a:p>
          <a:p>
            <a:pPr lvl="1"/>
            <a:endParaRPr lang="en-GB" sz="1800" dirty="0" smtClean="0"/>
          </a:p>
          <a:p>
            <a:pPr lvl="1"/>
            <a:endParaRPr lang="en-GB" sz="1800" dirty="0" smtClean="0"/>
          </a:p>
          <a:p>
            <a:endParaRPr lang="en-GB" dirty="0" smtClean="0"/>
          </a:p>
          <a:p>
            <a:pPr lvl="1"/>
            <a:endParaRPr lang="en-GB" dirty="0" smtClean="0"/>
          </a:p>
          <a:p>
            <a:endParaRPr lang="en-GB" dirty="0"/>
          </a:p>
        </p:txBody>
      </p:sp>
      <p:sp>
        <p:nvSpPr>
          <p:cNvPr id="4" name="TextBox 3"/>
          <p:cNvSpPr txBox="1"/>
          <p:nvPr/>
        </p:nvSpPr>
        <p:spPr>
          <a:xfrm>
            <a:off x="4012768" y="987574"/>
            <a:ext cx="3528392" cy="2821285"/>
          </a:xfrm>
          <a:prstGeom prst="rect">
            <a:avLst/>
          </a:prstGeom>
          <a:noFill/>
        </p:spPr>
        <p:txBody>
          <a:bodyPr wrap="square" rtlCol="0">
            <a:spAutoFit/>
          </a:bodyPr>
          <a:lstStyle/>
          <a:p>
            <a:pPr marL="189000" lvl="1" indent="-189000" defTabSz="342900">
              <a:spcBef>
                <a:spcPts val="450"/>
              </a:spcBef>
              <a:buClr>
                <a:schemeClr val="tx2"/>
              </a:buClr>
              <a:buFont typeface="Wingdings" pitchFamily="2" charset="2"/>
              <a:buChar char="§"/>
            </a:pPr>
            <a:r>
              <a:rPr lang="en-GB" sz="1600" b="1" dirty="0">
                <a:solidFill>
                  <a:schemeClr val="tx2"/>
                </a:solidFill>
              </a:rPr>
              <a:t>Napo </a:t>
            </a:r>
            <a:r>
              <a:rPr lang="en-GB" sz="1600" b="1" dirty="0" smtClean="0">
                <a:solidFill>
                  <a:schemeClr val="tx2"/>
                </a:solidFill>
              </a:rPr>
              <a:t>films</a:t>
            </a:r>
          </a:p>
          <a:p>
            <a:pPr marL="189000" lvl="1" indent="-189000" defTabSz="342900">
              <a:spcBef>
                <a:spcPts val="450"/>
              </a:spcBef>
              <a:buClr>
                <a:schemeClr val="tx2"/>
              </a:buClr>
              <a:buFont typeface="Wingdings" pitchFamily="2" charset="2"/>
              <a:buChar char="§"/>
            </a:pPr>
            <a:r>
              <a:rPr lang="en-US" sz="1600" b="1" dirty="0" smtClean="0">
                <a:solidFill>
                  <a:schemeClr val="tx2"/>
                </a:solidFill>
              </a:rPr>
              <a:t>Promotion material</a:t>
            </a:r>
          </a:p>
          <a:p>
            <a:pPr marL="742950" lvl="2" indent="-285750" defTabSz="342900">
              <a:spcBef>
                <a:spcPts val="450"/>
              </a:spcBef>
              <a:buClr>
                <a:schemeClr val="tx1"/>
              </a:buClr>
              <a:buFont typeface="Arial" panose="020B0604020202020204" pitchFamily="34" charset="0"/>
              <a:buChar char="•"/>
            </a:pPr>
            <a:r>
              <a:rPr lang="en-US" sz="1600" dirty="0"/>
              <a:t>Campaign leaflet</a:t>
            </a:r>
          </a:p>
          <a:p>
            <a:pPr marL="742950" lvl="2" indent="-285750" defTabSz="342900">
              <a:spcBef>
                <a:spcPts val="450"/>
              </a:spcBef>
              <a:buClr>
                <a:schemeClr val="tx1"/>
              </a:buClr>
              <a:buFont typeface="Arial" panose="020B0604020202020204" pitchFamily="34" charset="0"/>
              <a:buChar char="•"/>
            </a:pPr>
            <a:r>
              <a:rPr lang="en-US" sz="1600" dirty="0"/>
              <a:t>Good Practice Awards flyer</a:t>
            </a:r>
          </a:p>
          <a:p>
            <a:pPr marL="742950" lvl="2" indent="-285750" defTabSz="342900">
              <a:spcBef>
                <a:spcPts val="450"/>
              </a:spcBef>
              <a:buClr>
                <a:schemeClr val="tx1"/>
              </a:buClr>
              <a:buFont typeface="Arial" panose="020B0604020202020204" pitchFamily="34" charset="0"/>
              <a:buChar char="•"/>
            </a:pPr>
            <a:r>
              <a:rPr lang="en-US" sz="1600" dirty="0" smtClean="0"/>
              <a:t>Poster</a:t>
            </a:r>
          </a:p>
          <a:p>
            <a:pPr marL="742950" lvl="2" indent="-285750" defTabSz="342900">
              <a:spcBef>
                <a:spcPts val="450"/>
              </a:spcBef>
              <a:buClr>
                <a:schemeClr val="tx1"/>
              </a:buClr>
              <a:buFont typeface="Arial" panose="020B0604020202020204" pitchFamily="34" charset="0"/>
              <a:buChar char="•"/>
            </a:pPr>
            <a:r>
              <a:rPr lang="en-US" sz="1600" dirty="0" smtClean="0"/>
              <a:t>Videos</a:t>
            </a:r>
            <a:endParaRPr lang="en-US" sz="1600" dirty="0"/>
          </a:p>
          <a:p>
            <a:pPr marL="742950" lvl="2" indent="-285750" defTabSz="342900">
              <a:spcBef>
                <a:spcPts val="450"/>
              </a:spcBef>
              <a:buClr>
                <a:schemeClr val="tx1"/>
              </a:buClr>
              <a:buFont typeface="Arial" panose="020B0604020202020204" pitchFamily="34" charset="0"/>
              <a:buChar char="•"/>
            </a:pPr>
            <a:r>
              <a:rPr lang="en-US" sz="1600" dirty="0" smtClean="0"/>
              <a:t>Online </a:t>
            </a:r>
            <a:r>
              <a:rPr lang="en-US" sz="1600" dirty="0"/>
              <a:t>banner</a:t>
            </a:r>
          </a:p>
          <a:p>
            <a:pPr marL="742950" lvl="2" indent="-285750" defTabSz="342900">
              <a:spcBef>
                <a:spcPts val="450"/>
              </a:spcBef>
              <a:buClr>
                <a:schemeClr val="tx1"/>
              </a:buClr>
              <a:buFont typeface="Arial" panose="020B0604020202020204" pitchFamily="34" charset="0"/>
              <a:buChar char="•"/>
            </a:pPr>
            <a:r>
              <a:rPr lang="en-US" sz="1600" dirty="0"/>
              <a:t>Email signature</a:t>
            </a:r>
          </a:p>
          <a:p>
            <a:pPr marL="189000" lvl="1" indent="-189000" defTabSz="342900">
              <a:spcBef>
                <a:spcPts val="450"/>
              </a:spcBef>
              <a:buClr>
                <a:schemeClr val="tx2"/>
              </a:buClr>
              <a:buFont typeface="Wingdings" pitchFamily="2" charset="2"/>
              <a:buChar char="§"/>
            </a:pPr>
            <a:r>
              <a:rPr lang="en-GB" sz="1600" b="1" dirty="0" smtClean="0">
                <a:solidFill>
                  <a:schemeClr val="tx2"/>
                </a:solidFill>
              </a:rPr>
              <a:t>Links </a:t>
            </a:r>
            <a:r>
              <a:rPr lang="en-GB" sz="1600" b="1" dirty="0">
                <a:solidFill>
                  <a:schemeClr val="tx2"/>
                </a:solidFill>
              </a:rPr>
              <a:t>to useful sites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394" y="2499742"/>
            <a:ext cx="2823965" cy="1827272"/>
          </a:xfrm>
          <a:prstGeom prst="rect">
            <a:avLst/>
          </a:prstGeom>
        </p:spPr>
      </p:pic>
    </p:spTree>
    <p:extLst>
      <p:ext uri="{BB962C8B-B14F-4D97-AF65-F5344CB8AC3E}">
        <p14:creationId xmlns:p14="http://schemas.microsoft.com/office/powerpoint/2010/main" val="132984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Key dates</a:t>
            </a:r>
            <a:endParaRPr lang="en-US" sz="2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29540"/>
            <a:ext cx="4355976" cy="4105389"/>
          </a:xfrm>
          <a:prstGeom prst="rect">
            <a:avLst/>
          </a:prstGeom>
        </p:spPr>
      </p:pic>
      <p:sp>
        <p:nvSpPr>
          <p:cNvPr id="3" name="Content Placeholder 2"/>
          <p:cNvSpPr>
            <a:spLocks noGrp="1"/>
          </p:cNvSpPr>
          <p:nvPr>
            <p:ph sz="half" idx="1"/>
          </p:nvPr>
        </p:nvSpPr>
        <p:spPr/>
        <p:txBody>
          <a:bodyPr>
            <a:normAutofit/>
          </a:bodyPr>
          <a:lstStyle/>
          <a:p>
            <a:r>
              <a:rPr lang="en-US" sz="1600" dirty="0" smtClean="0"/>
              <a:t>Campaign launch: </a:t>
            </a:r>
            <a:br>
              <a:rPr lang="en-US" sz="1600" dirty="0" smtClean="0"/>
            </a:br>
            <a:r>
              <a:rPr lang="en-US" sz="1600" b="0" dirty="0" smtClean="0">
                <a:solidFill>
                  <a:schemeClr val="tx2"/>
                </a:solidFill>
              </a:rPr>
              <a:t>April </a:t>
            </a:r>
            <a:r>
              <a:rPr lang="en-US" sz="1600" b="0" dirty="0">
                <a:solidFill>
                  <a:schemeClr val="tx2"/>
                </a:solidFill>
              </a:rPr>
              <a:t>2018</a:t>
            </a:r>
          </a:p>
          <a:p>
            <a:r>
              <a:rPr lang="en-US" sz="1600" dirty="0" smtClean="0"/>
              <a:t>Good </a:t>
            </a:r>
            <a:r>
              <a:rPr lang="en-US" sz="1600" dirty="0"/>
              <a:t>Practice Awards </a:t>
            </a:r>
            <a:r>
              <a:rPr lang="en-US" sz="1600" dirty="0" smtClean="0"/>
              <a:t>Competition in </a:t>
            </a:r>
            <a:r>
              <a:rPr lang="en-US" sz="1600" dirty="0"/>
              <a:t>Member States and at European level: </a:t>
            </a:r>
            <a:r>
              <a:rPr lang="en-US" sz="1600" dirty="0" smtClean="0">
                <a:solidFill>
                  <a:srgbClr val="339933"/>
                </a:solidFill>
              </a:rPr>
              <a:t/>
            </a:r>
            <a:br>
              <a:rPr lang="en-US" sz="1600" dirty="0" smtClean="0">
                <a:solidFill>
                  <a:srgbClr val="339933"/>
                </a:solidFill>
              </a:rPr>
            </a:br>
            <a:r>
              <a:rPr lang="en-US" sz="1600" b="0" dirty="0"/>
              <a:t>2018 and 2019</a:t>
            </a:r>
          </a:p>
          <a:p>
            <a:r>
              <a:rPr lang="en-US" sz="1600" dirty="0" smtClean="0"/>
              <a:t>Healthy </a:t>
            </a:r>
            <a:r>
              <a:rPr lang="en-US" sz="1600" dirty="0"/>
              <a:t>Workplaces Good Practice Exchange event: </a:t>
            </a:r>
            <a:r>
              <a:rPr lang="en-US" sz="1600" dirty="0" smtClean="0"/>
              <a:t/>
            </a:r>
            <a:br>
              <a:rPr lang="en-US" sz="1600" dirty="0" smtClean="0"/>
            </a:br>
            <a:r>
              <a:rPr lang="en-US" sz="1600" b="0" dirty="0" smtClean="0"/>
              <a:t>2</a:t>
            </a:r>
            <a:r>
              <a:rPr lang="en-US" sz="1600" b="0" baseline="30000" dirty="0" smtClean="0"/>
              <a:t>nd</a:t>
            </a:r>
            <a:r>
              <a:rPr lang="en-US" sz="1600" b="0" dirty="0" smtClean="0"/>
              <a:t> quarter 2019</a:t>
            </a:r>
          </a:p>
          <a:p>
            <a:r>
              <a:rPr lang="en-US" sz="1600" dirty="0" smtClean="0"/>
              <a:t>European Weeks for Safety and Health at Work:</a:t>
            </a:r>
          </a:p>
          <a:p>
            <a:pPr marL="189000" lvl="1" indent="0">
              <a:buNone/>
            </a:pPr>
            <a:r>
              <a:rPr lang="en-US" sz="1600" dirty="0">
                <a:solidFill>
                  <a:schemeClr val="tx2"/>
                </a:solidFill>
              </a:rPr>
              <a:t>October 2018 and 2019</a:t>
            </a:r>
          </a:p>
          <a:p>
            <a:r>
              <a:rPr lang="en-US" sz="1600" dirty="0" smtClean="0"/>
              <a:t>Healthy Workplaces Summit and Good Practice Awards Ceremony:</a:t>
            </a:r>
          </a:p>
          <a:p>
            <a:pPr marL="189000" lvl="1" indent="0">
              <a:buNone/>
            </a:pPr>
            <a:r>
              <a:rPr lang="en-US" sz="1600" dirty="0" smtClean="0">
                <a:solidFill>
                  <a:schemeClr val="tx2"/>
                </a:solidFill>
              </a:rPr>
              <a:t>November 2019</a:t>
            </a:r>
          </a:p>
        </p:txBody>
      </p:sp>
    </p:spTree>
    <p:extLst>
      <p:ext uri="{BB962C8B-B14F-4D97-AF65-F5344CB8AC3E}">
        <p14:creationId xmlns:p14="http://schemas.microsoft.com/office/powerpoint/2010/main" val="4191582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Further information</a:t>
            </a:r>
            <a:endParaRPr lang="en-US" sz="2400" dirty="0"/>
          </a:p>
        </p:txBody>
      </p:sp>
      <p:sp>
        <p:nvSpPr>
          <p:cNvPr id="3" name="Content Placeholder 2"/>
          <p:cNvSpPr>
            <a:spLocks noGrp="1"/>
          </p:cNvSpPr>
          <p:nvPr>
            <p:ph sz="half" idx="1"/>
          </p:nvPr>
        </p:nvSpPr>
        <p:spPr>
          <a:xfrm>
            <a:off x="450000" y="837000"/>
            <a:ext cx="7560000" cy="3750974"/>
          </a:xfrm>
        </p:spPr>
        <p:txBody>
          <a:bodyPr>
            <a:normAutofit/>
          </a:bodyPr>
          <a:lstStyle/>
          <a:p>
            <a:r>
              <a:rPr lang="en-US" sz="1600" dirty="0" smtClean="0"/>
              <a:t>Learn more at the campaign website:</a:t>
            </a:r>
          </a:p>
          <a:p>
            <a:pPr marL="189000" lvl="1" indent="0">
              <a:buNone/>
            </a:pPr>
            <a:r>
              <a:rPr lang="en-US" sz="1600" b="1" dirty="0">
                <a:solidFill>
                  <a:schemeClr val="tx2"/>
                </a:solidFill>
                <a:hlinkClick r:id="rId2"/>
              </a:rPr>
              <a:t>www.healthy-workplaces.eu</a:t>
            </a:r>
            <a:endParaRPr lang="en-US" sz="1600" b="1" dirty="0">
              <a:solidFill>
                <a:schemeClr val="tx2"/>
              </a:solidFill>
            </a:endParaRPr>
          </a:p>
          <a:p>
            <a:pPr marL="189000" lvl="1" indent="0">
              <a:buNone/>
            </a:pPr>
            <a:endParaRPr lang="en-US" sz="1600" dirty="0" smtClean="0"/>
          </a:p>
          <a:p>
            <a:r>
              <a:rPr lang="en-US" sz="1600" dirty="0" smtClean="0"/>
              <a:t>Subscribe to our campaign newsletter:</a:t>
            </a:r>
          </a:p>
          <a:p>
            <a:pPr marL="189000" lvl="1" indent="0">
              <a:buNone/>
            </a:pPr>
            <a:r>
              <a:rPr lang="es-ES" sz="1600" b="1" u="sng" dirty="0">
                <a:hlinkClick r:id="rId3"/>
              </a:rPr>
              <a:t>https://healthy-workplaces.eu/en/healthy-workplaces-</a:t>
            </a:r>
            <a:r>
              <a:rPr lang="es-ES" sz="1600" b="1" u="sng" dirty="0" smtClean="0">
                <a:hlinkClick r:id="rId3"/>
              </a:rPr>
              <a:t>newsletter</a:t>
            </a:r>
            <a:endParaRPr lang="es-ES" sz="1600" b="1" dirty="0" smtClean="0"/>
          </a:p>
          <a:p>
            <a:pPr marL="189000" lvl="1" indent="0">
              <a:buNone/>
            </a:pPr>
            <a:endParaRPr lang="en-US" sz="1600" b="1" dirty="0" smtClean="0"/>
          </a:p>
          <a:p>
            <a:r>
              <a:rPr lang="en-US" sz="1600" dirty="0" smtClean="0"/>
              <a:t>Keep up to date with activities and events through social media:</a:t>
            </a:r>
          </a:p>
          <a:p>
            <a:pPr marL="0" indent="0">
              <a:buNone/>
            </a:pPr>
            <a:endParaRPr lang="en-US" sz="1600" dirty="0" smtClean="0"/>
          </a:p>
          <a:p>
            <a:endParaRPr lang="en-US" sz="1600" dirty="0" smtClean="0"/>
          </a:p>
          <a:p>
            <a:r>
              <a:rPr lang="en-US" sz="1600" dirty="0" smtClean="0"/>
              <a:t>Find out about events in your country from your focal point:</a:t>
            </a:r>
          </a:p>
          <a:p>
            <a:pPr marL="189000" lvl="1" indent="0">
              <a:buNone/>
            </a:pPr>
            <a:r>
              <a:rPr lang="en-GB" sz="1600" b="1" u="sng" dirty="0">
                <a:hlinkClick r:id="rId4"/>
              </a:rPr>
              <a:t>www.healthy-workplaces.eu/</a:t>
            </a:r>
            <a:r>
              <a:rPr lang="en-GB" sz="1600" b="1" u="sng" dirty="0" smtClean="0">
                <a:hlinkClick r:id="rId4"/>
              </a:rPr>
              <a:t>fops</a:t>
            </a:r>
            <a:endParaRPr lang="en-GB" sz="1600" b="1" u="sng" dirty="0" smtClean="0"/>
          </a:p>
          <a:p>
            <a:pPr marL="189000" lvl="1" indent="0">
              <a:buNone/>
            </a:pPr>
            <a:endParaRPr lang="en-US" b="1" dirty="0" smtClean="0"/>
          </a:p>
          <a:p>
            <a:pPr marL="189000" lvl="1" indent="0">
              <a:buNone/>
            </a:pPr>
            <a:endParaRPr lang="en-US" b="1" dirty="0">
              <a:solidFill>
                <a:schemeClr val="tx2"/>
              </a:solidFill>
            </a:endParaRPr>
          </a:p>
          <a:p>
            <a:pPr marL="189000" lvl="1" indent="0">
              <a:buNone/>
            </a:pPr>
            <a:endParaRPr lang="en-US" dirty="0" smtClean="0"/>
          </a:p>
          <a:p>
            <a:pPr marL="189000" lvl="1" indent="0">
              <a:buNone/>
            </a:pPr>
            <a:endParaRPr lang="en-US" dirty="0"/>
          </a:p>
        </p:txBody>
      </p:sp>
      <p:pic>
        <p:nvPicPr>
          <p:cNvPr id="4" name="Picture 14" descr="https://g.twimg.com/Twitter_logo_blue.png">
            <a:hlinkClick r:id="rId5"/>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99592" y="2859782"/>
            <a:ext cx="531430" cy="4320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6" descr="https://fbcdn-sphotos-b-a.akamaihd.net/hphotos-ak-xap1/t31.0-8/1271084_10152203108461729_809245696_o.png?dl=1">
            <a:hlinkClick r:id="rId7"/>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835696" y="2859782"/>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s://lh4.googleusercontent.com/9Difi9bypu9-FoUsfFWpX6odYLLjXQk_q0aPxZBSFynecMOSLoKRKWRWIfZdXRGOdXMZCahrLBG6vWrwIeT-A26iDjTucgFVCP0Fuzr79BHW5kLJ3sw">
            <a:hlinkClick r:id="rId9"/>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699792" y="2859782"/>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cincoaescomunicacion.com/wp-content/uploads/2013/11/linkedin-3.jpg">
            <a:hlinkClick r:id="rId11"/>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3563888" y="2859782"/>
            <a:ext cx="432048" cy="4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274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Key objectives</a:t>
            </a:r>
            <a:endParaRPr lang="en-US" sz="2400" dirty="0"/>
          </a:p>
        </p:txBody>
      </p:sp>
      <p:sp>
        <p:nvSpPr>
          <p:cNvPr id="3" name="Content Placeholder 2"/>
          <p:cNvSpPr>
            <a:spLocks noGrp="1"/>
          </p:cNvSpPr>
          <p:nvPr>
            <p:ph sz="half" idx="1"/>
          </p:nvPr>
        </p:nvSpPr>
        <p:spPr/>
        <p:txBody>
          <a:bodyPr>
            <a:normAutofit/>
          </a:bodyPr>
          <a:lstStyle/>
          <a:p>
            <a:r>
              <a:rPr lang="en-US" sz="1600" u="sng" dirty="0" smtClean="0"/>
              <a:t>Raise awareness</a:t>
            </a:r>
            <a:r>
              <a:rPr lang="en-US" sz="1600" dirty="0" smtClean="0"/>
              <a:t> of the risks posed by dangerous substances in the workplace</a:t>
            </a:r>
          </a:p>
          <a:p>
            <a:r>
              <a:rPr lang="en-US" sz="1600" dirty="0" smtClean="0"/>
              <a:t>Promote a </a:t>
            </a:r>
            <a:r>
              <a:rPr lang="en-US" sz="1600" u="sng" dirty="0" smtClean="0"/>
              <a:t>culture of prevention</a:t>
            </a:r>
            <a:r>
              <a:rPr lang="en-US" sz="1600" dirty="0" smtClean="0"/>
              <a:t> to eliminate or effectively manage risks</a:t>
            </a:r>
          </a:p>
          <a:p>
            <a:r>
              <a:rPr lang="en-US" sz="1600" dirty="0" smtClean="0"/>
              <a:t>Improve understanding of the risks associated with </a:t>
            </a:r>
            <a:r>
              <a:rPr lang="en-US" sz="1600" u="sng" dirty="0" smtClean="0"/>
              <a:t>carcinogens</a:t>
            </a:r>
          </a:p>
          <a:p>
            <a:r>
              <a:rPr lang="en-US" sz="1600" dirty="0" smtClean="0"/>
              <a:t>Target workers with </a:t>
            </a:r>
            <a:r>
              <a:rPr lang="en-US" sz="1600" u="sng" dirty="0" smtClean="0"/>
              <a:t>specific needs</a:t>
            </a:r>
            <a:r>
              <a:rPr lang="en-US" sz="1600" dirty="0" smtClean="0"/>
              <a:t> and vulnerabilities</a:t>
            </a:r>
          </a:p>
          <a:p>
            <a:r>
              <a:rPr lang="en-US" sz="1600" dirty="0" smtClean="0"/>
              <a:t>Provide information on </a:t>
            </a:r>
            <a:r>
              <a:rPr lang="en-US" sz="1600" u="sng" dirty="0" smtClean="0"/>
              <a:t>policy developments</a:t>
            </a:r>
            <a:r>
              <a:rPr lang="en-US" sz="1600" dirty="0" smtClean="0"/>
              <a:t> and</a:t>
            </a:r>
          </a:p>
          <a:p>
            <a:pPr marL="0" indent="0">
              <a:buNone/>
            </a:pPr>
            <a:r>
              <a:rPr lang="en-US" sz="1600" dirty="0" smtClean="0"/>
              <a:t> </a:t>
            </a:r>
            <a:r>
              <a:rPr lang="en-US" sz="1600" dirty="0"/>
              <a:t> </a:t>
            </a:r>
            <a:r>
              <a:rPr lang="en-US" sz="1600" dirty="0" smtClean="0"/>
              <a:t> relevant </a:t>
            </a:r>
            <a:r>
              <a:rPr lang="en-US" sz="1600" u="sng" dirty="0" smtClean="0"/>
              <a:t>legislation</a:t>
            </a:r>
            <a:endParaRPr lang="en-US" sz="1600" u="sng"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1866982"/>
            <a:ext cx="3407360" cy="3165842"/>
          </a:xfrm>
          <a:prstGeom prst="rect">
            <a:avLst/>
          </a:prstGeom>
        </p:spPr>
      </p:pic>
    </p:spTree>
    <p:extLst>
      <p:ext uri="{BB962C8B-B14F-4D97-AF65-F5344CB8AC3E}">
        <p14:creationId xmlns:p14="http://schemas.microsoft.com/office/powerpoint/2010/main" val="476027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is the issue?</a:t>
            </a:r>
            <a:endParaRPr lang="en-US" sz="2400" dirty="0"/>
          </a:p>
        </p:txBody>
      </p:sp>
      <p:sp>
        <p:nvSpPr>
          <p:cNvPr id="3" name="Content Placeholder 2"/>
          <p:cNvSpPr>
            <a:spLocks noGrp="1"/>
          </p:cNvSpPr>
          <p:nvPr>
            <p:ph sz="half" idx="1"/>
          </p:nvPr>
        </p:nvSpPr>
        <p:spPr/>
        <p:txBody>
          <a:bodyPr/>
          <a:lstStyle/>
          <a:p>
            <a:r>
              <a:rPr lang="en-US" sz="1600" dirty="0" smtClean="0"/>
              <a:t>Many workers are exposed to dangerous substances in European workplaces</a:t>
            </a:r>
          </a:p>
          <a:p>
            <a:r>
              <a:rPr lang="en-US" sz="1600" dirty="0" smtClean="0"/>
              <a:t>The awareness of this issue is often low</a:t>
            </a:r>
          </a:p>
          <a:p>
            <a:r>
              <a:rPr lang="en-US" sz="1600" dirty="0" smtClean="0"/>
              <a:t>Dangerous substances can lead to:</a:t>
            </a:r>
          </a:p>
          <a:p>
            <a:pPr lvl="1"/>
            <a:r>
              <a:rPr lang="en-US" sz="1600" dirty="0" smtClean="0"/>
              <a:t>acute and long-term health problems — for example </a:t>
            </a:r>
            <a:r>
              <a:rPr lang="en-US" sz="1600" dirty="0"/>
              <a:t>skin </a:t>
            </a:r>
            <a:r>
              <a:rPr lang="en-US" sz="1600" dirty="0" smtClean="0"/>
              <a:t>irritation, respiratory diseases and cancer</a:t>
            </a:r>
          </a:p>
          <a:p>
            <a:pPr lvl="1"/>
            <a:r>
              <a:rPr lang="en-US" sz="1600" dirty="0"/>
              <a:t>s</a:t>
            </a:r>
            <a:r>
              <a:rPr lang="en-US" sz="1600" dirty="0" smtClean="0"/>
              <a:t>afety risks such as fire, explosion and suffocation</a:t>
            </a:r>
          </a:p>
          <a:p>
            <a:pPr lvl="1"/>
            <a:r>
              <a:rPr lang="en-US" sz="1600" dirty="0" smtClean="0"/>
              <a:t>substantial costs to businesses for protective measures and liability </a:t>
            </a:r>
          </a:p>
          <a:p>
            <a:pPr marL="0" indent="0">
              <a:buNone/>
            </a:pPr>
            <a:endParaRPr lang="en-US" dirty="0" smtClean="0"/>
          </a:p>
        </p:txBody>
      </p:sp>
    </p:spTree>
    <p:extLst>
      <p:ext uri="{BB962C8B-B14F-4D97-AF65-F5344CB8AC3E}">
        <p14:creationId xmlns:p14="http://schemas.microsoft.com/office/powerpoint/2010/main" val="2253540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01" y="135000"/>
            <a:ext cx="8010431" cy="367200"/>
          </a:xfrm>
        </p:spPr>
        <p:txBody>
          <a:bodyPr/>
          <a:lstStyle/>
          <a:p>
            <a:r>
              <a:rPr lang="en-US" sz="2400" dirty="0" smtClean="0"/>
              <a:t>What are dangerous substances? </a:t>
            </a:r>
            <a:endParaRPr lang="en-US" sz="2400" dirty="0"/>
          </a:p>
        </p:txBody>
      </p:sp>
      <p:sp>
        <p:nvSpPr>
          <p:cNvPr id="3" name="Content Placeholder 2"/>
          <p:cNvSpPr>
            <a:spLocks noGrp="1"/>
          </p:cNvSpPr>
          <p:nvPr>
            <p:ph sz="half" idx="1"/>
          </p:nvPr>
        </p:nvSpPr>
        <p:spPr>
          <a:xfrm>
            <a:off x="323528" y="1275606"/>
            <a:ext cx="5480315" cy="3494426"/>
          </a:xfrm>
        </p:spPr>
        <p:txBody>
          <a:bodyPr>
            <a:normAutofit/>
          </a:bodyPr>
          <a:lstStyle/>
          <a:p>
            <a:pPr lvl="1"/>
            <a:endParaRPr lang="en-US" sz="1600" dirty="0" smtClean="0"/>
          </a:p>
          <a:p>
            <a:pPr lvl="1">
              <a:lnSpc>
                <a:spcPct val="110000"/>
              </a:lnSpc>
            </a:pPr>
            <a:r>
              <a:rPr lang="en-US" sz="1600" dirty="0" smtClean="0"/>
              <a:t>chemicals</a:t>
            </a:r>
            <a:r>
              <a:rPr lang="en-US" sz="1600" dirty="0"/>
              <a:t>, e.g. in paints, glues, disinfectants, cleaning products or pesticides</a:t>
            </a:r>
          </a:p>
          <a:p>
            <a:pPr lvl="1">
              <a:lnSpc>
                <a:spcPct val="110000"/>
              </a:lnSpc>
            </a:pPr>
            <a:r>
              <a:rPr lang="en-US" sz="1600" dirty="0"/>
              <a:t>process-generated contaminants, e.g. welding </a:t>
            </a:r>
            <a:r>
              <a:rPr lang="en-US" sz="1600" dirty="0" smtClean="0"/>
              <a:t>fumes, silica dust or combustion products like diesel exhausts</a:t>
            </a:r>
          </a:p>
          <a:p>
            <a:pPr lvl="1">
              <a:lnSpc>
                <a:spcPct val="110000"/>
              </a:lnSpc>
            </a:pPr>
            <a:r>
              <a:rPr lang="en-US" sz="1600" dirty="0" smtClean="0"/>
              <a:t>materials of natural origin such as grain dust, asbestos or crude oil and its constituents</a:t>
            </a:r>
          </a:p>
          <a:p>
            <a:r>
              <a:rPr lang="en-US" sz="1600" dirty="0" smtClean="0"/>
              <a:t>Dangerous substances are likely to be present in almost all workplaces</a:t>
            </a:r>
          </a:p>
          <a:p>
            <a:r>
              <a:rPr lang="en-US" sz="1600" dirty="0" smtClean="0"/>
              <a:t>Harm can arise from both short- and long-term </a:t>
            </a:r>
            <a:r>
              <a:rPr lang="en-US" sz="1600" dirty="0"/>
              <a:t>exposures and </a:t>
            </a:r>
            <a:r>
              <a:rPr lang="en-GB" sz="1600" dirty="0"/>
              <a:t>long-term accumulation in the body</a:t>
            </a:r>
            <a:endParaRPr lang="en-US" sz="1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8952" y="1346967"/>
            <a:ext cx="4020651" cy="3442404"/>
          </a:xfrm>
          <a:prstGeom prst="rect">
            <a:avLst/>
          </a:prstGeom>
        </p:spPr>
      </p:pic>
      <p:sp>
        <p:nvSpPr>
          <p:cNvPr id="6" name="TextBox 5"/>
          <p:cNvSpPr txBox="1"/>
          <p:nvPr/>
        </p:nvSpPr>
        <p:spPr>
          <a:xfrm>
            <a:off x="323528" y="987574"/>
            <a:ext cx="7920880" cy="584775"/>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a:solidFill>
                  <a:schemeClr val="tx2"/>
                </a:solidFill>
              </a:rPr>
              <a:t>Any substance (gas, liquid or solid) that poses a risk to workers’ safety and health:</a:t>
            </a:r>
          </a:p>
        </p:txBody>
      </p:sp>
    </p:spTree>
    <p:extLst>
      <p:ext uri="{BB962C8B-B14F-4D97-AF65-F5344CB8AC3E}">
        <p14:creationId xmlns:p14="http://schemas.microsoft.com/office/powerpoint/2010/main" val="3424401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from the Chemical Agents Directive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6190" y="318600"/>
            <a:ext cx="6007493" cy="5143500"/>
          </a:xfrm>
          <a:prstGeom prst="rect">
            <a:avLst/>
          </a:prstGeom>
        </p:spPr>
      </p:pic>
      <p:sp>
        <p:nvSpPr>
          <p:cNvPr id="3" name="Content Placeholder 2"/>
          <p:cNvSpPr>
            <a:spLocks noGrp="1"/>
          </p:cNvSpPr>
          <p:nvPr>
            <p:ph sz="half" idx="1"/>
          </p:nvPr>
        </p:nvSpPr>
        <p:spPr/>
        <p:txBody>
          <a:bodyPr>
            <a:normAutofit/>
          </a:bodyPr>
          <a:lstStyle/>
          <a:p>
            <a:r>
              <a:rPr lang="en-US" dirty="0" smtClean="0"/>
              <a:t>(</a:t>
            </a:r>
            <a:r>
              <a:rPr lang="en-US" dirty="0"/>
              <a:t>a) ‘Chemical agent’  means any chemical element or compound, on its own or admixed, as it occurs in the natural state or as produced, used or released, including release as waste, by any work activity, whether or not produced intentionally and whether or not placed on the market;</a:t>
            </a:r>
          </a:p>
          <a:p>
            <a:r>
              <a:rPr lang="en-US" dirty="0"/>
              <a:t>(b) ‘Hazardous chemical agent’ means:</a:t>
            </a:r>
          </a:p>
          <a:p>
            <a:pPr lvl="1"/>
            <a:r>
              <a:rPr lang="en-US" dirty="0"/>
              <a:t>(</a:t>
            </a:r>
            <a:r>
              <a:rPr lang="en-US" dirty="0" err="1"/>
              <a:t>i</a:t>
            </a:r>
            <a:r>
              <a:rPr lang="en-US" dirty="0"/>
              <a:t>) any chemical agent which meets the criteria for classification as hazardous within any physical and/or health hazard classes laid down in Regulation (EC) No 1272/2008l, … whether or not that chemical agent is classified under that Regulation; </a:t>
            </a:r>
          </a:p>
          <a:p>
            <a:pPr lvl="1"/>
            <a:r>
              <a:rPr lang="en-US" dirty="0"/>
              <a:t>(iii) any chemical agent which, whilst not meeting the criteria for classification as hazardous…… may, because of its </a:t>
            </a:r>
            <a:r>
              <a:rPr lang="en-US" dirty="0" err="1"/>
              <a:t>physico</a:t>
            </a:r>
            <a:r>
              <a:rPr lang="en-US" dirty="0"/>
              <a:t>-chemical, chemical or toxicological properties and the way it is used or is present in the workplace, present a risk to the safety and health of workers, including any chemical agent that is assigned an occupational exposure limit value under Article 3.</a:t>
            </a:r>
          </a:p>
          <a:p>
            <a:r>
              <a:rPr lang="en-US" dirty="0"/>
              <a:t>‘Activity involving chemical agents’ means any work in which chemical agents are used, or are intended to be used, in any process, including production, handling, storage, transport </a:t>
            </a:r>
            <a:r>
              <a:rPr lang="en-US" dirty="0" smtClean="0"/>
              <a:t>or disposal </a:t>
            </a:r>
            <a:r>
              <a:rPr lang="en-US" dirty="0"/>
              <a:t>and treatment, or which result from such work.</a:t>
            </a:r>
          </a:p>
        </p:txBody>
      </p:sp>
    </p:spTree>
    <p:extLst>
      <p:ext uri="{BB962C8B-B14F-4D97-AF65-F5344CB8AC3E}">
        <p14:creationId xmlns:p14="http://schemas.microsoft.com/office/powerpoint/2010/main" val="1749694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Facts and figures</a:t>
            </a:r>
            <a:endParaRPr lang="en-US" sz="2400" dirty="0"/>
          </a:p>
        </p:txBody>
      </p:sp>
      <p:sp>
        <p:nvSpPr>
          <p:cNvPr id="3" name="TextBox 2"/>
          <p:cNvSpPr txBox="1"/>
          <p:nvPr/>
        </p:nvSpPr>
        <p:spPr>
          <a:xfrm>
            <a:off x="179512" y="3943419"/>
            <a:ext cx="8748464" cy="707886"/>
          </a:xfrm>
          <a:prstGeom prst="rect">
            <a:avLst/>
          </a:prstGeom>
          <a:noFill/>
        </p:spPr>
        <p:txBody>
          <a:bodyPr wrap="square" rtlCol="0">
            <a:spAutoFit/>
          </a:bodyPr>
          <a:lstStyle/>
          <a:p>
            <a:r>
              <a:rPr lang="en-GB" sz="800" dirty="0" smtClean="0"/>
              <a:t>1) Summary </a:t>
            </a:r>
            <a:r>
              <a:rPr lang="en-GB" sz="800" dirty="0"/>
              <a:t>— Second European Survey of Enterprises on New and Emerging Risks (ESENER-2), </a:t>
            </a:r>
            <a:r>
              <a:rPr lang="en-GB" sz="800" dirty="0" smtClean="0"/>
              <a:t/>
            </a:r>
            <a:br>
              <a:rPr lang="en-GB" sz="800" dirty="0" smtClean="0"/>
            </a:br>
            <a:r>
              <a:rPr lang="en-GB" sz="800" dirty="0" smtClean="0"/>
              <a:t>EU-OSHA</a:t>
            </a:r>
            <a:r>
              <a:rPr lang="en-GB" sz="800" dirty="0"/>
              <a:t>, 2015, p. 5. </a:t>
            </a:r>
            <a:r>
              <a:rPr lang="en-GB" sz="800" dirty="0" smtClean="0"/>
              <a:t>Available </a:t>
            </a:r>
            <a:r>
              <a:rPr lang="en-GB" sz="800" dirty="0"/>
              <a:t>at: </a:t>
            </a:r>
            <a:r>
              <a:rPr lang="en-GB" sz="800" u="sng" dirty="0">
                <a:hlinkClick r:id="rId3"/>
              </a:rPr>
              <a:t>https://</a:t>
            </a:r>
            <a:r>
              <a:rPr lang="en-GB" sz="800" u="sng" dirty="0" smtClean="0">
                <a:hlinkClick r:id="rId3"/>
              </a:rPr>
              <a:t>osha.europa.eu/sites/default/files/publications/documents/esener-ii-summary-en.PDF</a:t>
            </a:r>
            <a:endParaRPr lang="en-GB" sz="800" u="sng" dirty="0" smtClean="0"/>
          </a:p>
          <a:p>
            <a:r>
              <a:rPr lang="en-GB" sz="800" dirty="0" smtClean="0"/>
              <a:t>2) </a:t>
            </a:r>
            <a:r>
              <a:rPr lang="en-US" sz="800" dirty="0"/>
              <a:t>Sixth European Working Conditions Survey, Overview Report, Eurofound, 2016, p. 43. Available at: </a:t>
            </a:r>
            <a:r>
              <a:rPr lang="en-US" sz="800" dirty="0">
                <a:hlinkClick r:id="rId4"/>
              </a:rPr>
              <a:t>https://</a:t>
            </a:r>
            <a:r>
              <a:rPr lang="en-US" sz="800" dirty="0" smtClean="0">
                <a:hlinkClick r:id="rId4"/>
              </a:rPr>
              <a:t>www.eurofound.europa.eu/sites/default/files/ef_publication/field_ef_document/ef1634en.pdf</a:t>
            </a:r>
            <a:r>
              <a:rPr lang="en-US" sz="800" dirty="0" smtClean="0"/>
              <a:t> </a:t>
            </a:r>
          </a:p>
          <a:p>
            <a:endParaRPr lang="en-GB" sz="800" dirty="0"/>
          </a:p>
        </p:txBody>
      </p:sp>
      <p:sp>
        <p:nvSpPr>
          <p:cNvPr id="8" name="Content Placeholder 2"/>
          <p:cNvSpPr>
            <a:spLocks noGrp="1"/>
          </p:cNvSpPr>
          <p:nvPr>
            <p:ph sz="half" idx="1"/>
          </p:nvPr>
        </p:nvSpPr>
        <p:spPr>
          <a:xfrm>
            <a:off x="418508" y="987574"/>
            <a:ext cx="5976664" cy="2881606"/>
          </a:xfrm>
        </p:spPr>
        <p:txBody>
          <a:bodyPr>
            <a:normAutofit fontScale="92500" lnSpcReduction="10000"/>
          </a:bodyPr>
          <a:lstStyle/>
          <a:p>
            <a:r>
              <a:rPr lang="en-US" sz="1600" dirty="0"/>
              <a:t>Chemical or biological substances are present in 38 % of enterprises according to EU-OSHA’s enterprise s</a:t>
            </a:r>
            <a:r>
              <a:rPr lang="en-US" sz="1600" dirty="0" smtClean="0"/>
              <a:t>urvey</a:t>
            </a:r>
            <a:r>
              <a:rPr lang="en-US" sz="1600" baseline="30000" dirty="0" smtClean="0"/>
              <a:t>1</a:t>
            </a:r>
            <a:r>
              <a:rPr lang="en-US" sz="1600" dirty="0" smtClean="0"/>
              <a:t> </a:t>
            </a:r>
            <a:endParaRPr lang="en-US" sz="1600" dirty="0"/>
          </a:p>
          <a:p>
            <a:r>
              <a:rPr lang="en-US" sz="1600" dirty="0"/>
              <a:t>Large companies </a:t>
            </a:r>
            <a:r>
              <a:rPr lang="en-US" sz="1600" dirty="0" smtClean="0"/>
              <a:t>often </a:t>
            </a:r>
            <a:r>
              <a:rPr lang="en-US" sz="1600" dirty="0"/>
              <a:t>use more than 1,000 different chemical products</a:t>
            </a:r>
          </a:p>
          <a:p>
            <a:r>
              <a:rPr lang="en-US" sz="1600" dirty="0" smtClean="0"/>
              <a:t>A single worker can come into contact with hundreds of different chemical substances</a:t>
            </a:r>
          </a:p>
          <a:p>
            <a:r>
              <a:rPr lang="en-US" sz="1600" dirty="0"/>
              <a:t>17 % of EU workers report </a:t>
            </a:r>
            <a:r>
              <a:rPr lang="en-GB" sz="1600" dirty="0"/>
              <a:t>handling or being in skin contact with chemical products or substances</a:t>
            </a:r>
            <a:r>
              <a:rPr lang="en-US" sz="1600" dirty="0"/>
              <a:t> </a:t>
            </a:r>
            <a:r>
              <a:rPr lang="en-US" sz="1600" dirty="0" smtClean="0"/>
              <a:t>for at least 25 % of their working time</a:t>
            </a:r>
            <a:r>
              <a:rPr lang="en-US" sz="1600" baseline="30000" dirty="0" smtClean="0"/>
              <a:t>2 </a:t>
            </a:r>
            <a:r>
              <a:rPr lang="en-US" sz="1600" dirty="0"/>
              <a:t>and </a:t>
            </a:r>
            <a:r>
              <a:rPr lang="en-GB" sz="1600" dirty="0" smtClean="0"/>
              <a:t>11% breathing </a:t>
            </a:r>
            <a:r>
              <a:rPr lang="en-GB" sz="1600" dirty="0"/>
              <a:t>in smoke, fumes (such as welding or exhaust fumes), powder or dust (such as wood dust </a:t>
            </a:r>
            <a:r>
              <a:rPr lang="en-GB" sz="1600" dirty="0" smtClean="0"/>
              <a:t>or mineral </a:t>
            </a:r>
            <a:r>
              <a:rPr lang="en-GB" sz="1600" dirty="0"/>
              <a:t>dust)</a:t>
            </a:r>
            <a:endParaRPr lang="en-US" sz="1600" dirty="0"/>
          </a:p>
          <a:p>
            <a:r>
              <a:rPr lang="en-US" sz="1600" dirty="0" smtClean="0"/>
              <a:t>New </a:t>
            </a:r>
            <a:r>
              <a:rPr lang="en-US" sz="1600" dirty="0"/>
              <a:t>risks are emerging all the </a:t>
            </a:r>
            <a:r>
              <a:rPr lang="en-US" sz="1600" dirty="0" smtClean="0"/>
              <a:t>time</a:t>
            </a:r>
            <a:endParaRPr lang="en-US" sz="16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2786" y="1512168"/>
            <a:ext cx="2260189" cy="3219822"/>
          </a:xfrm>
          <a:prstGeom prst="rect">
            <a:avLst/>
          </a:prstGeom>
        </p:spPr>
      </p:pic>
    </p:spTree>
    <p:extLst>
      <p:ext uri="{BB962C8B-B14F-4D97-AF65-F5344CB8AC3E}">
        <p14:creationId xmlns:p14="http://schemas.microsoft.com/office/powerpoint/2010/main" val="625773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Facts and figures</a:t>
            </a:r>
            <a:endParaRPr lang="en-US" sz="2400" dirty="0"/>
          </a:p>
        </p:txBody>
      </p:sp>
      <p:sp>
        <p:nvSpPr>
          <p:cNvPr id="7" name="Content Placeholder 2"/>
          <p:cNvSpPr>
            <a:spLocks noGrp="1"/>
          </p:cNvSpPr>
          <p:nvPr>
            <p:ph sz="half" idx="1"/>
          </p:nvPr>
        </p:nvSpPr>
        <p:spPr>
          <a:xfrm>
            <a:off x="418508" y="987574"/>
            <a:ext cx="5976664" cy="2881606"/>
          </a:xfrm>
        </p:spPr>
        <p:txBody>
          <a:bodyPr>
            <a:normAutofit/>
          </a:bodyPr>
          <a:lstStyle/>
          <a:p>
            <a:r>
              <a:rPr lang="en-US" sz="1600" dirty="0"/>
              <a:t>Sectors with high prevalence of dangerous substances include agriculture (62 %), manufacturing (52 %) and construction (51 </a:t>
            </a:r>
            <a:r>
              <a:rPr lang="en-US" sz="1600" dirty="0" smtClean="0"/>
              <a:t>%)</a:t>
            </a:r>
            <a:r>
              <a:rPr lang="en-US" sz="1600" baseline="30000" dirty="0" smtClean="0"/>
              <a:t>1</a:t>
            </a:r>
            <a:endParaRPr lang="en-US" sz="1600" dirty="0"/>
          </a:p>
          <a:p>
            <a:r>
              <a:rPr lang="en-US" sz="1600" dirty="0"/>
              <a:t>In many sectors, the use of chemicals has grown as chemical-based technologies have replaced traditional ways of </a:t>
            </a:r>
            <a:r>
              <a:rPr lang="en-US" sz="1600" dirty="0" smtClean="0"/>
              <a:t>working (pesticides, plastics, insulation etc.)</a:t>
            </a:r>
            <a:endParaRPr lang="en-US" sz="1600" dirty="0"/>
          </a:p>
          <a:p>
            <a:r>
              <a:rPr lang="en-US" sz="1600" dirty="0"/>
              <a:t>3.7 </a:t>
            </a:r>
            <a:r>
              <a:rPr lang="en-US" sz="1600" dirty="0" err="1"/>
              <a:t>tonnes</a:t>
            </a:r>
            <a:r>
              <a:rPr lang="en-US" sz="1600" dirty="0"/>
              <a:t> of dangerous substances were used per citizen in Sweden in </a:t>
            </a:r>
            <a:r>
              <a:rPr lang="en-US" sz="1600" dirty="0" smtClean="0"/>
              <a:t>2014</a:t>
            </a:r>
          </a:p>
          <a:p>
            <a:pPr marL="0" indent="0">
              <a:buNone/>
            </a:pPr>
            <a:r>
              <a:rPr lang="en-US" sz="1600" dirty="0" smtClean="0"/>
              <a:t> </a:t>
            </a: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211710"/>
            <a:ext cx="3435192" cy="2223571"/>
          </a:xfrm>
          <a:prstGeom prst="rect">
            <a:avLst/>
          </a:prstGeom>
        </p:spPr>
      </p:pic>
      <p:sp>
        <p:nvSpPr>
          <p:cNvPr id="5" name="TextBox 4"/>
          <p:cNvSpPr txBox="1"/>
          <p:nvPr/>
        </p:nvSpPr>
        <p:spPr>
          <a:xfrm>
            <a:off x="118990" y="3982953"/>
            <a:ext cx="5184576" cy="338554"/>
          </a:xfrm>
          <a:prstGeom prst="rect">
            <a:avLst/>
          </a:prstGeom>
          <a:noFill/>
        </p:spPr>
        <p:txBody>
          <a:bodyPr wrap="square" rtlCol="0">
            <a:spAutoFit/>
          </a:bodyPr>
          <a:lstStyle/>
          <a:p>
            <a:r>
              <a:rPr lang="en-GB" sz="800" dirty="0" smtClean="0"/>
              <a:t>1) </a:t>
            </a:r>
            <a:r>
              <a:rPr lang="en-GB" sz="800" dirty="0"/>
              <a:t>ESENER-2 — Overview Report: Managing Safety and Health at Work, EU-OSHA, 2016, p. 18. Available at: </a:t>
            </a:r>
            <a:r>
              <a:rPr lang="en-GB" sz="800" u="sng" dirty="0">
                <a:hlinkClick r:id="rId4"/>
              </a:rPr>
              <a:t>https://osha.europa.eu/sites/default/files/ESENER2-Overview_report.pdf</a:t>
            </a:r>
            <a:r>
              <a:rPr lang="en-GB" sz="800" dirty="0"/>
              <a:t> </a:t>
            </a:r>
            <a:endParaRPr lang="en-GB" sz="800" u="sng" dirty="0" smtClean="0"/>
          </a:p>
        </p:txBody>
      </p:sp>
    </p:spTree>
    <p:extLst>
      <p:ext uri="{BB962C8B-B14F-4D97-AF65-F5344CB8AC3E}">
        <p14:creationId xmlns:p14="http://schemas.microsoft.com/office/powerpoint/2010/main" val="272935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Exposure to dangerous substances in Europe</a:t>
            </a:r>
            <a:endParaRPr lang="en-GB" sz="2400" dirty="0"/>
          </a:p>
        </p:txBody>
      </p:sp>
      <p:sp>
        <p:nvSpPr>
          <p:cNvPr id="3" name="Content Placeholder 2"/>
          <p:cNvSpPr>
            <a:spLocks noGrp="1"/>
          </p:cNvSpPr>
          <p:nvPr>
            <p:ph sz="half" idx="1"/>
          </p:nvPr>
        </p:nvSpPr>
        <p:spPr>
          <a:xfrm>
            <a:off x="450000" y="837000"/>
            <a:ext cx="7722400" cy="3645000"/>
          </a:xfrm>
        </p:spPr>
        <p:txBody>
          <a:bodyPr>
            <a:normAutofit/>
          </a:bodyPr>
          <a:lstStyle/>
          <a:p>
            <a:r>
              <a:rPr lang="en-GB" sz="1600" dirty="0"/>
              <a:t>EU-OSHA study to better estimate the </a:t>
            </a:r>
            <a:r>
              <a:rPr lang="en-GB" sz="1600" dirty="0" smtClean="0"/>
              <a:t>exposure </a:t>
            </a:r>
            <a:br>
              <a:rPr lang="en-GB" sz="1600" dirty="0" smtClean="0"/>
            </a:br>
            <a:r>
              <a:rPr lang="en-GB" sz="1600" dirty="0" smtClean="0"/>
              <a:t>to </a:t>
            </a:r>
            <a:r>
              <a:rPr lang="en-GB" sz="1600" dirty="0"/>
              <a:t>dangerous substances at European </a:t>
            </a:r>
            <a:r>
              <a:rPr lang="en-GB" sz="1600" dirty="0" smtClean="0"/>
              <a:t>workplaces</a:t>
            </a:r>
            <a:endParaRPr lang="en-GB" sz="1600" strike="sngStrike" dirty="0">
              <a:solidFill>
                <a:srgbClr val="00B050"/>
              </a:solidFill>
            </a:endParaRPr>
          </a:p>
          <a:p>
            <a:r>
              <a:rPr lang="en-US" sz="1600" dirty="0" smtClean="0"/>
              <a:t>The study applied a new methodology </a:t>
            </a:r>
            <a:br>
              <a:rPr lang="en-US" sz="1600" dirty="0" smtClean="0"/>
            </a:br>
            <a:r>
              <a:rPr lang="en-US" sz="1600" dirty="0" smtClean="0"/>
              <a:t>to combine publicly available data from </a:t>
            </a:r>
            <a:br>
              <a:rPr lang="en-US" sz="1600" dirty="0" smtClean="0"/>
            </a:br>
            <a:r>
              <a:rPr lang="en-US" sz="1600" dirty="0" smtClean="0"/>
              <a:t>ECHA, SPIN, PRODCOM, </a:t>
            </a:r>
            <a:r>
              <a:rPr lang="en-US" sz="1600" dirty="0"/>
              <a:t>Eurostat Business Statistics</a:t>
            </a:r>
            <a:r>
              <a:rPr lang="en-US" sz="1600" dirty="0" smtClean="0"/>
              <a:t/>
            </a:r>
            <a:br>
              <a:rPr lang="en-US" sz="1600" dirty="0" smtClean="0"/>
            </a:br>
            <a:r>
              <a:rPr lang="en-US" sz="1600" dirty="0" smtClean="0"/>
              <a:t>and the European </a:t>
            </a:r>
            <a:r>
              <a:rPr lang="en-US" sz="1600" dirty="0"/>
              <a:t>Working Conditions </a:t>
            </a:r>
            <a:r>
              <a:rPr lang="en-US" sz="1600" dirty="0" smtClean="0"/>
              <a:t>Survey</a:t>
            </a:r>
          </a:p>
          <a:p>
            <a:r>
              <a:rPr lang="en-US" sz="1600" dirty="0"/>
              <a:t>A</a:t>
            </a:r>
            <a:r>
              <a:rPr lang="en-US" sz="1600" dirty="0" smtClean="0"/>
              <a:t>n expert scoring was applied to identify</a:t>
            </a:r>
            <a:br>
              <a:rPr lang="en-US" sz="1600" dirty="0" smtClean="0"/>
            </a:br>
            <a:r>
              <a:rPr lang="en-US" sz="1600" dirty="0" smtClean="0"/>
              <a:t>the most relevant substances and </a:t>
            </a:r>
            <a:br>
              <a:rPr lang="en-US" sz="1600" dirty="0" smtClean="0"/>
            </a:br>
            <a:r>
              <a:rPr lang="en-US" sz="1600" dirty="0" smtClean="0"/>
              <a:t>main sectors of occurrence</a:t>
            </a:r>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29051">
            <a:off x="5337571" y="1351908"/>
            <a:ext cx="3028262" cy="3695426"/>
          </a:xfrm>
          <a:prstGeom prst="rect">
            <a:avLst/>
          </a:prstGeom>
        </p:spPr>
      </p:pic>
    </p:spTree>
    <p:extLst>
      <p:ext uri="{BB962C8B-B14F-4D97-AF65-F5344CB8AC3E}">
        <p14:creationId xmlns:p14="http://schemas.microsoft.com/office/powerpoint/2010/main" val="1309950039"/>
      </p:ext>
    </p:extLst>
  </p:cSld>
  <p:clrMapOvr>
    <a:masterClrMapping/>
  </p:clrMapOvr>
</p:sld>
</file>

<file path=ppt/theme/theme1.xml><?xml version="1.0" encoding="utf-8"?>
<a:theme xmlns:a="http://schemas.openxmlformats.org/drawingml/2006/main" name="HWC2018-19_Template_16-9">
  <a:themeElements>
    <a:clrScheme name="EU-OSHA Healthy Workplaces Campaign">
      <a:dk1>
        <a:srgbClr val="000000"/>
      </a:dk1>
      <a:lt1>
        <a:srgbClr val="FFFFFF"/>
      </a:lt1>
      <a:dk2>
        <a:srgbClr val="003399"/>
      </a:dk2>
      <a:lt2>
        <a:srgbClr val="FFFFFF"/>
      </a:lt2>
      <a:accent1>
        <a:srgbClr val="003399"/>
      </a:accent1>
      <a:accent2>
        <a:srgbClr val="ACC700"/>
      </a:accent2>
      <a:accent3>
        <a:srgbClr val="B1B3B4"/>
      </a:accent3>
      <a:accent4>
        <a:srgbClr val="E64715"/>
      </a:accent4>
      <a:accent5>
        <a:srgbClr val="58585A"/>
      </a:accent5>
      <a:accent6>
        <a:srgbClr val="DEE999"/>
      </a:accent6>
      <a:hlink>
        <a:srgbClr val="003399"/>
      </a:hlink>
      <a:folHlink>
        <a:srgbClr val="B1B3B4"/>
      </a:folHlink>
    </a:clrScheme>
    <a:fontScheme name="EUOSHA Corporate">
      <a:majorFont>
        <a:latin typeface="A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UOSHA Corporate">
      <a:fillStyleLst>
        <a:solidFill>
          <a:schemeClr val="phClr"/>
        </a:solidFill>
        <a:gradFill rotWithShape="1">
          <a:gsLst>
            <a:gs pos="0">
              <a:schemeClr val="phClr">
                <a:tint val="50000"/>
                <a:satMod val="300000"/>
                <a:lumMod val="100000"/>
              </a:schemeClr>
            </a:gs>
            <a:gs pos="100000">
              <a:schemeClr val="phClr">
                <a:tint val="90000"/>
              </a:schemeClr>
            </a:gs>
          </a:gsLst>
          <a:lin ang="16200000" scaled="1"/>
        </a:gradFill>
        <a:gradFill rotWithShape="1">
          <a:gsLst>
            <a:gs pos="0">
              <a:schemeClr val="phClr">
                <a:tint val="100000"/>
                <a:shade val="51000"/>
                <a:satMod val="130000"/>
                <a:lumMod val="100000"/>
              </a:schemeClr>
            </a:gs>
            <a:gs pos="100000">
              <a:schemeClr val="phClr">
                <a:shade val="90000"/>
                <a:lumMod val="90000"/>
              </a:schemeClr>
            </a:gs>
          </a:gsLst>
          <a:lin ang="5400000" scaled="0"/>
        </a:gradFill>
      </a:fillStyleLst>
      <a:lnStyleLst>
        <a:ln w="9525"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
              <a:rot lat="0" lon="0" rev="5400000"/>
            </a:lightRig>
          </a:scene3d>
          <a:sp3d>
            <a:bevelT w="25400" h="38100"/>
          </a:sp3d>
        </a:effectStyle>
      </a:effectStyleLst>
      <a:bgFillStyleLst>
        <a:solidFill>
          <a:schemeClr val="phClr"/>
        </a:solidFill>
        <a:gradFill rotWithShape="1">
          <a:gsLst>
            <a:gs pos="0">
              <a:schemeClr val="phClr">
                <a:tint val="40000"/>
                <a:shade val="100000"/>
                <a:hueMod val="100000"/>
                <a:satMod val="350000"/>
                <a:lumMod val="100000"/>
              </a:schemeClr>
            </a:gs>
            <a:gs pos="92000">
              <a:schemeClr val="phClr">
                <a:shade val="88000"/>
                <a:hueMod val="96000"/>
                <a:satMod val="120000"/>
                <a:lumMod val="74000"/>
              </a:schemeClr>
            </a:gs>
          </a:gsLst>
          <a:path path="circle">
            <a:fillToRect l="50000" t="-80000" r="50000" b="180000"/>
          </a:path>
        </a:gradFill>
        <a:gradFill rotWithShape="1">
          <a:gsLst>
            <a:gs pos="0">
              <a:schemeClr val="phClr">
                <a:tint val="80000"/>
                <a:shade val="100000"/>
                <a:hueMod val="100000"/>
                <a:satMod val="300000"/>
                <a:lumMod val="100000"/>
              </a:schemeClr>
            </a:gs>
            <a:gs pos="100000">
              <a:schemeClr val="phClr">
                <a:shade val="84000"/>
                <a:hueMod val="96000"/>
                <a:satMod val="120000"/>
                <a:lumMod val="80000"/>
              </a:schemeClr>
            </a:gs>
          </a:gsLst>
          <a:path path="circle">
            <a:fillToRect l="50000" t="50000" r="50000" b="50000"/>
          </a:path>
        </a:gradFill>
      </a:bgFillStyleLst>
    </a:fmtScheme>
  </a:themeElements>
  <a:objectDefaults/>
  <a:extraClrSchemeLst>
    <a:extraClrScheme>
      <a:clrScheme name="EU-OSHA Healthy Workplaces Campaign">
        <a:dk1>
          <a:srgbClr val="000000"/>
        </a:dk1>
        <a:lt1>
          <a:srgbClr val="FFFFFF"/>
        </a:lt1>
        <a:dk2>
          <a:srgbClr val="003399"/>
        </a:dk2>
        <a:lt2>
          <a:srgbClr val="FFFFFF"/>
        </a:lt2>
        <a:accent1>
          <a:srgbClr val="003399"/>
        </a:accent1>
        <a:accent2>
          <a:srgbClr val="ACC700"/>
        </a:accent2>
        <a:accent3>
          <a:srgbClr val="B1B3B4"/>
        </a:accent3>
        <a:accent4>
          <a:srgbClr val="E64715"/>
        </a:accent4>
        <a:accent5>
          <a:srgbClr val="58585A"/>
        </a:accent5>
        <a:accent6>
          <a:srgbClr val="DEE999"/>
        </a:accent6>
        <a:hlink>
          <a:srgbClr val="003399"/>
        </a:hlink>
        <a:folHlink>
          <a:srgbClr val="B1B3B4"/>
        </a:folHlink>
      </a:clrScheme>
    </a:extraClrScheme>
  </a:extraClrSchemeLst>
  <a:extLst>
    <a:ext uri="{05A4C25C-085E-4340-85A3-A5531E510DB2}">
      <thm15:themeFamily xmlns:thm15="http://schemas.microsoft.com/office/thememl/2012/main" name="EUOSHA Campaign 2016-16-9.potx" id="{F7474474-7AE0-46FF-A261-8B9A1ECF96C7}" vid="{E01BF529-0D02-40D8-AC94-E487908172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HWC2018-19_Template_16-9.potx</Template>
  <TotalTime>456</TotalTime>
  <Words>1445</Words>
  <Application>Microsoft Office PowerPoint</Application>
  <PresentationFormat>On-screen Show (16:9)</PresentationFormat>
  <Paragraphs>202</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Calibri</vt:lpstr>
      <vt:lpstr>Courier New</vt:lpstr>
      <vt:lpstr>Trebuchet MS</vt:lpstr>
      <vt:lpstr>Wingdings</vt:lpstr>
      <vt:lpstr>HWC2018-19_Template_16-9</vt:lpstr>
      <vt:lpstr>Healthy Workplaces Campaign 2018-19</vt:lpstr>
      <vt:lpstr>Introduction to the campaign</vt:lpstr>
      <vt:lpstr>Key objectives</vt:lpstr>
      <vt:lpstr>What is the issue?</vt:lpstr>
      <vt:lpstr>What are dangerous substances? </vt:lpstr>
      <vt:lpstr>Definitions from the Chemical Agents Directive </vt:lpstr>
      <vt:lpstr>Facts and figures</vt:lpstr>
      <vt:lpstr>Facts and figures</vt:lpstr>
      <vt:lpstr>Exposure to dangerous substances in Europe</vt:lpstr>
      <vt:lpstr>How to manage dangerous substances?</vt:lpstr>
      <vt:lpstr>Risk assessment</vt:lpstr>
      <vt:lpstr>3 steps to manage dangerous substances</vt:lpstr>
      <vt:lpstr>The STOP principle</vt:lpstr>
      <vt:lpstr>Legislation</vt:lpstr>
      <vt:lpstr>Carcinogens</vt:lpstr>
      <vt:lpstr>Specific groups at risk</vt:lpstr>
      <vt:lpstr>Getting involved</vt:lpstr>
      <vt:lpstr>Campaign partnership offer</vt:lpstr>
      <vt:lpstr>Healthy Workplaces Good Practice Awards</vt:lpstr>
      <vt:lpstr>Campaign resources</vt:lpstr>
      <vt:lpstr>Key dates</vt:lpstr>
      <vt:lpstr>Further information</vt:lpstr>
    </vt:vector>
  </TitlesOfParts>
  <Company>EU-OSHA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Xabier ALTUBE</dc:creator>
  <cp:lastModifiedBy>Birgit</cp:lastModifiedBy>
  <cp:revision>159</cp:revision>
  <dcterms:created xsi:type="dcterms:W3CDTF">2015-10-14T15:05:30Z</dcterms:created>
  <dcterms:modified xsi:type="dcterms:W3CDTF">2017-11-28T16:14:01Z</dcterms:modified>
</cp:coreProperties>
</file>