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02" r:id="rId6"/>
    <p:sldId id="303" r:id="rId7"/>
    <p:sldId id="304" r:id="rId8"/>
    <p:sldId id="305" r:id="rId9"/>
  </p:sldIdLst>
  <p:sldSz cx="9144000" cy="5143500" type="screen16x9"/>
  <p:notesSz cx="6858000" cy="9144000"/>
  <p:custDataLst>
    <p:tags r:id="rId12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y Anto" initials="SA" lastIdx="4" clrIdx="0"/>
  <p:cmAuthor id="2" name="Sudarsun Mohan" initials="SM" lastIdx="3" clrIdx="1">
    <p:extLst>
      <p:ext uri="{19B8F6BF-5375-455C-9EA6-DF929625EA0E}">
        <p15:presenceInfo xmlns:p15="http://schemas.microsoft.com/office/powerpoint/2012/main" userId="Sudarsun Mo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EE2737"/>
    <a:srgbClr val="00B050"/>
    <a:srgbClr val="FF0033"/>
    <a:srgbClr val="FFA300"/>
    <a:srgbClr val="FDDA24"/>
    <a:srgbClr val="00AB8E"/>
    <a:srgbClr val="B42573"/>
    <a:srgbClr val="93E2FF"/>
    <a:srgbClr val="656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0" autoAdjust="0"/>
    <p:restoredTop sz="96405" autoAdjust="0"/>
  </p:normalViewPr>
  <p:slideViewPr>
    <p:cSldViewPr snapToGrid="0" snapToObjects="1" showGuides="1">
      <p:cViewPr varScale="1">
        <p:scale>
          <a:sx n="152" d="100"/>
          <a:sy n="152" d="100"/>
        </p:scale>
        <p:origin x="768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321d55e5-6c86-45bf-8bc8-6f359087c7f9" providerId="ADAL" clId="{9D8322F6-C1FF-C04D-8DB6-D8E5088C52B2}"/>
    <pc:docChg chg="undo custSel modSld">
      <pc:chgData name=" " userId="321d55e5-6c86-45bf-8bc8-6f359087c7f9" providerId="ADAL" clId="{9D8322F6-C1FF-C04D-8DB6-D8E5088C52B2}" dt="2022-04-10T20:58:41.219" v="105" actId="20577"/>
      <pc:docMkLst>
        <pc:docMk/>
      </pc:docMkLst>
      <pc:sldChg chg="addSp delSp">
        <pc:chgData name=" " userId="321d55e5-6c86-45bf-8bc8-6f359087c7f9" providerId="ADAL" clId="{9D8322F6-C1FF-C04D-8DB6-D8E5088C52B2}" dt="2022-04-10T20:57:48.646" v="48"/>
        <pc:sldMkLst>
          <pc:docMk/>
          <pc:sldMk cId="3327273709" sldId="302"/>
        </pc:sldMkLst>
        <pc:graphicFrameChg chg="add">
          <ac:chgData name=" " userId="321d55e5-6c86-45bf-8bc8-6f359087c7f9" providerId="ADAL" clId="{9D8322F6-C1FF-C04D-8DB6-D8E5088C52B2}" dt="2022-04-10T20:57:48.646" v="48"/>
          <ac:graphicFrameMkLst>
            <pc:docMk/>
            <pc:sldMk cId="3327273709" sldId="302"/>
            <ac:graphicFrameMk id="5" creationId="{93D993FC-A839-0C4A-9D76-C67BD76DFB73}"/>
          </ac:graphicFrameMkLst>
        </pc:graphicFrameChg>
        <pc:graphicFrameChg chg="del">
          <ac:chgData name=" " userId="321d55e5-6c86-45bf-8bc8-6f359087c7f9" providerId="ADAL" clId="{9D8322F6-C1FF-C04D-8DB6-D8E5088C52B2}" dt="2022-04-10T20:57:47.668" v="47" actId="478"/>
          <ac:graphicFrameMkLst>
            <pc:docMk/>
            <pc:sldMk cId="3327273709" sldId="302"/>
            <ac:graphicFrameMk id="12" creationId="{00000000-0000-0000-0000-000000000000}"/>
          </ac:graphicFrameMkLst>
        </pc:graphicFrameChg>
      </pc:sldChg>
      <pc:sldChg chg="addSp delSp">
        <pc:chgData name=" " userId="321d55e5-6c86-45bf-8bc8-6f359087c7f9" providerId="ADAL" clId="{9D8322F6-C1FF-C04D-8DB6-D8E5088C52B2}" dt="2022-04-10T20:57:40.222" v="46"/>
        <pc:sldMkLst>
          <pc:docMk/>
          <pc:sldMk cId="1966937604" sldId="303"/>
        </pc:sldMkLst>
        <pc:graphicFrameChg chg="add">
          <ac:chgData name=" " userId="321d55e5-6c86-45bf-8bc8-6f359087c7f9" providerId="ADAL" clId="{9D8322F6-C1FF-C04D-8DB6-D8E5088C52B2}" dt="2022-04-10T20:57:40.222" v="46"/>
          <ac:graphicFrameMkLst>
            <pc:docMk/>
            <pc:sldMk cId="1966937604" sldId="303"/>
            <ac:graphicFrameMk id="5" creationId="{FBC550CE-54CB-694D-8EA2-3D33C39B73A4}"/>
          </ac:graphicFrameMkLst>
        </pc:graphicFrameChg>
        <pc:graphicFrameChg chg="del">
          <ac:chgData name=" " userId="321d55e5-6c86-45bf-8bc8-6f359087c7f9" providerId="ADAL" clId="{9D8322F6-C1FF-C04D-8DB6-D8E5088C52B2}" dt="2022-04-10T20:57:39.280" v="45" actId="478"/>
          <ac:graphicFrameMkLst>
            <pc:docMk/>
            <pc:sldMk cId="1966937604" sldId="303"/>
            <ac:graphicFrameMk id="12" creationId="{00000000-0000-0000-0000-000000000000}"/>
          </ac:graphicFrameMkLst>
        </pc:graphicFrameChg>
      </pc:sldChg>
      <pc:sldChg chg="addSp delSp modSp">
        <pc:chgData name=" " userId="321d55e5-6c86-45bf-8bc8-6f359087c7f9" providerId="ADAL" clId="{9D8322F6-C1FF-C04D-8DB6-D8E5088C52B2}" dt="2022-04-10T20:58:41.219" v="105" actId="20577"/>
        <pc:sldMkLst>
          <pc:docMk/>
          <pc:sldMk cId="1210095502" sldId="304"/>
        </pc:sldMkLst>
        <pc:spChg chg="mod">
          <ac:chgData name=" " userId="321d55e5-6c86-45bf-8bc8-6f359087c7f9" providerId="ADAL" clId="{9D8322F6-C1FF-C04D-8DB6-D8E5088C52B2}" dt="2022-04-10T20:58:41.219" v="105" actId="20577"/>
          <ac:spMkLst>
            <pc:docMk/>
            <pc:sldMk cId="1210095502" sldId="304"/>
            <ac:spMk id="10" creationId="{00000000-0000-0000-0000-000000000000}"/>
          </ac:spMkLst>
        </pc:spChg>
        <pc:graphicFrameChg chg="add">
          <ac:chgData name=" " userId="321d55e5-6c86-45bf-8bc8-6f359087c7f9" providerId="ADAL" clId="{9D8322F6-C1FF-C04D-8DB6-D8E5088C52B2}" dt="2022-04-10T20:57:21.937" v="44"/>
          <ac:graphicFrameMkLst>
            <pc:docMk/>
            <pc:sldMk cId="1210095502" sldId="304"/>
            <ac:graphicFrameMk id="5" creationId="{E23CAA87-309A-924A-96B5-8BD94EAD3E47}"/>
          </ac:graphicFrameMkLst>
        </pc:graphicFrameChg>
        <pc:graphicFrameChg chg="del">
          <ac:chgData name=" " userId="321d55e5-6c86-45bf-8bc8-6f359087c7f9" providerId="ADAL" clId="{9D8322F6-C1FF-C04D-8DB6-D8E5088C52B2}" dt="2022-04-10T20:57:20.692" v="43" actId="478"/>
          <ac:graphicFrameMkLst>
            <pc:docMk/>
            <pc:sldMk cId="1210095502" sldId="304"/>
            <ac:graphicFrameMk id="12" creationId="{00000000-0000-0000-0000-000000000000}"/>
          </ac:graphicFrameMkLst>
        </pc:graphicFrameChg>
      </pc:sldChg>
      <pc:sldChg chg="modSp">
        <pc:chgData name=" " userId="321d55e5-6c86-45bf-8bc8-6f359087c7f9" providerId="ADAL" clId="{9D8322F6-C1FF-C04D-8DB6-D8E5088C52B2}" dt="2022-04-10T20:56:44.908" v="42" actId="20577"/>
        <pc:sldMkLst>
          <pc:docMk/>
          <pc:sldMk cId="343533237" sldId="305"/>
        </pc:sldMkLst>
        <pc:graphicFrameChg chg="mod modGraphic">
          <ac:chgData name=" " userId="321d55e5-6c86-45bf-8bc8-6f359087c7f9" providerId="ADAL" clId="{9D8322F6-C1FF-C04D-8DB6-D8E5088C52B2}" dt="2022-04-10T20:56:44.908" v="42" actId="20577"/>
          <ac:graphicFrameMkLst>
            <pc:docMk/>
            <pc:sldMk cId="343533237" sldId="305"/>
            <ac:graphicFrameMk id="1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D73DB-147B-4713-8085-7C5AB44B51EE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2F6E7-B946-4974-BC35-A1FA88985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31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FD25B-F017-4933-BBC0-A4D25F26A4B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0B1E-F010-4695-B8B2-0B3C301462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Title -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-1" y="0"/>
            <a:ext cx="7559505" cy="1007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</a:t>
            </a:r>
            <a:br>
              <a:rPr lang="en-GB" noProof="0" dirty="0"/>
            </a:br>
            <a:r>
              <a:rPr lang="en-GB" noProof="0" dirty="0"/>
              <a:t>title style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215444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302049" y="4781016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noAutofit/>
          </a:bodyPr>
          <a:lstStyle/>
          <a:p>
            <a:pPr algn="l"/>
            <a:r>
              <a:rPr lang="en-GB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noProof="0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/>
          </a:p>
        </p:txBody>
      </p:sp>
      <p:sp>
        <p:nvSpPr>
          <p:cNvPr id="12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9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Slide Title - Security (Airp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7559505" cy="1007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>
              <a:solidFill>
                <a:srgbClr val="5DBFD4"/>
              </a:solidFill>
            </a:endParaRPr>
          </a:p>
        </p:txBody>
      </p:sp>
      <p:sp>
        <p:nvSpPr>
          <p:cNvPr id="11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</a:t>
            </a:r>
            <a:br>
              <a:rPr lang="en-GB" noProof="0" dirty="0"/>
            </a:br>
            <a:r>
              <a:rPr lang="en-GB" noProof="0" dirty="0"/>
              <a:t>title style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215444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GB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noProof="0" dirty="0">
              <a:solidFill>
                <a:srgbClr val="5DBFD4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4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Slide 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7559505" cy="1007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</a:t>
            </a:r>
            <a:br>
              <a:rPr lang="en-GB" noProof="0" dirty="0"/>
            </a:br>
            <a:r>
              <a:rPr lang="en-GB" noProof="0" dirty="0"/>
              <a:t>title style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>
              <a:solidFill>
                <a:srgbClr val="5DBFD4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215444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</a:t>
            </a:r>
            <a:br>
              <a:rPr lang="en-GB" noProof="0" dirty="0"/>
            </a:br>
            <a:r>
              <a:rPr lang="en-GB" noProof="0" dirty="0"/>
              <a:t>to placeholder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GB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noProof="0" dirty="0">
              <a:solidFill>
                <a:srgbClr val="5DBFD4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47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Title and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r 49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51" name="Forme libre 50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  <p:sp>
          <p:nvSpPr>
            <p:cNvPr id="52" name="Forme libre 51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</p:grpSp>
      <p:sp>
        <p:nvSpPr>
          <p:cNvPr id="6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noProof="0" dirty="0"/>
              <a:t>Click to edit Master title style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740166" y="1196859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</a:t>
            </a:r>
            <a:br>
              <a:rPr lang="en-GB" noProof="0" dirty="0"/>
            </a:br>
            <a:r>
              <a:rPr lang="en-GB" noProof="0" dirty="0"/>
              <a:t>to placeholder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96543"/>
            <a:ext cx="4363409" cy="3818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68275" indent="-168275"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5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2_Title and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grpSp>
        <p:nvGrpSpPr>
          <p:cNvPr id="29" name="Grouper 28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30" name="Forme libre 29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  <p:sp>
          <p:nvSpPr>
            <p:cNvPr id="31" name="Forme libre 30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noProof="0" dirty="0"/>
              <a:t>Click to edit Master title style 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898598" y="1229181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</a:t>
            </a:r>
            <a:br>
              <a:rPr lang="en-GB" noProof="0" dirty="0"/>
            </a:br>
            <a:r>
              <a:rPr lang="en-GB" noProof="0" dirty="0"/>
              <a:t>to placeholder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3396031"/>
            <a:ext cx="2916868" cy="11188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96543"/>
            <a:ext cx="5491373" cy="3818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6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3_Title and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noProof="0" dirty="0"/>
              <a:t>Click to edit Master title style 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6227132" y="1439420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</a:t>
            </a:r>
            <a:br>
              <a:rPr lang="en-GB" noProof="0" dirty="0"/>
            </a:br>
            <a:r>
              <a:rPr lang="en-GB" noProof="0" dirty="0"/>
              <a:t>to placeholder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6227132" y="3554187"/>
            <a:ext cx="2916868" cy="960664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66751"/>
            <a:ext cx="5491373" cy="3848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grpSp>
        <p:nvGrpSpPr>
          <p:cNvPr id="28" name="Grouper 27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29" name="Forme libre 28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  <p:sp>
          <p:nvSpPr>
            <p:cNvPr id="30" name="Forme libre 29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04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4_Title and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grpSp>
        <p:nvGrpSpPr>
          <p:cNvPr id="29" name="Grouper 28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30" name="Forme libre 29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  <p:sp>
          <p:nvSpPr>
            <p:cNvPr id="31" name="Forme libre 30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noProof="0" dirty="0"/>
              <a:t>Click to edit Master title style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0" y="3396030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934169" y="865130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 to placeholder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904737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 to placeholder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66750"/>
            <a:ext cx="4552718" cy="384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45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5_Title and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grpSp>
        <p:nvGrpSpPr>
          <p:cNvPr id="31" name="Grouper 30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32" name="Forme libre 31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  <p:sp>
          <p:nvSpPr>
            <p:cNvPr id="33" name="Forme libre 32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noProof="0" dirty="0"/>
              <a:t>Click to edit Master title style 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7079796" y="695325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 to placeholder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7079796" y="1977189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 to placeholder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7079796" y="3259053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 to placeholder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66750"/>
            <a:ext cx="5235184" cy="384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8" y="1964218"/>
            <a:ext cx="1502469" cy="2550633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95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6_Title and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r 19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21" name="Forme libre 20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  <p:sp>
          <p:nvSpPr>
            <p:cNvPr id="22" name="Forme libre 21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</p:grpSp>
      <p:grpSp>
        <p:nvGrpSpPr>
          <p:cNvPr id="16" name="Group 25"/>
          <p:cNvGrpSpPr/>
          <p:nvPr userDrawn="1"/>
        </p:nvGrpSpPr>
        <p:grpSpPr>
          <a:xfrm>
            <a:off x="7256329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noProof="0" dirty="0"/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noProof="0" dirty="0"/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noProof="0" dirty="0"/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noProof="0" dirty="0"/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noProof="0" dirty="0"/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noProof="0" dirty="0"/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noProof="0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noProof="0" dirty="0"/>
              <a:t>Click to edit Master title style </a:t>
            </a:r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66750"/>
            <a:ext cx="5235184" cy="384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501950" y="-9526"/>
            <a:ext cx="3647433" cy="5153026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</a:t>
            </a:r>
            <a:br>
              <a:rPr lang="en-GB" noProof="0" dirty="0"/>
            </a:br>
            <a:r>
              <a:rPr lang="en-GB" noProof="0" dirty="0"/>
              <a:t>to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6531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7_Title and Conten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grpSp>
        <p:nvGrpSpPr>
          <p:cNvPr id="25" name="Grouper 24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26" name="Forme libre 25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  <p:sp>
          <p:nvSpPr>
            <p:cNvPr id="27" name="Forme libre 26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noProof="0" dirty="0"/>
              <a:t>Click to edit Master title style </a:t>
            </a:r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66750"/>
            <a:ext cx="5235184" cy="384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666751"/>
            <a:ext cx="3431610" cy="3848100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82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.8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noProof="0" dirty="0"/>
              <a:t>Click to edit Master title style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666751"/>
            <a:ext cx="4038600" cy="384810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666751"/>
            <a:ext cx="4038600" cy="384810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491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266765" y="1"/>
            <a:ext cx="8674683" cy="561836"/>
          </a:xfrm>
        </p:spPr>
        <p:txBody>
          <a:bodyPr/>
          <a:lstStyle/>
          <a:p>
            <a:r>
              <a:rPr lang="en-GB" noProof="0" dirty="0"/>
              <a:t>Click to edit Master text styles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63792" y="666750"/>
            <a:ext cx="8677656" cy="3848101"/>
          </a:xfrm>
        </p:spPr>
        <p:txBody>
          <a:bodyPr/>
          <a:lstStyle>
            <a:lvl1pPr>
              <a:spcBef>
                <a:spcPts val="450"/>
              </a:spcBef>
              <a:spcAft>
                <a:spcPts val="525"/>
              </a:spcAft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4303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Title of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" y="0"/>
            <a:ext cx="7559505" cy="1336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344553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2019650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none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text style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50" y="2502958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</a:t>
            </a:r>
            <a:br>
              <a:rPr lang="en-GB" noProof="0" dirty="0"/>
            </a:br>
            <a:r>
              <a:rPr lang="en-GB" noProof="0" dirty="0"/>
              <a:t>to placeholder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GB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200847" y="1636017"/>
            <a:ext cx="96122" cy="30777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noProof="0" dirty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74384" y="0"/>
            <a:ext cx="8869615" cy="45148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-12700" y="0"/>
            <a:ext cx="9156699" cy="5867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266700" y="1"/>
            <a:ext cx="8877299" cy="4514850"/>
          </a:xfrm>
          <a:solidFill>
            <a:schemeClr val="bg1"/>
          </a:solidFill>
        </p:spPr>
        <p:txBody>
          <a:bodyPr bIns="548640" anchor="ctr" anchorCtr="1"/>
          <a:lstStyle>
            <a:lvl1pPr marL="0" indent="0" algn="ctr">
              <a:buNone/>
              <a:defRPr baseline="0"/>
            </a:lvl1pPr>
          </a:lstStyle>
          <a:p>
            <a:r>
              <a:rPr lang="en-GB" dirty="0"/>
              <a:t>Insert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3672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og of cha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266765" y="1"/>
            <a:ext cx="8674683" cy="561836"/>
          </a:xfrm>
        </p:spPr>
        <p:txBody>
          <a:bodyPr/>
          <a:lstStyle/>
          <a:p>
            <a:r>
              <a:rPr lang="en-GB" noProof="0" dirty="0"/>
              <a:t>Log of changes and approval</a:t>
            </a:r>
          </a:p>
        </p:txBody>
      </p:sp>
      <p:graphicFrame>
        <p:nvGraphicFramePr>
          <p:cNvPr id="3" name="Espace réservé du contenu 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609125373"/>
              </p:ext>
            </p:extLst>
          </p:nvPr>
        </p:nvGraphicFramePr>
        <p:xfrm>
          <a:off x="957797" y="1060008"/>
          <a:ext cx="7292618" cy="1463040"/>
        </p:xfrm>
        <a:graphic>
          <a:graphicData uri="http://schemas.openxmlformats.org/drawingml/2006/table">
            <a:tbl>
              <a:tblPr firstRow="1" bandRow="1"/>
              <a:tblGrid>
                <a:gridCol w="138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300" noProof="0" dirty="0">
                          <a:solidFill>
                            <a:schemeClr val="bg1"/>
                          </a:solidFill>
                        </a:rPr>
                        <a:t>Revisions</a:t>
                      </a:r>
                    </a:p>
                  </a:txBody>
                  <a:tcPr marL="45720" marR="45720" marT="40887" marB="40887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300" noProof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45720" marR="45720" marT="40887" marB="40887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300" noProof="0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 marL="45720" marR="45720" marT="40887" marB="40887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002</a:t>
                      </a: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003</a:t>
                      </a: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14130961"/>
              </p:ext>
            </p:extLst>
          </p:nvPr>
        </p:nvGraphicFramePr>
        <p:xfrm>
          <a:off x="957798" y="3010099"/>
          <a:ext cx="7292617" cy="1464600"/>
        </p:xfrm>
        <a:graphic>
          <a:graphicData uri="http://schemas.openxmlformats.org/drawingml/2006/table">
            <a:tbl>
              <a:tblPr firstRow="1" bandRow="1"/>
              <a:tblGrid>
                <a:gridCol w="138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5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9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300" noProof="0" dirty="0">
                          <a:solidFill>
                            <a:schemeClr val="bg1"/>
                          </a:solidFill>
                        </a:rPr>
                        <a:t>Actors</a:t>
                      </a: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300" noProof="0" dirty="0">
                          <a:solidFill>
                            <a:schemeClr val="bg1"/>
                          </a:solidFill>
                        </a:rPr>
                        <a:t>Name and role</a:t>
                      </a:r>
                      <a:endParaRPr lang="en-GB" sz="1300" baseline="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300" noProof="0" dirty="0">
                          <a:solidFill>
                            <a:schemeClr val="bg1"/>
                          </a:solidFill>
                        </a:rPr>
                        <a:t>Signature</a:t>
                      </a: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300" noProof="0" dirty="0">
                          <a:solidFill>
                            <a:schemeClr val="bg1"/>
                          </a:solidFill>
                        </a:rPr>
                        <a:t>Date </a:t>
                      </a: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algn="ctr" defTabSz="457200" rtl="0" eaLnBrk="1" latinLnBrk="0" hangingPunct="1"/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Written by</a:t>
                      </a:r>
                      <a:endParaRPr lang="en-GB" sz="1100" kern="1200" noProof="0" dirty="0">
                        <a:solidFill>
                          <a:schemeClr val="tx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Verified by</a:t>
                      </a: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Approved by</a:t>
                      </a: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ZoneTexte 5"/>
          <p:cNvSpPr txBox="1">
            <a:spLocks noChangeArrowheads="1"/>
          </p:cNvSpPr>
          <p:nvPr userDrawn="1"/>
        </p:nvSpPr>
        <p:spPr bwMode="auto">
          <a:xfrm>
            <a:off x="957797" y="692926"/>
            <a:ext cx="7292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lvl="0" algn="ctr" defTabSz="914400" eaLnBrk="1" hangingPunct="1">
              <a:defRPr/>
            </a:pPr>
            <a:r>
              <a:rPr lang="en-GB" sz="1600" b="1" kern="0" noProof="0" dirty="0"/>
              <a:t>Log of changes</a:t>
            </a:r>
          </a:p>
        </p:txBody>
      </p:sp>
      <p:sp>
        <p:nvSpPr>
          <p:cNvPr id="6" name="ZoneTexte 6"/>
          <p:cNvSpPr txBox="1">
            <a:spLocks noChangeArrowheads="1"/>
          </p:cNvSpPr>
          <p:nvPr userDrawn="1"/>
        </p:nvSpPr>
        <p:spPr bwMode="auto">
          <a:xfrm>
            <a:off x="957797" y="2643016"/>
            <a:ext cx="7292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</a:rPr>
              <a:t>Approval</a:t>
            </a:r>
          </a:p>
        </p:txBody>
      </p:sp>
    </p:spTree>
    <p:extLst>
      <p:ext uri="{BB962C8B-B14F-4D97-AF65-F5344CB8AC3E}">
        <p14:creationId xmlns:p14="http://schemas.microsoft.com/office/powerpoint/2010/main" val="184929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Slide Title - Aerospace (IF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7559505" cy="1007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/>
          </a:p>
        </p:txBody>
      </p:sp>
      <p:sp>
        <p:nvSpPr>
          <p:cNvPr id="11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</a:t>
            </a:r>
            <a:br>
              <a:rPr lang="en-GB" noProof="0" dirty="0"/>
            </a:br>
            <a:r>
              <a:rPr lang="en-GB" noProof="0" dirty="0"/>
              <a:t>title style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215444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GB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noProof="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Slide Title -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7559505" cy="1007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>
              <a:solidFill>
                <a:srgbClr val="5DBFD4"/>
              </a:solidFill>
            </a:endParaRPr>
          </a:p>
        </p:txBody>
      </p:sp>
      <p:sp>
        <p:nvSpPr>
          <p:cNvPr id="11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</a:t>
            </a:r>
            <a:br>
              <a:rPr lang="en-GB" noProof="0" dirty="0"/>
            </a:br>
            <a:r>
              <a:rPr lang="en-GB" noProof="0" dirty="0"/>
              <a:t>title style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215444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GB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noProof="0" dirty="0">
              <a:solidFill>
                <a:srgbClr val="5DBFD4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lide Title - Trans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7559505" cy="1007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>
              <a:solidFill>
                <a:srgbClr val="5DBFD4"/>
              </a:solidFill>
            </a:endParaRPr>
          </a:p>
        </p:txBody>
      </p:sp>
      <p:sp>
        <p:nvSpPr>
          <p:cNvPr id="10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</a:t>
            </a:r>
            <a:br>
              <a:rPr lang="en-GB" noProof="0" dirty="0"/>
            </a:br>
            <a:r>
              <a:rPr lang="en-GB" noProof="0" dirty="0"/>
              <a:t>title style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215444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GB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noProof="0" dirty="0">
              <a:solidFill>
                <a:srgbClr val="5DBFD4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3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lide Title - Defence (La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7559505" cy="1007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>
              <a:solidFill>
                <a:srgbClr val="5DBFD4"/>
              </a:solidFill>
            </a:endParaRPr>
          </a:p>
        </p:txBody>
      </p:sp>
      <p:sp>
        <p:nvSpPr>
          <p:cNvPr id="11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</a:t>
            </a:r>
            <a:br>
              <a:rPr lang="en-GB" noProof="0" dirty="0"/>
            </a:br>
            <a:r>
              <a:rPr lang="en-GB" noProof="0" dirty="0"/>
              <a:t>title style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215444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GB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noProof="0" dirty="0">
              <a:solidFill>
                <a:srgbClr val="5DBFD4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3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lide Title - Security (Cybersecurit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7559505" cy="1007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>
              <a:solidFill>
                <a:srgbClr val="5DBFD4"/>
              </a:solidFill>
            </a:endParaRPr>
          </a:p>
        </p:txBody>
      </p:sp>
      <p:sp>
        <p:nvSpPr>
          <p:cNvPr id="11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</a:t>
            </a:r>
            <a:br>
              <a:rPr lang="en-GB" noProof="0" dirty="0"/>
            </a:br>
            <a:r>
              <a:rPr lang="en-GB" noProof="0" dirty="0"/>
              <a:t>title style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215444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GB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noProof="0" dirty="0">
              <a:solidFill>
                <a:srgbClr val="5DBFD4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4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0" y="0"/>
            <a:ext cx="181856" cy="565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noProof="0" dirty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Master text styles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3792" y="666750"/>
            <a:ext cx="8677656" cy="384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907075" y="2400540"/>
            <a:ext cx="405934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54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This d</a:t>
            </a:r>
            <a:r>
              <a:rPr lang="en-GB" sz="53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ocument may not be reproduced, modified, adapted, published, translated, in any way, in whole or in part </a:t>
            </a:r>
            <a:br>
              <a:rPr lang="en-GB" sz="53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</a:br>
            <a:r>
              <a:rPr lang="en-GB" sz="53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or disclosed to a third party without the prior written consent of THALES  -  © 2021</a:t>
            </a:r>
            <a:r>
              <a:rPr lang="en-GB" sz="530" kern="1200" baseline="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 THALES</a:t>
            </a:r>
            <a:r>
              <a:rPr lang="en-GB" sz="53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. All rights reserved</a:t>
            </a:r>
            <a:r>
              <a:rPr lang="en-GB" sz="54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8"/>
            <a:ext cx="78620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en-GB" sz="900" noProof="0" smtClean="0">
                <a:solidFill>
                  <a:srgbClr val="333366"/>
                </a:solidFill>
              </a:rPr>
              <a:pPr algn="l"/>
              <a:t>‹N°›</a:t>
            </a:fld>
            <a:endParaRPr lang="en-GB" sz="900" noProof="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6"/>
          <p:cNvSpPr>
            <a:spLocks noChangeArrowheads="1"/>
          </p:cNvSpPr>
          <p:nvPr userDrawn="1"/>
        </p:nvSpPr>
        <p:spPr bwMode="auto">
          <a:xfrm>
            <a:off x="598581" y="4708694"/>
            <a:ext cx="3310480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>
              <a:spcBef>
                <a:spcPct val="20000"/>
              </a:spcBef>
              <a:defRPr/>
            </a:pPr>
            <a:r>
              <a:rPr lang="fr-FR" sz="600" noProof="0" dirty="0">
                <a:solidFill>
                  <a:srgbClr val="969696"/>
                </a:solidFill>
              </a:rPr>
              <a:t>REF</a:t>
            </a:r>
            <a:r>
              <a:rPr lang="fr-FR" sz="600" baseline="0" noProof="0" dirty="0">
                <a:solidFill>
                  <a:srgbClr val="969696"/>
                </a:solidFill>
              </a:rPr>
              <a:t> </a:t>
            </a:r>
            <a:r>
              <a:rPr lang="fr-FR" sz="600" baseline="0" noProof="0" dirty="0" err="1">
                <a:solidFill>
                  <a:srgbClr val="969696"/>
                </a:solidFill>
              </a:rPr>
              <a:t>xxxxxxxxxxxx</a:t>
            </a:r>
            <a:r>
              <a:rPr lang="fr-FR" sz="600" baseline="0" noProof="0" dirty="0">
                <a:solidFill>
                  <a:srgbClr val="969696"/>
                </a:solidFill>
              </a:rPr>
              <a:t> </a:t>
            </a:r>
            <a:r>
              <a:rPr lang="fr-FR" sz="600" baseline="0" noProof="0" dirty="0" err="1">
                <a:solidFill>
                  <a:srgbClr val="969696"/>
                </a:solidFill>
              </a:rPr>
              <a:t>rev</a:t>
            </a:r>
            <a:r>
              <a:rPr lang="fr-FR" sz="600" baseline="0" noProof="0" dirty="0">
                <a:solidFill>
                  <a:srgbClr val="969696"/>
                </a:solidFill>
              </a:rPr>
              <a:t> xxx - date</a:t>
            </a:r>
            <a:br>
              <a:rPr lang="fr-FR" sz="600" baseline="0" noProof="0" dirty="0">
                <a:solidFill>
                  <a:srgbClr val="969696"/>
                </a:solidFill>
              </a:rPr>
            </a:br>
            <a:r>
              <a:rPr lang="fr-FR" altLang="fr-FR" sz="600" dirty="0">
                <a:solidFill>
                  <a:srgbClr val="969696"/>
                </a:solidFill>
              </a:rPr>
              <a:t>Thales </a:t>
            </a:r>
            <a:r>
              <a:rPr lang="fr-FR" altLang="fr-FR" sz="600" dirty="0" err="1">
                <a:solidFill>
                  <a:srgbClr val="969696"/>
                </a:solidFill>
              </a:rPr>
              <a:t>Research</a:t>
            </a:r>
            <a:r>
              <a:rPr lang="fr-FR" altLang="fr-FR" sz="600" dirty="0">
                <a:solidFill>
                  <a:srgbClr val="969696"/>
                </a:solidFill>
              </a:rPr>
              <a:t> &amp; </a:t>
            </a:r>
            <a:r>
              <a:rPr lang="fr-FR" altLang="fr-FR" sz="600" dirty="0" err="1">
                <a:solidFill>
                  <a:srgbClr val="969696"/>
                </a:solidFill>
              </a:rPr>
              <a:t>Technology</a:t>
            </a:r>
            <a:r>
              <a:rPr lang="fr-FR" altLang="fr-FR" sz="600" dirty="0">
                <a:solidFill>
                  <a:srgbClr val="969696"/>
                </a:solidFill>
              </a:rPr>
              <a:t> France</a:t>
            </a:r>
          </a:p>
          <a:p>
            <a:pPr defTabSz="914400">
              <a:spcBef>
                <a:spcPct val="20000"/>
              </a:spcBef>
              <a:defRPr/>
            </a:pPr>
            <a:r>
              <a:rPr lang="fr-FR" altLang="fr-FR" sz="600" dirty="0">
                <a:solidFill>
                  <a:srgbClr val="969696"/>
                </a:solidFill>
              </a:rPr>
              <a:t>Modèle </a:t>
            </a:r>
            <a:r>
              <a:rPr lang="fr-FR" altLang="fr-FR" sz="600" dirty="0" err="1">
                <a:solidFill>
                  <a:srgbClr val="969696"/>
                </a:solidFill>
              </a:rPr>
              <a:t>trtp</a:t>
            </a:r>
            <a:r>
              <a:rPr lang="fr-FR" altLang="fr-FR" sz="600" dirty="0">
                <a:solidFill>
                  <a:srgbClr val="969696"/>
                </a:solidFill>
              </a:rPr>
              <a:t> version 8,0,5</a:t>
            </a:r>
            <a:r>
              <a:rPr lang="fr-FR" altLang="fr-FR" sz="600" baseline="0" dirty="0">
                <a:solidFill>
                  <a:srgbClr val="969696"/>
                </a:solidFill>
              </a:rPr>
              <a:t> </a:t>
            </a:r>
            <a:r>
              <a:rPr lang="en-GB" sz="600" noProof="0" dirty="0">
                <a:solidFill>
                  <a:srgbClr val="969696"/>
                </a:solidFill>
              </a:rPr>
              <a:t>/ Template: </a:t>
            </a:r>
            <a:r>
              <a:rPr lang="en-GB" sz="600" kern="1200" baseline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87211168-DOC-GRP-EN-006</a:t>
            </a:r>
            <a:endParaRPr lang="en-GB" sz="600" kern="1200" baseline="0" noProof="0" dirty="0">
              <a:solidFill>
                <a:srgbClr val="96969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Freeform 22"/>
          <p:cNvSpPr>
            <a:spLocks/>
          </p:cNvSpPr>
          <p:nvPr userDrawn="1"/>
        </p:nvSpPr>
        <p:spPr bwMode="auto">
          <a:xfrm rot="10800000" flipH="1">
            <a:off x="159697" y="4842573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7714"/>
          </a:xfrm>
          <a:prstGeom prst="rect">
            <a:avLst/>
          </a:prstGeom>
        </p:spPr>
      </p:pic>
      <p:sp>
        <p:nvSpPr>
          <p:cNvPr id="14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lIns="45720" tIns="46800" rIns="4572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500" b="0" kern="1200" baseline="0" noProof="0" dirty="0">
                <a:solidFill>
                  <a:srgbClr val="FF7F00"/>
                </a:solidFill>
                <a:latin typeface="+mj-lt"/>
                <a:ea typeface="+mn-ea"/>
                <a:cs typeface="+mn-cs"/>
              </a:rPr>
              <a:t>THALES GROUP CONFIDENTIAL</a:t>
            </a:r>
          </a:p>
        </p:txBody>
      </p:sp>
    </p:spTree>
    <p:extLst>
      <p:ext uri="{BB962C8B-B14F-4D97-AF65-F5344CB8AC3E}">
        <p14:creationId xmlns:p14="http://schemas.microsoft.com/office/powerpoint/2010/main" val="9948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51" r:id="rId2"/>
    <p:sldLayoutId id="2147483750" r:id="rId3"/>
    <p:sldLayoutId id="2147483752" r:id="rId4"/>
    <p:sldLayoutId id="2147483737" r:id="rId5"/>
    <p:sldLayoutId id="2147483744" r:id="rId6"/>
    <p:sldLayoutId id="2147483739" r:id="rId7"/>
    <p:sldLayoutId id="2147483740" r:id="rId8"/>
    <p:sldLayoutId id="2147483745" r:id="rId9"/>
    <p:sldLayoutId id="2147483746" r:id="rId10"/>
    <p:sldLayoutId id="2147483736" r:id="rId11"/>
    <p:sldLayoutId id="2147483661" r:id="rId12"/>
    <p:sldLayoutId id="2147483662" r:id="rId13"/>
    <p:sldLayoutId id="2147483742" r:id="rId14"/>
    <p:sldLayoutId id="2147483663" r:id="rId15"/>
    <p:sldLayoutId id="2147483664" r:id="rId16"/>
    <p:sldLayoutId id="2147483724" r:id="rId17"/>
    <p:sldLayoutId id="2147483666" r:id="rId18"/>
    <p:sldLayoutId id="2147483652" r:id="rId19"/>
    <p:sldLayoutId id="2147483730" r:id="rId20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342900" rtl="0" eaLnBrk="1" latinLnBrk="0" hangingPunct="1">
        <a:lnSpc>
          <a:spcPct val="100000"/>
        </a:lnSpc>
        <a:spcBef>
          <a:spcPts val="450"/>
        </a:spcBef>
        <a:spcAft>
          <a:spcPts val="52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739379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344488" indent="-176213" algn="l" defTabSz="342900" rtl="0" eaLnBrk="1" latinLnBrk="0" hangingPunct="1">
        <a:spcBef>
          <a:spcPts val="225"/>
        </a:spcBef>
        <a:spcAft>
          <a:spcPts val="450"/>
        </a:spcAft>
        <a:buSzPct val="100000"/>
        <a:buFontTx/>
        <a:buBlip>
          <a:blip r:embed="rId23"/>
        </a:buBlip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12713" algn="l" defTabSz="342900" rtl="0" eaLnBrk="1" latinLnBrk="0" hangingPunct="1">
        <a:spcBef>
          <a:spcPts val="0"/>
        </a:spcBef>
        <a:spcAft>
          <a:spcPts val="150"/>
        </a:spcAft>
        <a:buSzPct val="100000"/>
        <a:buFont typeface="Lucida Grande"/>
        <a:buChar char="-"/>
        <a:tabLst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168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orient="horz" pos="2844" userDrawn="1">
          <p15:clr>
            <a:srgbClr val="F26B43"/>
          </p15:clr>
        </p15:guide>
        <p15:guide id="6" orient="horz" pos="348" userDrawn="1">
          <p15:clr>
            <a:srgbClr val="F26B43"/>
          </p15:clr>
        </p15:guide>
        <p15:guide id="7" orient="horz" pos="4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049" y="1449066"/>
            <a:ext cx="4918023" cy="1370081"/>
          </a:xfrm>
        </p:spPr>
        <p:txBody>
          <a:bodyPr/>
          <a:lstStyle/>
          <a:p>
            <a:r>
              <a:rPr lang="en-GB" dirty="0"/>
              <a:t>TEACHING: Example of trace collected with </a:t>
            </a:r>
            <a:r>
              <a:rPr lang="en-GB" dirty="0" err="1"/>
              <a:t>METrICS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049" y="3134826"/>
            <a:ext cx="4918023" cy="646331"/>
          </a:xfrm>
        </p:spPr>
        <p:txBody>
          <a:bodyPr/>
          <a:lstStyle/>
          <a:p>
            <a:r>
              <a:rPr lang="en-GB" dirty="0"/>
              <a:t>Sylvain </a:t>
            </a:r>
            <a:r>
              <a:rPr lang="en-GB" dirty="0" err="1"/>
              <a:t>Girbal</a:t>
            </a:r>
            <a:endParaRPr lang="en-GB" dirty="0"/>
          </a:p>
          <a:p>
            <a:r>
              <a:rPr lang="en-GB" dirty="0"/>
              <a:t>Embedded System Laboratory – LSEC</a:t>
            </a:r>
            <a:br>
              <a:rPr lang="en-GB" dirty="0"/>
            </a:br>
            <a:r>
              <a:rPr lang="en-GB" dirty="0"/>
              <a:t>Thales Research &amp; Technology – TRT-FR</a:t>
            </a:r>
          </a:p>
        </p:txBody>
      </p:sp>
    </p:spTree>
    <p:extLst>
      <p:ext uri="{BB962C8B-B14F-4D97-AF65-F5344CB8AC3E}">
        <p14:creationId xmlns:p14="http://schemas.microsoft.com/office/powerpoint/2010/main" val="263573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METrICS</a:t>
            </a:r>
            <a:r>
              <a:rPr lang="en-US" dirty="0"/>
              <a:t> trace files – raw.csv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263792" y="2186310"/>
            <a:ext cx="8677656" cy="2328541"/>
          </a:xfrm>
        </p:spPr>
        <p:txBody>
          <a:bodyPr/>
          <a:lstStyle/>
          <a:p>
            <a:r>
              <a:rPr lang="en-US" dirty="0"/>
              <a:t>raw.csv:</a:t>
            </a:r>
          </a:p>
          <a:p>
            <a:pPr lvl="1"/>
            <a:r>
              <a:rPr lang="en-US" dirty="0"/>
              <a:t>time series: one per row</a:t>
            </a:r>
          </a:p>
          <a:p>
            <a:pPr lvl="1"/>
            <a:r>
              <a:rPr lang="en-US" dirty="0"/>
              <a:t>data already paired and corresponding to intervals (no more required to pair being events with end events)</a:t>
            </a:r>
          </a:p>
          <a:p>
            <a:pPr lvl="1"/>
            <a:r>
              <a:rPr lang="en-US" dirty="0"/>
              <a:t>Relevant hardware event information : timestamp</a:t>
            </a:r>
            <a:r>
              <a:rPr lang="en-US"/>
              <a:t>, duration and PMC#</a:t>
            </a:r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3D993FC-A839-0C4A-9D76-C67BD76D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60891"/>
              </p:ext>
            </p:extLst>
          </p:nvPr>
        </p:nvGraphicFramePr>
        <p:xfrm>
          <a:off x="268883" y="836632"/>
          <a:ext cx="8822285" cy="1328150"/>
        </p:xfrm>
        <a:graphic>
          <a:graphicData uri="http://schemas.openxmlformats.org/drawingml/2006/table">
            <a:tbl>
              <a:tblPr/>
              <a:tblGrid>
                <a:gridCol w="624466">
                  <a:extLst>
                    <a:ext uri="{9D8B030D-6E8A-4147-A177-3AD203B41FA5}">
                      <a16:colId xmlns:a16="http://schemas.microsoft.com/office/drawing/2014/main" val="2043692151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3405377495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3084410048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2230265001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4201213724"/>
                    </a:ext>
                  </a:extLst>
                </a:gridCol>
                <a:gridCol w="298252">
                  <a:extLst>
                    <a:ext uri="{9D8B030D-6E8A-4147-A177-3AD203B41FA5}">
                      <a16:colId xmlns:a16="http://schemas.microsoft.com/office/drawing/2014/main" val="817586437"/>
                    </a:ext>
                  </a:extLst>
                </a:gridCol>
                <a:gridCol w="410097">
                  <a:extLst>
                    <a:ext uri="{9D8B030D-6E8A-4147-A177-3AD203B41FA5}">
                      <a16:colId xmlns:a16="http://schemas.microsoft.com/office/drawing/2014/main" val="3835562632"/>
                    </a:ext>
                  </a:extLst>
                </a:gridCol>
                <a:gridCol w="549902">
                  <a:extLst>
                    <a:ext uri="{9D8B030D-6E8A-4147-A177-3AD203B41FA5}">
                      <a16:colId xmlns:a16="http://schemas.microsoft.com/office/drawing/2014/main" val="3092747115"/>
                    </a:ext>
                  </a:extLst>
                </a:gridCol>
                <a:gridCol w="587184">
                  <a:extLst>
                    <a:ext uri="{9D8B030D-6E8A-4147-A177-3AD203B41FA5}">
                      <a16:colId xmlns:a16="http://schemas.microsoft.com/office/drawing/2014/main" val="303169931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1418149670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1029057576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356162706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1658289920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992075171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4100305289"/>
                    </a:ext>
                  </a:extLst>
                </a:gridCol>
                <a:gridCol w="307573">
                  <a:extLst>
                    <a:ext uri="{9D8B030D-6E8A-4147-A177-3AD203B41FA5}">
                      <a16:colId xmlns:a16="http://schemas.microsoft.com/office/drawing/2014/main" val="4088566668"/>
                    </a:ext>
                  </a:extLst>
                </a:gridCol>
                <a:gridCol w="452581">
                  <a:extLst>
                    <a:ext uri="{9D8B030D-6E8A-4147-A177-3AD203B41FA5}">
                      <a16:colId xmlns:a16="http://schemas.microsoft.com/office/drawing/2014/main" val="2715367250"/>
                    </a:ext>
                  </a:extLst>
                </a:gridCol>
              </a:tblGrid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KIND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PAIR_ON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MAF_COUNT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LMC0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CONTEXT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63323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24540229221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1143530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MAF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46398661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27361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87919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343731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24540229426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SENS_C1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13016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24540229543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LOC_C1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42267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24540229773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LOC_C2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0163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24540229811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LOC_C3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9276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24540230134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LOC_C4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483632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24540230185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53420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NEAR_P1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2167505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5380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24540283614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53398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NEAR_P1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2172519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STSB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2621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1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27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METrICS</a:t>
            </a:r>
            <a:r>
              <a:rPr lang="en-US" dirty="0"/>
              <a:t> trace files – raw.csv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263792" y="2186310"/>
            <a:ext cx="8677656" cy="2328541"/>
          </a:xfrm>
        </p:spPr>
        <p:txBody>
          <a:bodyPr/>
          <a:lstStyle/>
          <a:p>
            <a:pPr lvl="1"/>
            <a:r>
              <a:rPr lang="en-US" dirty="0"/>
              <a:t>Timestamp: in #cycle since boot</a:t>
            </a:r>
          </a:p>
          <a:p>
            <a:pPr lvl="1"/>
            <a:r>
              <a:rPr lang="en-US" dirty="0"/>
              <a:t>Duration: In cycle if KIND=interval, else 0</a:t>
            </a:r>
          </a:p>
          <a:p>
            <a:pPr lvl="1"/>
            <a:r>
              <a:rPr lang="en-US" dirty="0"/>
              <a:t>Probe: Name of the software task if LAYER=probe</a:t>
            </a:r>
          </a:p>
          <a:p>
            <a:pPr lvl="1"/>
            <a:r>
              <a:rPr lang="en-US" dirty="0"/>
              <a:t>Kind: probe kind: Interval, Begin or End</a:t>
            </a:r>
          </a:p>
          <a:p>
            <a:pPr lvl="1"/>
            <a:r>
              <a:rPr lang="en-US" dirty="0"/>
              <a:t>Layer: Probe for software probe inserted in the code.</a:t>
            </a:r>
          </a:p>
          <a:p>
            <a:pPr lvl="1"/>
            <a:r>
              <a:rPr lang="en-US" dirty="0"/>
              <a:t>Core: Number of the core the probe where executed on</a:t>
            </a:r>
          </a:p>
          <a:p>
            <a:pPr lvl="1"/>
            <a:r>
              <a:rPr lang="en-US" dirty="0" err="1"/>
              <a:t>Pair_on</a:t>
            </a:r>
            <a:r>
              <a:rPr lang="en-US" dirty="0"/>
              <a:t>: (please ignore, internal usage while pairing begin and end probes)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BC550CE-54CB-694D-8EA2-3D33C39B7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60891"/>
              </p:ext>
            </p:extLst>
          </p:nvPr>
        </p:nvGraphicFramePr>
        <p:xfrm>
          <a:off x="268883" y="836632"/>
          <a:ext cx="8822285" cy="1328150"/>
        </p:xfrm>
        <a:graphic>
          <a:graphicData uri="http://schemas.openxmlformats.org/drawingml/2006/table">
            <a:tbl>
              <a:tblPr/>
              <a:tblGrid>
                <a:gridCol w="624466">
                  <a:extLst>
                    <a:ext uri="{9D8B030D-6E8A-4147-A177-3AD203B41FA5}">
                      <a16:colId xmlns:a16="http://schemas.microsoft.com/office/drawing/2014/main" val="2043692151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3405377495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3084410048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2230265001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4201213724"/>
                    </a:ext>
                  </a:extLst>
                </a:gridCol>
                <a:gridCol w="298252">
                  <a:extLst>
                    <a:ext uri="{9D8B030D-6E8A-4147-A177-3AD203B41FA5}">
                      <a16:colId xmlns:a16="http://schemas.microsoft.com/office/drawing/2014/main" val="817586437"/>
                    </a:ext>
                  </a:extLst>
                </a:gridCol>
                <a:gridCol w="410097">
                  <a:extLst>
                    <a:ext uri="{9D8B030D-6E8A-4147-A177-3AD203B41FA5}">
                      <a16:colId xmlns:a16="http://schemas.microsoft.com/office/drawing/2014/main" val="3835562632"/>
                    </a:ext>
                  </a:extLst>
                </a:gridCol>
                <a:gridCol w="549902">
                  <a:extLst>
                    <a:ext uri="{9D8B030D-6E8A-4147-A177-3AD203B41FA5}">
                      <a16:colId xmlns:a16="http://schemas.microsoft.com/office/drawing/2014/main" val="3092747115"/>
                    </a:ext>
                  </a:extLst>
                </a:gridCol>
                <a:gridCol w="587184">
                  <a:extLst>
                    <a:ext uri="{9D8B030D-6E8A-4147-A177-3AD203B41FA5}">
                      <a16:colId xmlns:a16="http://schemas.microsoft.com/office/drawing/2014/main" val="303169931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1418149670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1029057576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356162706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1658289920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992075171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4100305289"/>
                    </a:ext>
                  </a:extLst>
                </a:gridCol>
                <a:gridCol w="307573">
                  <a:extLst>
                    <a:ext uri="{9D8B030D-6E8A-4147-A177-3AD203B41FA5}">
                      <a16:colId xmlns:a16="http://schemas.microsoft.com/office/drawing/2014/main" val="4088566668"/>
                    </a:ext>
                  </a:extLst>
                </a:gridCol>
                <a:gridCol w="452581">
                  <a:extLst>
                    <a:ext uri="{9D8B030D-6E8A-4147-A177-3AD203B41FA5}">
                      <a16:colId xmlns:a16="http://schemas.microsoft.com/office/drawing/2014/main" val="2715367250"/>
                    </a:ext>
                  </a:extLst>
                </a:gridCol>
              </a:tblGrid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KIND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PAIR_ON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MAF_COUNT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LMC0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CONTEXT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63323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24540229221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1143530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MAF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46398661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27361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87919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343731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24540229426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SENS_C1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13016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24540229543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LOC_C1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42267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24540229773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LOC_C2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0163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24540229811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LOC_C3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9276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24540230134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LOC_C4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483632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24540230185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53420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NEAR_P1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2167505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5380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24540283614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53398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NEAR_P1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2172519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STSB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2621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1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93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METrICS</a:t>
            </a:r>
            <a:r>
              <a:rPr lang="en-US" dirty="0"/>
              <a:t> trace files – raw.csv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263792" y="2186310"/>
            <a:ext cx="8677656" cy="2328541"/>
          </a:xfrm>
        </p:spPr>
        <p:txBody>
          <a:bodyPr/>
          <a:lstStyle/>
          <a:p>
            <a:pPr lvl="1"/>
            <a:r>
              <a:rPr lang="en-US" dirty="0" err="1"/>
              <a:t>Pid</a:t>
            </a:r>
            <a:r>
              <a:rPr lang="en-US" dirty="0"/>
              <a:t>: process ID of the monitored application</a:t>
            </a:r>
          </a:p>
          <a:p>
            <a:pPr lvl="1"/>
            <a:r>
              <a:rPr lang="en-US" dirty="0" err="1"/>
              <a:t>Maf_count</a:t>
            </a:r>
            <a:r>
              <a:rPr lang="en-US" dirty="0"/>
              <a:t>: (please ignore, sometime used to gather the iteration number in the monitored periodic software)</a:t>
            </a:r>
          </a:p>
          <a:p>
            <a:pPr lvl="1"/>
            <a:r>
              <a:rPr lang="en-US" dirty="0"/>
              <a:t>PMC#: Collected performance monitor counter (check run.csv to known which one)</a:t>
            </a:r>
          </a:p>
          <a:p>
            <a:pPr lvl="1"/>
            <a:r>
              <a:rPr lang="en-US" dirty="0"/>
              <a:t>LMC#: Collected monitor counter from the software (will later be used to store power, current, temperature information)</a:t>
            </a:r>
          </a:p>
          <a:p>
            <a:pPr lvl="1"/>
            <a:r>
              <a:rPr lang="en-US" dirty="0"/>
              <a:t>Context: Information on </a:t>
            </a:r>
            <a:r>
              <a:rPr lang="en-US" dirty="0" err="1"/>
              <a:t>corunning</a:t>
            </a:r>
            <a:r>
              <a:rPr lang="en-US" dirty="0"/>
              <a:t> </a:t>
            </a:r>
            <a:r>
              <a:rPr lang="en-US" dirty="0" smtClean="0"/>
              <a:t>benchmarks </a:t>
            </a:r>
            <a:r>
              <a:rPr lang="en-US" smtClean="0"/>
              <a:t>/anomalies </a:t>
            </a:r>
            <a:r>
              <a:rPr lang="en-US"/>
              <a:t>/ attacks</a:t>
            </a:r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23CAA87-309A-924A-96B5-8BD94EAD3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60891"/>
              </p:ext>
            </p:extLst>
          </p:nvPr>
        </p:nvGraphicFramePr>
        <p:xfrm>
          <a:off x="268883" y="836632"/>
          <a:ext cx="8822285" cy="1328150"/>
        </p:xfrm>
        <a:graphic>
          <a:graphicData uri="http://schemas.openxmlformats.org/drawingml/2006/table">
            <a:tbl>
              <a:tblPr/>
              <a:tblGrid>
                <a:gridCol w="624466">
                  <a:extLst>
                    <a:ext uri="{9D8B030D-6E8A-4147-A177-3AD203B41FA5}">
                      <a16:colId xmlns:a16="http://schemas.microsoft.com/office/drawing/2014/main" val="2043692151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3405377495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3084410048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2230265001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4201213724"/>
                    </a:ext>
                  </a:extLst>
                </a:gridCol>
                <a:gridCol w="298252">
                  <a:extLst>
                    <a:ext uri="{9D8B030D-6E8A-4147-A177-3AD203B41FA5}">
                      <a16:colId xmlns:a16="http://schemas.microsoft.com/office/drawing/2014/main" val="817586437"/>
                    </a:ext>
                  </a:extLst>
                </a:gridCol>
                <a:gridCol w="410097">
                  <a:extLst>
                    <a:ext uri="{9D8B030D-6E8A-4147-A177-3AD203B41FA5}">
                      <a16:colId xmlns:a16="http://schemas.microsoft.com/office/drawing/2014/main" val="3835562632"/>
                    </a:ext>
                  </a:extLst>
                </a:gridCol>
                <a:gridCol w="549902">
                  <a:extLst>
                    <a:ext uri="{9D8B030D-6E8A-4147-A177-3AD203B41FA5}">
                      <a16:colId xmlns:a16="http://schemas.microsoft.com/office/drawing/2014/main" val="3092747115"/>
                    </a:ext>
                  </a:extLst>
                </a:gridCol>
                <a:gridCol w="587184">
                  <a:extLst>
                    <a:ext uri="{9D8B030D-6E8A-4147-A177-3AD203B41FA5}">
                      <a16:colId xmlns:a16="http://schemas.microsoft.com/office/drawing/2014/main" val="303169931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1418149670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1029057576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356162706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1658289920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992075171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4100305289"/>
                    </a:ext>
                  </a:extLst>
                </a:gridCol>
                <a:gridCol w="307573">
                  <a:extLst>
                    <a:ext uri="{9D8B030D-6E8A-4147-A177-3AD203B41FA5}">
                      <a16:colId xmlns:a16="http://schemas.microsoft.com/office/drawing/2014/main" val="4088566668"/>
                    </a:ext>
                  </a:extLst>
                </a:gridCol>
                <a:gridCol w="452581">
                  <a:extLst>
                    <a:ext uri="{9D8B030D-6E8A-4147-A177-3AD203B41FA5}">
                      <a16:colId xmlns:a16="http://schemas.microsoft.com/office/drawing/2014/main" val="2715367250"/>
                    </a:ext>
                  </a:extLst>
                </a:gridCol>
              </a:tblGrid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KIND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PAIR_ON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MAF_COUNT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LMC0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CONTEXT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63323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24540229221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1143530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MAF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46398661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27361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87919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343731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24540229426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SENS_C1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13016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24540229543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LOC_C1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42267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24540229773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LOC_C2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0163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24540229811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LOC_C3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9276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24540230134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LOC_C4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483632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24540230185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53420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NEAR_P1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2167505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5380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24540283614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53398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NEAR_P1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2172519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STSB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2621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1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09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METrICS</a:t>
            </a:r>
            <a:r>
              <a:rPr lang="en-US" dirty="0"/>
              <a:t> trace files – raw.csv, run.csv &amp; hw_events_arm64.csv</a:t>
            </a: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173878"/>
              </p:ext>
            </p:extLst>
          </p:nvPr>
        </p:nvGraphicFramePr>
        <p:xfrm>
          <a:off x="268883" y="836632"/>
          <a:ext cx="8822285" cy="1328150"/>
        </p:xfrm>
        <a:graphic>
          <a:graphicData uri="http://schemas.openxmlformats.org/drawingml/2006/table">
            <a:tbl>
              <a:tblPr/>
              <a:tblGrid>
                <a:gridCol w="624466">
                  <a:extLst>
                    <a:ext uri="{9D8B030D-6E8A-4147-A177-3AD203B41FA5}">
                      <a16:colId xmlns:a16="http://schemas.microsoft.com/office/drawing/2014/main" val="2043692151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3405377495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3084410048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2230265001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4201213724"/>
                    </a:ext>
                  </a:extLst>
                </a:gridCol>
                <a:gridCol w="298252">
                  <a:extLst>
                    <a:ext uri="{9D8B030D-6E8A-4147-A177-3AD203B41FA5}">
                      <a16:colId xmlns:a16="http://schemas.microsoft.com/office/drawing/2014/main" val="817586437"/>
                    </a:ext>
                  </a:extLst>
                </a:gridCol>
                <a:gridCol w="410097">
                  <a:extLst>
                    <a:ext uri="{9D8B030D-6E8A-4147-A177-3AD203B41FA5}">
                      <a16:colId xmlns:a16="http://schemas.microsoft.com/office/drawing/2014/main" val="3835562632"/>
                    </a:ext>
                  </a:extLst>
                </a:gridCol>
                <a:gridCol w="549902">
                  <a:extLst>
                    <a:ext uri="{9D8B030D-6E8A-4147-A177-3AD203B41FA5}">
                      <a16:colId xmlns:a16="http://schemas.microsoft.com/office/drawing/2014/main" val="3092747115"/>
                    </a:ext>
                  </a:extLst>
                </a:gridCol>
                <a:gridCol w="587184">
                  <a:extLst>
                    <a:ext uri="{9D8B030D-6E8A-4147-A177-3AD203B41FA5}">
                      <a16:colId xmlns:a16="http://schemas.microsoft.com/office/drawing/2014/main" val="303169931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1418149670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1029057576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356162706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1658289920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992075171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4100305289"/>
                    </a:ext>
                  </a:extLst>
                </a:gridCol>
                <a:gridCol w="307573">
                  <a:extLst>
                    <a:ext uri="{9D8B030D-6E8A-4147-A177-3AD203B41FA5}">
                      <a16:colId xmlns:a16="http://schemas.microsoft.com/office/drawing/2014/main" val="4088566668"/>
                    </a:ext>
                  </a:extLst>
                </a:gridCol>
                <a:gridCol w="452581">
                  <a:extLst>
                    <a:ext uri="{9D8B030D-6E8A-4147-A177-3AD203B41FA5}">
                      <a16:colId xmlns:a16="http://schemas.microsoft.com/office/drawing/2014/main" val="2715367250"/>
                    </a:ext>
                  </a:extLst>
                </a:gridCol>
              </a:tblGrid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KIND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PAIR_ON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PID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MAF_COUNT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LMC0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CONTEXT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63323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24540229221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1143530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MAF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46398661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27361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87919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343731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24540229426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SENS_C1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13016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24540229543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LOC_C1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42267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24540229773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LOC_C2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0163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24540229811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LOC_C3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9276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24540230134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LOC_C4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483632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24540230185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53420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NEAR_P1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2167505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4235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NOSTRESS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5380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24540283614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53398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NEAR_P1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0x00000ad2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2172519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4777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STSB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2621"/>
                  </a:ext>
                </a:extLst>
              </a:tr>
              <a:tr h="132815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6" marR="3496" marT="3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14675"/>
                  </a:ext>
                </a:extLst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52658"/>
              </p:ext>
            </p:extLst>
          </p:nvPr>
        </p:nvGraphicFramePr>
        <p:xfrm>
          <a:off x="727039" y="2589009"/>
          <a:ext cx="1696465" cy="1773562"/>
        </p:xfrm>
        <a:graphic>
          <a:graphicData uri="http://schemas.openxmlformats.org/drawingml/2006/table">
            <a:tbl>
              <a:tblPr/>
              <a:tblGrid>
                <a:gridCol w="1098324">
                  <a:extLst>
                    <a:ext uri="{9D8B030D-6E8A-4147-A177-3AD203B41FA5}">
                      <a16:colId xmlns:a16="http://schemas.microsoft.com/office/drawing/2014/main" val="87722272"/>
                    </a:ext>
                  </a:extLst>
                </a:gridCol>
                <a:gridCol w="598141">
                  <a:extLst>
                    <a:ext uri="{9D8B030D-6E8A-4147-A177-3AD203B41FA5}">
                      <a16:colId xmlns:a16="http://schemas.microsoft.com/office/drawing/2014/main" val="109230356"/>
                    </a:ext>
                  </a:extLst>
                </a:gridCol>
              </a:tblGrid>
              <a:tr h="5861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58352"/>
                  </a:ext>
                </a:extLst>
              </a:tr>
              <a:tr h="5861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METrICS_VERSION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9747"/>
                  </a:ext>
                </a:extLst>
              </a:tr>
              <a:tr h="5861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14945"/>
                  </a:ext>
                </a:extLst>
              </a:tr>
              <a:tr h="5861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PMC_REGISTERS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46550"/>
                  </a:ext>
                </a:extLst>
              </a:tr>
              <a:tr h="5861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749060"/>
                  </a:ext>
                </a:extLst>
              </a:tr>
              <a:tr h="5861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CORE3_PMC_EVENT0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52113"/>
                  </a:ext>
                </a:extLst>
              </a:tr>
              <a:tr h="5861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CORE3_PMC_EVENT1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656"/>
                  </a:ext>
                </a:extLst>
              </a:tr>
              <a:tr h="5861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CORE3_PMC_EVENT2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02032"/>
                  </a:ext>
                </a:extLst>
              </a:tr>
              <a:tr h="5861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CORE3_PMC_EVENT3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437674"/>
                  </a:ext>
                </a:extLst>
              </a:tr>
              <a:tr h="5861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CORE3_PMC_EVENT4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66780"/>
                  </a:ext>
                </a:extLst>
              </a:tr>
              <a:tr h="5861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CORE3_PMC_EVENT5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40511"/>
                  </a:ext>
                </a:extLst>
              </a:tr>
              <a:tr h="5861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40993"/>
                  </a:ext>
                </a:extLst>
              </a:tr>
              <a:tr h="5861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CORE3_RECORD_TOTAL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947040"/>
                  </a:ext>
                </a:extLst>
              </a:tr>
              <a:tr h="5861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CORE3_RECORD_COUNT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8732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63524" y="627309"/>
            <a:ext cx="862837" cy="189068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b="1" dirty="0"/>
              <a:t>raw.csv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7039" y="2403327"/>
            <a:ext cx="862837" cy="189068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b="1" dirty="0"/>
              <a:t>run.csv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89100"/>
              </p:ext>
            </p:extLst>
          </p:nvPr>
        </p:nvGraphicFramePr>
        <p:xfrm>
          <a:off x="5043941" y="2588135"/>
          <a:ext cx="3309413" cy="1393513"/>
        </p:xfrm>
        <a:graphic>
          <a:graphicData uri="http://schemas.openxmlformats.org/drawingml/2006/table">
            <a:tbl>
              <a:tblPr/>
              <a:tblGrid>
                <a:gridCol w="372442">
                  <a:extLst>
                    <a:ext uri="{9D8B030D-6E8A-4147-A177-3AD203B41FA5}">
                      <a16:colId xmlns:a16="http://schemas.microsoft.com/office/drawing/2014/main" val="1539381521"/>
                    </a:ext>
                  </a:extLst>
                </a:gridCol>
                <a:gridCol w="1021555">
                  <a:extLst>
                    <a:ext uri="{9D8B030D-6E8A-4147-A177-3AD203B41FA5}">
                      <a16:colId xmlns:a16="http://schemas.microsoft.com/office/drawing/2014/main" val="2015038249"/>
                    </a:ext>
                  </a:extLst>
                </a:gridCol>
                <a:gridCol w="1915416">
                  <a:extLst>
                    <a:ext uri="{9D8B030D-6E8A-4147-A177-3AD203B41FA5}">
                      <a16:colId xmlns:a16="http://schemas.microsoft.com/office/drawing/2014/main" val="3922400295"/>
                    </a:ext>
                  </a:extLst>
                </a:gridCol>
              </a:tblGrid>
              <a:tr h="7059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306324"/>
                  </a:ext>
                </a:extLst>
              </a:tr>
              <a:tr h="7059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9509"/>
                  </a:ext>
                </a:extLst>
              </a:tr>
              <a:tr h="7059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MEM_ACCESS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memory access.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404110"/>
                  </a:ext>
                </a:extLst>
              </a:tr>
              <a:tr h="7059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L1I_CACHE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 Instruction cache access.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62520"/>
                  </a:ext>
                </a:extLst>
              </a:tr>
              <a:tr h="7059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L1D_CACHE_WB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 Data cache Write-Back.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159385"/>
                  </a:ext>
                </a:extLst>
              </a:tr>
              <a:tr h="7059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L2D_CACHE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 Data cache access.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3037"/>
                  </a:ext>
                </a:extLst>
              </a:tr>
              <a:tr h="7059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L2D_CACHE_REFILL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 Data cache refill.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01023"/>
                  </a:ext>
                </a:extLst>
              </a:tr>
              <a:tr h="7059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L2D_CACHE_WB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 Data cache Write-Back.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28406"/>
                  </a:ext>
                </a:extLst>
              </a:tr>
              <a:tr h="7059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BUS_ACCESS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 access.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07733"/>
                  </a:ext>
                </a:extLst>
              </a:tr>
              <a:tr h="7059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MEMORY_ERROR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memory error.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199525"/>
                  </a:ext>
                </a:extLst>
              </a:tr>
              <a:tr h="7059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0x1B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INST_SPEC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speculatively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executed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(A72)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14474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043941" y="2399067"/>
            <a:ext cx="1030287" cy="189068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b="1" dirty="0"/>
              <a:t>hw_event.csv</a:t>
            </a:r>
          </a:p>
        </p:txBody>
      </p:sp>
      <p:sp>
        <p:nvSpPr>
          <p:cNvPr id="9" name="Ellipse 8"/>
          <p:cNvSpPr/>
          <p:nvPr/>
        </p:nvSpPr>
        <p:spPr>
          <a:xfrm>
            <a:off x="3190055" y="1216147"/>
            <a:ext cx="164943" cy="152778"/>
          </a:xfrm>
          <a:prstGeom prst="ellipse">
            <a:avLst/>
          </a:prstGeom>
          <a:noFill/>
          <a:ln w="25400">
            <a:solidFill>
              <a:srgbClr val="EE27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6202455" y="816377"/>
            <a:ext cx="328974" cy="152778"/>
          </a:xfrm>
          <a:prstGeom prst="ellipse">
            <a:avLst/>
          </a:prstGeom>
          <a:noFill/>
          <a:ln w="25400">
            <a:solidFill>
              <a:srgbClr val="FF7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986589" y="3100710"/>
            <a:ext cx="0" cy="375080"/>
          </a:xfrm>
          <a:prstGeom prst="straightConnector1">
            <a:avLst/>
          </a:prstGeom>
          <a:ln w="19050" cmpd="sng">
            <a:solidFill>
              <a:srgbClr val="EE2737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81029" y="3100710"/>
            <a:ext cx="2296261" cy="0"/>
          </a:xfrm>
          <a:prstGeom prst="line">
            <a:avLst/>
          </a:prstGeom>
          <a:ln w="19050" cmpd="sng">
            <a:solidFill>
              <a:srgbClr val="EE2737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272526" y="1368925"/>
            <a:ext cx="0" cy="1731785"/>
          </a:xfrm>
          <a:prstGeom prst="line">
            <a:avLst/>
          </a:prstGeom>
          <a:ln w="19050" cmpd="sng">
            <a:solidFill>
              <a:srgbClr val="EE2737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1249472" y="3467918"/>
            <a:ext cx="439628" cy="152778"/>
          </a:xfrm>
          <a:prstGeom prst="ellipse">
            <a:avLst/>
          </a:prstGeom>
          <a:noFill/>
          <a:ln w="25400">
            <a:solidFill>
              <a:srgbClr val="FF7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 flipH="1">
            <a:off x="1661504" y="3348446"/>
            <a:ext cx="160946" cy="143693"/>
          </a:xfrm>
          <a:prstGeom prst="straightConnector1">
            <a:avLst/>
          </a:prstGeom>
          <a:ln w="19050" cmpd="sng">
            <a:solidFill>
              <a:srgbClr val="FF7F0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822450" y="3348446"/>
            <a:ext cx="2054225" cy="0"/>
          </a:xfrm>
          <a:prstGeom prst="line">
            <a:avLst/>
          </a:prstGeom>
          <a:ln w="19050" cmpd="sng">
            <a:solidFill>
              <a:srgbClr val="FF7F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endCxn id="14" idx="3"/>
          </p:cNvCxnSpPr>
          <p:nvPr/>
        </p:nvCxnSpPr>
        <p:spPr>
          <a:xfrm flipV="1">
            <a:off x="3876675" y="946781"/>
            <a:ext cx="2373957" cy="2401665"/>
          </a:xfrm>
          <a:prstGeom prst="line">
            <a:avLst/>
          </a:prstGeom>
          <a:ln w="19050" cmpd="sng">
            <a:solidFill>
              <a:srgbClr val="FF7F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2209800" y="3544307"/>
            <a:ext cx="2460625" cy="0"/>
          </a:xfrm>
          <a:prstGeom prst="line">
            <a:avLst/>
          </a:prstGeom>
          <a:ln w="19050" cmpd="sng">
            <a:solidFill>
              <a:srgbClr val="7030A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4670425" y="3171825"/>
            <a:ext cx="334963" cy="0"/>
          </a:xfrm>
          <a:prstGeom prst="straightConnector1">
            <a:avLst/>
          </a:prstGeom>
          <a:ln w="19050" cmpd="sng">
            <a:solidFill>
              <a:srgbClr val="7030A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4670425" y="3171825"/>
            <a:ext cx="0" cy="372482"/>
          </a:xfrm>
          <a:prstGeom prst="line">
            <a:avLst/>
          </a:prstGeom>
          <a:ln w="19050" cmpd="sng">
            <a:solidFill>
              <a:srgbClr val="7030A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52700" y="4128008"/>
            <a:ext cx="5384729" cy="4623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first  iteration of the Task LOC_C1 caused 40 write backs  from the level-1 data cache, and its duration was 224 cycles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275179" y="1219323"/>
            <a:ext cx="195471" cy="149602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1531318" y="1222121"/>
            <a:ext cx="380032" cy="146804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332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57fcc416eb8d4fb1b22fa3cc8c045595dbc87"/>
  <p:tag name="ISPRING_RESOURCE_PATHS_HASH_PRESENTER" val="43c9451427ba15b6cf8b1b95558292c7785ae1"/>
</p:tagLst>
</file>

<file path=ppt/theme/theme1.xml><?xml version="1.0" encoding="utf-8"?>
<a:theme xmlns:a="http://schemas.openxmlformats.org/drawingml/2006/main" name="Thales_global_16.9_VF">
  <a:themeElements>
    <a:clrScheme name="THALES 01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  <a:prstDash val="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anglais_16_9 [Lecture seule]" id="{DD97E0DF-0514-4CC9-8512-0F925471D4B0}" vid="{D32C5CF4-BF43-4E54-AACE-E0361A5FE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1b9a451-5ffc-4907-a11e-a2cc9e23e811">
      <Terms xmlns="http://schemas.microsoft.com/office/infopath/2007/PartnerControls"/>
    </lcf76f155ced4ddcb4097134ff3c332f>
    <TaxCatchAll xmlns="3ffd5060-9549-45c4-8fb0-3d0806e1be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33E91A46A644C80022E8BB0E418CF" ma:contentTypeVersion="16" ma:contentTypeDescription="Create a new document." ma:contentTypeScope="" ma:versionID="c287a9562c87a0da2eefbc3f03e8a144">
  <xsd:schema xmlns:xsd="http://www.w3.org/2001/XMLSchema" xmlns:xs="http://www.w3.org/2001/XMLSchema" xmlns:p="http://schemas.microsoft.com/office/2006/metadata/properties" xmlns:ns2="41b9a451-5ffc-4907-a11e-a2cc9e23e811" xmlns:ns3="3ffd5060-9549-45c4-8fb0-3d0806e1be16" targetNamespace="http://schemas.microsoft.com/office/2006/metadata/properties" ma:root="true" ma:fieldsID="ea46dd5af3b3d1dbe706fc44d2df28cf" ns2:_="" ns3:_="">
    <xsd:import namespace="41b9a451-5ffc-4907-a11e-a2cc9e23e811"/>
    <xsd:import namespace="3ffd5060-9549-45c4-8fb0-3d0806e1be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b9a451-5ffc-4907-a11e-a2cc9e23e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d5060-9549-45c4-8fb0-3d0806e1be1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93558cb-0bc2-4773-81c5-ab2187182539}" ma:internalName="TaxCatchAll" ma:showField="CatchAllData" ma:web="3ffd5060-9549-45c4-8fb0-3d0806e1be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C8A27F-E501-410E-BABE-7B2B6487D043}">
  <ds:schemaRefs>
    <ds:schemaRef ds:uri="http://schemas.microsoft.com/office/2006/metadata/properties"/>
    <ds:schemaRef ds:uri="3ffd5060-9549-45c4-8fb0-3d0806e1be16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1b9a451-5ffc-4907-a11e-a2cc9e23e81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7509772-FB52-42AE-938C-3310E9847D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F5532B-9D17-4553-B2DF-C3B191C5CB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b9a451-5ffc-4907-a11e-a2cc9e23e811"/>
    <ds:schemaRef ds:uri="3ffd5060-9549-45c4-8fb0-3d0806e1be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CBB_20210622</Template>
  <TotalTime>324</TotalTime>
  <Words>963</Words>
  <Application>Microsoft Office PowerPoint</Application>
  <PresentationFormat>Affichage à l'écran (16:9)</PresentationFormat>
  <Paragraphs>702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Lucida Grande</vt:lpstr>
      <vt:lpstr>Thales_global_16.9_VF</vt:lpstr>
      <vt:lpstr>TEACHING: Example of trace collected with METrICS</vt:lpstr>
      <vt:lpstr>METrICS trace files – raw.csv</vt:lpstr>
      <vt:lpstr>METrICS trace files – raw.csv</vt:lpstr>
      <vt:lpstr>METrICS trace files – raw.csv</vt:lpstr>
      <vt:lpstr>METrICS trace files – raw.csv, run.csv &amp; hw_events_arm64.csv</vt:lpstr>
    </vt:vector>
  </TitlesOfParts>
  <Company>Thales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Black Box: Coupling monitoring and AI in a HIDS / HUMS system</dc:title>
  <dc:creator>Sylvain GIRBAL</dc:creator>
  <cp:lastModifiedBy>Sylvain GIRBAL</cp:lastModifiedBy>
  <cp:revision>58</cp:revision>
  <dcterms:created xsi:type="dcterms:W3CDTF">2021-06-21T06:43:02Z</dcterms:created>
  <dcterms:modified xsi:type="dcterms:W3CDTF">2023-03-08T09:05:48Z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0x01010046333E91A46A644C80022E8BB0E418CF</vt:lpwstr>
  </property>
  <property fmtid="{D5CDD505-2E9C-101B-9397-08002B2CF9AE}" pid="4" name="MediaServiceImageTags">
    <vt:lpwstr/>
  </property>
</Properties>
</file>