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7" r:id="rId4"/>
  </p:sldMasterIdLst>
  <p:notesMasterIdLst>
    <p:notesMasterId r:id="rId31"/>
  </p:notesMasterIdLst>
  <p:sldIdLst>
    <p:sldId id="25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300" r:id="rId17"/>
    <p:sldId id="289" r:id="rId18"/>
    <p:sldId id="290" r:id="rId19"/>
    <p:sldId id="301" r:id="rId20"/>
    <p:sldId id="291" r:id="rId21"/>
    <p:sldId id="292" r:id="rId22"/>
    <p:sldId id="293" r:id="rId23"/>
    <p:sldId id="294" r:id="rId24"/>
    <p:sldId id="295" r:id="rId25"/>
    <p:sldId id="277" r:id="rId26"/>
    <p:sldId id="296" r:id="rId27"/>
    <p:sldId id="297" r:id="rId28"/>
    <p:sldId id="298" r:id="rId29"/>
    <p:sldId id="29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EF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8/18/2023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005E26E-BCB2-4FD5-8FD5-81A5EAE94C21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4252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20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69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9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86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7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3388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31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2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2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2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7EE424C-FCA3-4EDD-B274-8E055D649B7D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4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807" y="2806810"/>
            <a:ext cx="9330193" cy="1582309"/>
          </a:xfrm>
        </p:spPr>
        <p:txBody>
          <a:bodyPr anchor="b">
            <a:normAutofit fontScale="90000"/>
          </a:bodyPr>
          <a:lstStyle/>
          <a:p>
            <a:pPr algn="l"/>
            <a:r>
              <a:rPr lang="sr-Cyrl-RS" dirty="0">
                <a:solidFill>
                  <a:schemeClr val="bg1"/>
                </a:solidFill>
              </a:rPr>
              <a:t>Анализа скупа података о леукемији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2931" y="4524292"/>
            <a:ext cx="6738067" cy="771277"/>
          </a:xfrm>
        </p:spPr>
        <p:txBody>
          <a:bodyPr anchor="t">
            <a:normAutofit/>
          </a:bodyPr>
          <a:lstStyle/>
          <a:p>
            <a:r>
              <a:rPr lang="sr-Cyrl-RS" sz="1200" i="1" dirty="0">
                <a:solidFill>
                  <a:schemeClr val="bg1"/>
                </a:solidFill>
              </a:rPr>
              <a:t>Семинарски рад из предмета истраживање података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F8027-11E7-5335-6812-091077F20CC4}"/>
              </a:ext>
            </a:extLst>
          </p:cNvPr>
          <p:cNvSpPr/>
          <p:nvPr/>
        </p:nvSpPr>
        <p:spPr>
          <a:xfrm>
            <a:off x="127220" y="6186115"/>
            <a:ext cx="2775005" cy="429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Cyrl-RS" dirty="0">
                <a:ln>
                  <a:solidFill>
                    <a:srgbClr val="3CBEF0"/>
                  </a:solidFill>
                </a:ln>
                <a:solidFill>
                  <a:schemeClr val="bg1"/>
                </a:solidFill>
              </a:rPr>
              <a:t>Бојан Величковић</a:t>
            </a: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7ED2-0DCF-EDEA-42F2-CBD56EA1B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095125-AF12-3A6B-35E5-733B3C144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653" y="310100"/>
            <a:ext cx="9798923" cy="626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94860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1509-5CE3-770A-C8E3-30710879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909B-CE4A-49F5-3D7C-47D78C644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65760"/>
            <a:ext cx="8595360" cy="5814377"/>
          </a:xfrm>
        </p:spPr>
        <p:txBody>
          <a:bodyPr/>
          <a:lstStyle/>
          <a:p>
            <a:r>
              <a:rPr lang="sr-Cyrl-RS" dirty="0"/>
              <a:t>Подешавање хиперпараметара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C1DEC-ACBF-7F59-C86F-E167B836E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391" y="365759"/>
            <a:ext cx="5948489" cy="57249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E82819-EE0B-181A-3AC3-6EE208717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04" y="3360102"/>
            <a:ext cx="4791075" cy="282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6032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E1A9-FF5D-2869-69C7-78C5B823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457841-E5C8-69EF-44FA-BC4A56856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988" y="23631"/>
            <a:ext cx="8594725" cy="3405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7B0570-AE69-D505-7932-9E0B4C142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988" y="3429000"/>
            <a:ext cx="8594725" cy="338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7080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C5BB-49A4-9E31-5A88-7F4AF693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EEA96C3-8254-9889-F754-4CA1F59B87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3331"/>
            <a:ext cx="539309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2F948DB-8467-4F82-F39B-578580915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107" y="1145112"/>
            <a:ext cx="5527223" cy="445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57343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5E2FF-7717-62CE-2EA5-107B0748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Случајне шуме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94AD62-74E3-DB8F-D961-45BA8216B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Одмах тражимо оптималне хиперпараметре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AAC4E8-4E83-5F72-C7F3-7362156E6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632" y="2258218"/>
            <a:ext cx="59436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55973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2B11C-3A68-54BE-EA3C-351AF99F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3A3491-295A-C0F7-48DC-C3F954051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44187"/>
            <a:ext cx="8594725" cy="33848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CDF565-CB40-4558-8337-409628F06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490593"/>
            <a:ext cx="8541716" cy="336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35229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650E-495A-3DB6-08E9-BBB23549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94EEE17-1E7C-E93D-2EE5-F1B7C4C69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573" y="1691322"/>
            <a:ext cx="539309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A549DE9-D13D-8302-1B46-0826788904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91" y="1691322"/>
            <a:ext cx="539309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798766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DA55-2806-D460-5645-67F0FE2A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К најближих суседа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539BE-9EEE-4F4D-1357-808999BD2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Нормализовање јер ради са раздаљинама</a:t>
            </a:r>
          </a:p>
          <a:p>
            <a:r>
              <a:rPr lang="sr-Cyrl-RS" dirty="0"/>
              <a:t>Специфичан поступак за рад са аутлајерима</a:t>
            </a:r>
          </a:p>
          <a:p>
            <a:r>
              <a:rPr lang="sr-Cyrl-RS" dirty="0"/>
              <a:t>Избацујемо 3849 атрибута, остаје 18434</a:t>
            </a:r>
          </a:p>
          <a:p>
            <a:r>
              <a:rPr lang="sr-Cyrl-RS" dirty="0"/>
              <a:t>Тренирамо два модела</a:t>
            </a:r>
          </a:p>
          <a:p>
            <a:r>
              <a:rPr lang="sr-Cyrl-RS" dirty="0"/>
              <a:t>Оба имају идентичну прецизност (69%) и идентичне роц криве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45465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D7582-44C6-F208-4351-C0289A01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5C26EB-7FBE-5023-E0CB-5B382EC23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576" y="54499"/>
            <a:ext cx="8594725" cy="33745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0EB65B-8541-F68A-738E-1D4C20245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577" y="3458676"/>
            <a:ext cx="8594724" cy="339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67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C08A-7BDC-8E9F-527C-22E5DF72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AB678-2435-A0F2-0486-CF37D74DF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65760"/>
            <a:ext cx="8595360" cy="5814377"/>
          </a:xfrm>
        </p:spPr>
        <p:txBody>
          <a:bodyPr/>
          <a:lstStyle/>
          <a:p>
            <a:r>
              <a:rPr lang="sr-Cyrl-RS" dirty="0"/>
              <a:t>Подешавамо хиперпараметре и добијамо модел са 77% прецизности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952140-9455-B877-9F38-9AFD81C26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29" y="1449139"/>
            <a:ext cx="10742383" cy="422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4008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BEBDF-6C0C-05FC-1596-8F14FD04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Увод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ACAB5-5BC9-174B-B7BD-EF644DAD3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У овом раду се бавимо скупом података о леукемији</a:t>
            </a:r>
          </a:p>
          <a:p>
            <a:r>
              <a:rPr lang="sr-Cyrl-RS" dirty="0"/>
              <a:t>Генска експресија је мера којом се исказује количина протеина коју производи одређени ген</a:t>
            </a:r>
          </a:p>
          <a:p>
            <a:r>
              <a:rPr lang="sr-Cyrl-RS" dirty="0"/>
              <a:t>Записује се као број у децималном запису</a:t>
            </a:r>
          </a:p>
          <a:p>
            <a:r>
              <a:rPr lang="sr-Cyrl-RS" dirty="0"/>
              <a:t>Приказаћемо рад неколико алгоритама за класификацију, кластеровање и за крај ћемо одредити и правила придруживања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5339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79ED-F349-E3F4-9FF5-8470218C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AB682-D71D-E7F5-4753-7C359A566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65760"/>
            <a:ext cx="8595360" cy="5814377"/>
          </a:xfrm>
        </p:spPr>
        <p:txBody>
          <a:bodyPr/>
          <a:lstStyle/>
          <a:p>
            <a:r>
              <a:rPr lang="sr-Cyrl-RS" dirty="0"/>
              <a:t>Победник:  Случајне шуме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60400-5AD8-37AC-E6E9-22A82BB14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69" y="1117481"/>
            <a:ext cx="10873546" cy="42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5275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8C549-93D0-BE2E-2A0C-070651C6C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Кластеровање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7AD14-D7A5-6D64-FBBC-5DBB1018F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К средина</a:t>
            </a:r>
          </a:p>
          <a:p>
            <a:r>
              <a:rPr lang="sr-Cyrl-RS" dirty="0"/>
              <a:t>Покретање више пута са различитим бројевима кластера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42E3B1-EAF0-89A0-7BAF-C8BD193DC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31" y="2769000"/>
            <a:ext cx="4831360" cy="3548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4AFED6-F211-DC51-3701-7E3645B97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797" y="2768999"/>
            <a:ext cx="4728854" cy="3548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911507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B1B02E-6AC8-53D5-DA65-600CE0212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65760"/>
            <a:ext cx="8595360" cy="5814377"/>
          </a:xfrm>
        </p:spPr>
        <p:txBody>
          <a:bodyPr/>
          <a:lstStyle/>
          <a:p>
            <a:r>
              <a:rPr lang="sr-Cyrl-RS" dirty="0"/>
              <a:t>ПЦА алгоритам за визуелизацију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BB18E6-F137-A8BE-A8F6-EF3F7DF7E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34" y="740265"/>
            <a:ext cx="8187690" cy="603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A16EA-43B5-3CCF-5D6C-A190AACE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/>
              <a:t>Хијерархијско кластеровање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42366-8844-357D-9172-942E334A5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Још један начин кластеровања</a:t>
            </a:r>
          </a:p>
          <a:p>
            <a:r>
              <a:rPr lang="sr-Cyrl-RS" dirty="0"/>
              <a:t>Вардов метод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01755-A4D6-4A80-A407-662810DB7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561" y="1543041"/>
            <a:ext cx="5360774" cy="52450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605869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896A-90C2-E8F8-E463-A91D9BBE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8BA5E-9941-447D-578B-9CDF541FE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65760"/>
            <a:ext cx="8595360" cy="5814377"/>
          </a:xfrm>
        </p:spPr>
        <p:txBody>
          <a:bodyPr/>
          <a:lstStyle/>
          <a:p>
            <a:r>
              <a:rPr lang="sr-Cyrl-RS" dirty="0"/>
              <a:t>Највећа вредност за 2 кластера, али боље је бирати 10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26B520-4745-8AF4-CEA3-718DC7595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945" y="735528"/>
            <a:ext cx="7985812" cy="5992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257531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E2FA-0A5A-8976-AADE-A62C4235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B1184BD7-1FFE-D2C4-F83F-DFC013EC5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3157" y="90749"/>
            <a:ext cx="5609967" cy="6676501"/>
          </a:xfrm>
        </p:spPr>
      </p:pic>
    </p:spTree>
    <p:extLst>
      <p:ext uri="{BB962C8B-B14F-4D97-AF65-F5344CB8AC3E}">
        <p14:creationId xmlns:p14="http://schemas.microsoft.com/office/powerpoint/2010/main" val="4080002611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5B60-FFB4-7B0D-535B-0F1AEA49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Правила придруживања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E7D47-1AC7-BF12-FC1D-60E77E626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Bining</a:t>
            </a:r>
            <a:r>
              <a:rPr lang="en-US" dirty="0"/>
              <a:t> +/-3 std -&gt; Boost -&gt; </a:t>
            </a:r>
            <a:r>
              <a:rPr lang="en-US" dirty="0" err="1"/>
              <a:t>Apriori</a:t>
            </a:r>
            <a:endParaRPr lang="en-US" dirty="0"/>
          </a:p>
          <a:p>
            <a:r>
              <a:rPr lang="en-US" dirty="0" err="1"/>
              <a:t>Preveliki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/>
              <a:t>atributa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F04F7-B217-BD06-4216-EA8CCA322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884" y="1798795"/>
            <a:ext cx="5391150" cy="441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9688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ACB1-86BC-1FCC-30E1-DA592EA9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Експлоративна анализа података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F1661-88E7-5386-532D-43874919F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AML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PB_CD34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Bone_Marrow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Bone_Marrow_CD34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55EB62-FC6C-9D8A-E0AC-B9B62D8BB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604" y="1904212"/>
            <a:ext cx="5943600" cy="1411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DA3BB7-DC75-4833-958E-21B55979F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873" y="3812402"/>
            <a:ext cx="59436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8378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CF07-2D2E-8431-28E2-2C7BD90D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650C0B-4715-6E65-C85C-DF4E7EE8C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023" y="1028541"/>
            <a:ext cx="9610661" cy="494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4577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64C4-8D04-9650-E441-EA928366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0A7CE0-859B-2F1A-FD02-04AB6781D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226" y="1146975"/>
            <a:ext cx="10128880" cy="456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9047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DEA7B-E963-0B21-EE9C-FDE54B699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EEFC68-FAB5-BF8C-F964-19688EA44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770" y="529968"/>
            <a:ext cx="10594742" cy="554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4105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FB53-1592-679C-3DB5-B98506AC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Претпроцесирање података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8DB1F-B748-AE70-2E68-797A484B1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822713"/>
            <a:ext cx="6975679" cy="3357424"/>
          </a:xfrm>
        </p:spPr>
        <p:txBody>
          <a:bodyPr/>
          <a:lstStyle/>
          <a:p>
            <a:r>
              <a:rPr lang="sr-Cyrl-RS" dirty="0"/>
              <a:t>Недостајуће и нула вредности</a:t>
            </a:r>
          </a:p>
          <a:p>
            <a:r>
              <a:rPr lang="sr-Cyrl-RS" dirty="0"/>
              <a:t>Аутлајери</a:t>
            </a:r>
          </a:p>
          <a:p>
            <a:r>
              <a:rPr lang="sr-Cyrl-RS" dirty="0"/>
              <a:t>Подела на скуп за тренирање и скуп за тестирање</a:t>
            </a:r>
          </a:p>
          <a:p>
            <a:r>
              <a:rPr lang="sr-Cyrl-RS" dirty="0"/>
              <a:t>Нормализација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01335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4F724-B45D-9D10-D842-C206894A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Класификација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653D7-9F68-C27F-1D54-499E07421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Стабла одлучивања</a:t>
            </a:r>
          </a:p>
          <a:p>
            <a:r>
              <a:rPr lang="sr-Cyrl-RS" dirty="0"/>
              <a:t>Наивно стабло</a:t>
            </a:r>
          </a:p>
          <a:p>
            <a:r>
              <a:rPr lang="sr-Cyrl-RS" dirty="0"/>
              <a:t>Није подешен сид</a:t>
            </a:r>
          </a:p>
          <a:p>
            <a:r>
              <a:rPr lang="sr-Cyrl-RS" dirty="0"/>
              <a:t>Прецизност варира од 65% до 85%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CBB346-FAB5-9956-75CC-144315092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616" y="1192640"/>
            <a:ext cx="4410075" cy="423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10738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4795-54C6-A404-B6C2-FA416C1A7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65802-2DC4-A37D-0C8A-CE2E6091E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572494"/>
            <a:ext cx="8595360" cy="5607643"/>
          </a:xfrm>
        </p:spPr>
        <p:txBody>
          <a:bodyPr/>
          <a:lstStyle/>
          <a:p>
            <a:r>
              <a:rPr lang="en-US" dirty="0" err="1"/>
              <a:t>random_state</a:t>
            </a:r>
            <a:r>
              <a:rPr lang="en-US" dirty="0"/>
              <a:t> = 2</a:t>
            </a:r>
          </a:p>
          <a:p>
            <a:r>
              <a:rPr lang="sr-Cyrl-RS" dirty="0"/>
              <a:t>Прецизност око 85%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5E57D5-3BDB-01AA-1393-50032351F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88" y="789164"/>
            <a:ext cx="6788824" cy="51743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91D739-06A9-EF24-D34E-6D518EF7C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90" y="2843601"/>
            <a:ext cx="5286790" cy="36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7743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122</TotalTime>
  <Words>219</Words>
  <Application>Microsoft Office PowerPoint</Application>
  <PresentationFormat>Widescreen</PresentationFormat>
  <Paragraphs>48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Century Schoolbook</vt:lpstr>
      <vt:lpstr>Wingdings 2</vt:lpstr>
      <vt:lpstr>View</vt:lpstr>
      <vt:lpstr>Анализа скупа података о леукемији</vt:lpstr>
      <vt:lpstr>Увод</vt:lpstr>
      <vt:lpstr>Експлоративна анализа података</vt:lpstr>
      <vt:lpstr>PowerPoint Presentation</vt:lpstr>
      <vt:lpstr>PowerPoint Presentation</vt:lpstr>
      <vt:lpstr>PowerPoint Presentation</vt:lpstr>
      <vt:lpstr>Претпроцесирање података</vt:lpstr>
      <vt:lpstr>Класификација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Случајне шуме</vt:lpstr>
      <vt:lpstr>PowerPoint Presentation</vt:lpstr>
      <vt:lpstr>PowerPoint Presentation</vt:lpstr>
      <vt:lpstr>К најближих суседа</vt:lpstr>
      <vt:lpstr>PowerPoint Presentation</vt:lpstr>
      <vt:lpstr>PowerPoint Presentation</vt:lpstr>
      <vt:lpstr>PowerPoint Presentation</vt:lpstr>
      <vt:lpstr>Кластеровање</vt:lpstr>
      <vt:lpstr>PowerPoint Presentation</vt:lpstr>
      <vt:lpstr>Хијерархијско кластеровање</vt:lpstr>
      <vt:lpstr>PowerPoint Presentation</vt:lpstr>
      <vt:lpstr>PowerPoint Presentation</vt:lpstr>
      <vt:lpstr>Правила придруживања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Анализа скупа података о леукемији</dc:title>
  <dc:creator>Bojan Velickovic</dc:creator>
  <cp:lastModifiedBy>Bojan Velickovic</cp:lastModifiedBy>
  <cp:revision>5</cp:revision>
  <dcterms:created xsi:type="dcterms:W3CDTF">2023-08-17T21:24:31Z</dcterms:created>
  <dcterms:modified xsi:type="dcterms:W3CDTF">2023-08-18T10:04:19Z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