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Gruba sila</c:v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Optimalnost</c:v>
              </c:pt>
              <c:pt idx="1">
                <c:v>Brzina</c:v>
              </c:pt>
            </c:strLit>
          </c:cat>
          <c:val>
            <c:numLit>
              <c:formatCode>General</c:formatCode>
              <c:ptCount val="2"/>
              <c:pt idx="0">
                <c:v>1</c:v>
              </c:pt>
              <c:pt idx="1">
                <c:v>4</c:v>
              </c:pt>
            </c:numLit>
          </c:val>
        </c:ser>
        <c:ser>
          <c:idx val="1"/>
          <c:order val="1"/>
          <c:tx>
            <c:v>Pohlepna pretraga</c:v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Optimalnost</c:v>
              </c:pt>
              <c:pt idx="1">
                <c:v>Brzina</c:v>
              </c:pt>
            </c:strLit>
          </c:cat>
          <c:val>
            <c:numLit>
              <c:formatCode>General</c:formatCode>
              <c:ptCount val="2"/>
              <c:pt idx="0">
                <c:v>3</c:v>
              </c:pt>
              <c:pt idx="1">
                <c:v>3</c:v>
              </c:pt>
            </c:numLit>
          </c:val>
        </c:ser>
        <c:ser>
          <c:idx val="2"/>
          <c:order val="2"/>
          <c:tx>
            <c:v>Kolonije mrava iz svakog čvora</c:v>
          </c:tx>
          <c:spPr>
            <a:solidFill>
              <a:srgbClr val="FFD320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Optimalnost</c:v>
              </c:pt>
              <c:pt idx="1">
                <c:v>Brzina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5</c:v>
              </c:pt>
            </c:numLit>
          </c:val>
        </c:ser>
        <c:ser>
          <c:idx val="3"/>
          <c:order val="3"/>
          <c:tx>
            <c:v>Slobodni mravi</c:v>
          </c:tx>
          <c:spPr>
            <a:solidFill>
              <a:srgbClr val="7E0021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Optimalnost</c:v>
              </c:pt>
              <c:pt idx="1">
                <c:v>Brzina</c:v>
              </c:pt>
            </c:strLit>
          </c:cat>
          <c:val>
            <c:numLit>
              <c:formatCode>General</c:formatCode>
              <c:ptCount val="2"/>
              <c:pt idx="0">
                <c:v>2</c:v>
              </c:pt>
              <c:pt idx="1">
                <c:v>2</c:v>
              </c:pt>
            </c:numLit>
          </c:val>
        </c:ser>
        <c:ser>
          <c:idx val="4"/>
          <c:order val="4"/>
          <c:tx>
            <c:v>VNS</c:v>
          </c:tx>
          <c:spPr>
            <a:solidFill>
              <a:srgbClr val="579D1C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Optimalnost</c:v>
              </c:pt>
              <c:pt idx="1">
                <c:v>Brzina</c:v>
              </c:pt>
            </c:strLit>
          </c:cat>
          <c:val>
            <c:numLit>
              <c:formatCode>General</c:formatCode>
              <c:ptCount val="2"/>
              <c:pt idx="0">
                <c:v>5</c:v>
              </c:pt>
              <c:pt idx="1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6412896"/>
        <c:axId val="1956414976"/>
      </c:barChart>
      <c:valAx>
        <c:axId val="1956414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956412896"/>
        <c:crossesAt val="0"/>
        <c:crossBetween val="between"/>
      </c:valAx>
      <c:catAx>
        <c:axId val="19564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956414976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51A52FF-0320-4027-81A5-2D01FA3E5D4E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4390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777B2D4-068A-48B3-BC3A-CAA24DCF3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80FD23-0B81-4212-A6BB-AB8770198359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A5E949-B934-43D4-84DA-74D1EAB81243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C6B5D7-8BD8-41F2-BE6C-D1F16A0B968A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175B2D-3A35-421D-8BBC-9550C24C7194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0DDAF9-FF81-4565-A0DB-DEAA15D2CF2F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4D2B99-9B5C-4B04-A642-80F84A77CCB4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0003BE-5F1A-43C1-BE1C-564131651C66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562C2E-F362-49B4-8036-8925EE87D56A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CA0E04-65F7-487C-AF57-E78630C03F8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D9FE75-7782-48C9-A8CA-77DFB6FA776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ADA0C87-549B-49B5-BD19-9929AB6CBE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7BDBC4-BD68-49AC-A1F2-ED97617FD5C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C5B57A-FEE5-4B48-BDAE-0E3C1840D20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DB9D9F-F7E9-49DC-ACBC-5A134B4839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25F87-6EEB-4A71-9264-9EC7A0DD18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15900"/>
            <a:ext cx="2266950" cy="4440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3212" cy="4440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5AD45-5667-4E78-9A86-8A1C91D625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F842C-3505-47D4-8ED7-5EA80B4FB3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FE9F76-80B3-4049-A0D5-1CE0C031F0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C5E29C-BE72-45E1-B73C-BC3A9F4AC2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ECF757-6B60-4FFC-A26B-A7AF5249E6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B837D-A9CB-4221-9EDB-791354E50E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DFBBD-2D82-4B52-8FDF-9E11E3744A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1A431D-FBB8-42B3-B1F4-325E27762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C969FC-58AF-4B6A-8880-252F95F77C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68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5A5715-0652-413F-8070-A9C3419227B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0">
        <a:tabLst/>
        <a:defRPr lang="en-US" sz="357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148"/>
        </a:spcAft>
        <a:tabLst/>
        <a:defRPr lang="en-US" sz="26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 Minimum K spanning tree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863840" y="4754879"/>
            <a:ext cx="2286000" cy="850319"/>
          </a:xfrm>
        </p:spPr>
        <p:txBody>
          <a:bodyPr vert="horz" anchor="ctr"/>
          <a:lstStyle/>
          <a:p>
            <a:pPr lvl="0" algn="ctr"/>
            <a:r>
              <a:rPr lang="en-US" sz="2000"/>
              <a:t>Temu radili:</a:t>
            </a:r>
          </a:p>
          <a:p>
            <a:pPr lvl="0" algn="ctr"/>
            <a:r>
              <a:rPr lang="en-US" sz="2000"/>
              <a:t>Bojan Veličković</a:t>
            </a:r>
          </a:p>
          <a:p>
            <a:pPr lvl="0" algn="ctr"/>
            <a:r>
              <a:rPr lang="en-US" sz="2000"/>
              <a:t>Luka Stanković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1760" y="1645920"/>
            <a:ext cx="5212080" cy="347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Šta nam je važnije i koliko?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" y="1554479"/>
            <a:ext cx="4864680" cy="2743199"/>
          </a:xfrm>
          <a:ln w="38160">
            <a:solidFill>
              <a:srgbClr val="000000"/>
            </a:solidFill>
            <a:prstDash val="solid"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2280" y="1554479"/>
            <a:ext cx="4864680" cy="2743199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1920239" y="4408559"/>
            <a:ext cx="12801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Gruba sila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320" y="4408559"/>
            <a:ext cx="73151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VNS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Posebno loš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5652" t="8397" r="16855" b="24729"/>
          <a:stretch>
            <a:fillRect/>
          </a:stretch>
        </p:blipFill>
        <p:spPr>
          <a:xfrm>
            <a:off x="2468880" y="1389600"/>
            <a:ext cx="4937760" cy="3822479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40479" y="2651760"/>
            <a:ext cx="205740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60520" y="2560319"/>
            <a:ext cx="205740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69080" y="2834640"/>
            <a:ext cx="205740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Posebno dobar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14119" y="646920"/>
            <a:ext cx="7947000" cy="5296680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77439" y="822960"/>
            <a:ext cx="5824440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Hvala na pažnji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0239" y="1429200"/>
            <a:ext cx="6400799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7078" t="29159" r="29169" b="31255"/>
          <a:stretch>
            <a:fillRect/>
          </a:stretch>
        </p:blipFill>
        <p:spPr>
          <a:xfrm>
            <a:off x="731519" y="1645920"/>
            <a:ext cx="3133080" cy="2834640"/>
          </a:xfr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Cilj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4206240" y="3108959"/>
            <a:ext cx="1371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22574" t="23544" r="19363" b="22579"/>
          <a:stretch>
            <a:fillRect/>
          </a:stretch>
        </p:blipFill>
        <p:spPr>
          <a:xfrm>
            <a:off x="5760720" y="1628999"/>
            <a:ext cx="3566160" cy="33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Metode/algoritmi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737359"/>
            <a:ext cx="2057400" cy="1371599"/>
          </a:xfrm>
          <a:ln w="38160">
            <a:solidFill>
              <a:srgbClr val="000000"/>
            </a:solidFill>
            <a:prstDash val="solid"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49440" y="1737359"/>
            <a:ext cx="2057400" cy="1371599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31920" y="1737359"/>
            <a:ext cx="2057400" cy="1371599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331720" y="3657600"/>
            <a:ext cx="2057400" cy="1371599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577840" y="3657600"/>
            <a:ext cx="2057400" cy="1371599"/>
          </a:xfrm>
          <a:prstGeom prst="rect">
            <a:avLst/>
          </a:prstGeom>
          <a:noFill/>
          <a:ln w="38160">
            <a:solidFill>
              <a:srgbClr val="000000"/>
            </a:solidFill>
            <a:prstDash val="solid"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69480" y="1645920"/>
            <a:ext cx="205740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178040" y="1920239"/>
            <a:ext cx="205740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Gruba sila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2241" t="22129" r="22139" b="22251"/>
          <a:stretch>
            <a:fillRect/>
          </a:stretch>
        </p:blipFill>
        <p:spPr>
          <a:xfrm>
            <a:off x="1005840" y="1371599"/>
            <a:ext cx="3931920" cy="3931920"/>
          </a:xfrm>
        </p:spPr>
      </p:pic>
      <p:sp>
        <p:nvSpPr>
          <p:cNvPr id="4" name="TextBox 3"/>
          <p:cNvSpPr txBox="1"/>
          <p:nvPr/>
        </p:nvSpPr>
        <p:spPr>
          <a:xfrm>
            <a:off x="6217919" y="2194560"/>
            <a:ext cx="24688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= 325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optimalno: 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1/5 (najbolji)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brzo: 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4/5 (skoro najgori)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Pohlepna pretraga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2241" t="22129" r="22139" b="22251"/>
          <a:stretch>
            <a:fillRect/>
          </a:stretch>
        </p:blipFill>
        <p:spPr>
          <a:xfrm>
            <a:off x="1005840" y="1371599"/>
            <a:ext cx="3931920" cy="3931920"/>
          </a:xfrm>
        </p:spPr>
      </p:pic>
      <p:sp>
        <p:nvSpPr>
          <p:cNvPr id="4" name="TextBox 3"/>
          <p:cNvSpPr txBox="1"/>
          <p:nvPr/>
        </p:nvSpPr>
        <p:spPr>
          <a:xfrm>
            <a:off x="6217919" y="2194560"/>
            <a:ext cx="24688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= 353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optimalno: možda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3/5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brzo: 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3/5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Kolonija mrava iz svakog čvora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2241" t="22129" r="22139" b="22251"/>
          <a:stretch>
            <a:fillRect/>
          </a:stretch>
        </p:blipFill>
        <p:spPr>
          <a:xfrm>
            <a:off x="1005840" y="1371599"/>
            <a:ext cx="3931920" cy="3931920"/>
          </a:xfrm>
        </p:spPr>
      </p:pic>
      <p:sp>
        <p:nvSpPr>
          <p:cNvPr id="4" name="TextBox 3"/>
          <p:cNvSpPr txBox="1"/>
          <p:nvPr/>
        </p:nvSpPr>
        <p:spPr>
          <a:xfrm>
            <a:off x="6217919" y="2194560"/>
            <a:ext cx="24688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= 353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optimalno: možda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4/5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brzo: 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5/5 (najgori)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Slobodni mravi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2241" t="22129" r="22139" b="22251"/>
          <a:stretch>
            <a:fillRect/>
          </a:stretch>
        </p:blipFill>
        <p:spPr>
          <a:xfrm>
            <a:off x="1005840" y="1371599"/>
            <a:ext cx="3931920" cy="3931920"/>
          </a:xfrm>
        </p:spPr>
      </p:pic>
      <p:sp>
        <p:nvSpPr>
          <p:cNvPr id="4" name="TextBox 3"/>
          <p:cNvSpPr txBox="1"/>
          <p:nvPr/>
        </p:nvSpPr>
        <p:spPr>
          <a:xfrm>
            <a:off x="6217919" y="2194560"/>
            <a:ext cx="24688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= 353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optimalno: možda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2/5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brzo: možda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2/5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16000"/>
            <a:ext cx="7176960" cy="936000"/>
          </a:xfrm>
        </p:spPr>
        <p:txBody>
          <a:bodyPr vert="horz"/>
          <a:lstStyle/>
          <a:p>
            <a:pPr lvl="0"/>
            <a:r>
              <a:rPr lang="en-US"/>
              <a:t>Variable Neighborhood Search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22241" t="22129" r="22139" b="22251"/>
          <a:stretch>
            <a:fillRect/>
          </a:stretch>
        </p:blipFill>
        <p:spPr>
          <a:xfrm>
            <a:off x="1005840" y="1371599"/>
            <a:ext cx="3931920" cy="3931920"/>
          </a:xfrm>
        </p:spPr>
      </p:pic>
      <p:sp>
        <p:nvSpPr>
          <p:cNvPr id="4" name="TextBox 3"/>
          <p:cNvSpPr txBox="1"/>
          <p:nvPr/>
        </p:nvSpPr>
        <p:spPr>
          <a:xfrm>
            <a:off x="6217919" y="2194560"/>
            <a:ext cx="24688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= 325 - 366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optimalno: skoro nikad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5/5 (najgori)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brzo: da (koliko treba)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1/5 (najbolji)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Upoređivanje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4294967295"/>
          </p:nvPr>
        </p:nvGraphicFramePr>
        <p:xfrm>
          <a:off x="503999" y="1368000"/>
          <a:ext cx="9072000" cy="3288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BrightBlue</vt:lpstr>
      <vt:lpstr> Minimum K spanning tree</vt:lpstr>
      <vt:lpstr>Cilj</vt:lpstr>
      <vt:lpstr>Metode/algoritmi</vt:lpstr>
      <vt:lpstr>Gruba sila</vt:lpstr>
      <vt:lpstr>Pohlepna pretraga</vt:lpstr>
      <vt:lpstr>Kolonija mrava iz svakog čvora</vt:lpstr>
      <vt:lpstr>Slobodni mravi</vt:lpstr>
      <vt:lpstr>Variable Neighborhood Search</vt:lpstr>
      <vt:lpstr>Upoređivanje</vt:lpstr>
      <vt:lpstr>Šta nam je važnije i koliko?</vt:lpstr>
      <vt:lpstr>Posebno loš</vt:lpstr>
      <vt:lpstr>Posebno dobar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word</cp:lastModifiedBy>
  <cp:revision>2</cp:revision>
  <dcterms:created xsi:type="dcterms:W3CDTF">2024-09-27T18:54:02Z</dcterms:created>
  <dcterms:modified xsi:type="dcterms:W3CDTF">2024-09-28T14:46:40Z</dcterms:modified>
</cp:coreProperties>
</file>