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8" r:id="rId4"/>
  </p:sldMasterIdLst>
  <p:notesMasterIdLst>
    <p:notesMasterId r:id="rId28"/>
  </p:notesMasterIdLst>
  <p:handoutMasterIdLst>
    <p:handoutMasterId r:id="rId29"/>
  </p:handoutMasterIdLst>
  <p:sldIdLst>
    <p:sldId id="256" r:id="rId5"/>
    <p:sldId id="257" r:id="rId6"/>
    <p:sldId id="286" r:id="rId7"/>
    <p:sldId id="288" r:id="rId8"/>
    <p:sldId id="289" r:id="rId9"/>
    <p:sldId id="297" r:id="rId10"/>
    <p:sldId id="290" r:id="rId11"/>
    <p:sldId id="291" r:id="rId12"/>
    <p:sldId id="309" r:id="rId13"/>
    <p:sldId id="308" r:id="rId14"/>
    <p:sldId id="292" r:id="rId15"/>
    <p:sldId id="294" r:id="rId16"/>
    <p:sldId id="298" r:id="rId17"/>
    <p:sldId id="299" r:id="rId18"/>
    <p:sldId id="300" r:id="rId19"/>
    <p:sldId id="301" r:id="rId20"/>
    <p:sldId id="302" r:id="rId21"/>
    <p:sldId id="303" r:id="rId22"/>
    <p:sldId id="306" r:id="rId23"/>
    <p:sldId id="305" r:id="rId24"/>
    <p:sldId id="310" r:id="rId25"/>
    <p:sldId id="311" r:id="rId26"/>
    <p:sldId id="3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EA051D-D192-C2FB-EB2B-1502BA60B55E}" v="1019" dt="2024-05-31T06:35:52.367"/>
    <p1510:client id="{4863FD5E-CFD9-46B9-9701-F61EB7E720DD}" v="589" dt="2024-05-30T14:07:12.117"/>
    <p1510:client id="{7B47E816-05FE-AF12-39F2-B8BFA0EAC218}" v="236" dt="2024-06-01T07:50:34.298"/>
    <p1510:client id="{DB9CE8A8-F5D0-8DD8-DCAB-A6E16B79D379}" v="740" dt="2024-06-01T13:52:57.816"/>
    <p1510:client id="{EB31F4FD-0785-7421-8DAF-4BE40337FBCB}" v="5" dt="2024-05-31T07:29:35.22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651" autoAdjust="0"/>
    <p:restoredTop sz="95646" autoAdjust="0"/>
  </p:normalViewPr>
  <p:slideViewPr>
    <p:cSldViewPr snapToGrid="0">
      <p:cViewPr>
        <p:scale>
          <a:sx n="100" d="100"/>
          <a:sy n="100" d="100"/>
        </p:scale>
        <p:origin x="282" y="606"/>
      </p:cViewPr>
      <p:guideLst>
        <p:guide orient="horz" pos="2160"/>
        <p:guide pos="3840"/>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pPr/>
              <a:t>6/2/2024</a:t>
            </a:fld>
            <a:endParaRPr lang="en-US" dirty="0"/>
          </a:p>
        </p:txBody>
      </p:sp>
      <p:sp>
        <p:nvSpPr>
          <p:cNvPr id="4" name="Footer Placeholder 3">
            <a:extLst>
              <a:ext uri="{FF2B5EF4-FFF2-40B4-BE49-F238E27FC236}">
                <a16:creationId xmlns:a16="http://schemas.microsoft.com/office/drawing/2014/main" xmlns=""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pPr/>
              <a:t>‹#›</a:t>
            </a:fld>
            <a:endParaRPr lang="en-US" dirty="0"/>
          </a:p>
        </p:txBody>
      </p:sp>
    </p:spTree>
    <p:extLst>
      <p:ext uri="{BB962C8B-B14F-4D97-AF65-F5344CB8AC3E}">
        <p14:creationId xmlns:p14="http://schemas.microsoft.com/office/powerpoint/2010/main" xmlns=""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6/2/2024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a:t>
            </a:fld>
            <a:endParaRPr lang="en-US" dirty="0"/>
          </a:p>
        </p:txBody>
      </p:sp>
    </p:spTree>
    <p:extLst>
      <p:ext uri="{BB962C8B-B14F-4D97-AF65-F5344CB8AC3E}">
        <p14:creationId xmlns:p14="http://schemas.microsoft.com/office/powerpoint/2010/main" xmlns=""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10</a:t>
            </a:fld>
            <a:endParaRPr lang="en-US" dirty="0"/>
          </a:p>
        </p:txBody>
      </p:sp>
    </p:spTree>
    <p:extLst>
      <p:ext uri="{BB962C8B-B14F-4D97-AF65-F5344CB8AC3E}">
        <p14:creationId xmlns:p14="http://schemas.microsoft.com/office/powerpoint/2010/main" xmlns="" val="4156529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11</a:t>
            </a:fld>
            <a:endParaRPr lang="en-US" dirty="0"/>
          </a:p>
        </p:txBody>
      </p:sp>
    </p:spTree>
    <p:extLst>
      <p:ext uri="{BB962C8B-B14F-4D97-AF65-F5344CB8AC3E}">
        <p14:creationId xmlns:p14="http://schemas.microsoft.com/office/powerpoint/2010/main" xmlns="" val="161685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12</a:t>
            </a:fld>
            <a:endParaRPr lang="en-US" dirty="0"/>
          </a:p>
        </p:txBody>
      </p:sp>
    </p:spTree>
    <p:extLst>
      <p:ext uri="{BB962C8B-B14F-4D97-AF65-F5344CB8AC3E}">
        <p14:creationId xmlns:p14="http://schemas.microsoft.com/office/powerpoint/2010/main" xmlns="" val="331908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13</a:t>
            </a:fld>
            <a:endParaRPr lang="en-US" dirty="0"/>
          </a:p>
        </p:txBody>
      </p:sp>
    </p:spTree>
    <p:extLst>
      <p:ext uri="{BB962C8B-B14F-4D97-AF65-F5344CB8AC3E}">
        <p14:creationId xmlns:p14="http://schemas.microsoft.com/office/powerpoint/2010/main" xmlns="" val="293715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14</a:t>
            </a:fld>
            <a:endParaRPr lang="en-US" dirty="0"/>
          </a:p>
        </p:txBody>
      </p:sp>
    </p:spTree>
    <p:extLst>
      <p:ext uri="{BB962C8B-B14F-4D97-AF65-F5344CB8AC3E}">
        <p14:creationId xmlns:p14="http://schemas.microsoft.com/office/powerpoint/2010/main" xmlns="" val="2425332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15</a:t>
            </a:fld>
            <a:endParaRPr lang="en-US" dirty="0"/>
          </a:p>
        </p:txBody>
      </p:sp>
    </p:spTree>
    <p:extLst>
      <p:ext uri="{BB962C8B-B14F-4D97-AF65-F5344CB8AC3E}">
        <p14:creationId xmlns:p14="http://schemas.microsoft.com/office/powerpoint/2010/main" xmlns="" val="1431822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16</a:t>
            </a:fld>
            <a:endParaRPr lang="en-US" dirty="0"/>
          </a:p>
        </p:txBody>
      </p:sp>
    </p:spTree>
    <p:extLst>
      <p:ext uri="{BB962C8B-B14F-4D97-AF65-F5344CB8AC3E}">
        <p14:creationId xmlns:p14="http://schemas.microsoft.com/office/powerpoint/2010/main" xmlns="" val="430531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17</a:t>
            </a:fld>
            <a:endParaRPr lang="en-US" dirty="0"/>
          </a:p>
        </p:txBody>
      </p:sp>
    </p:spTree>
    <p:extLst>
      <p:ext uri="{BB962C8B-B14F-4D97-AF65-F5344CB8AC3E}">
        <p14:creationId xmlns:p14="http://schemas.microsoft.com/office/powerpoint/2010/main" xmlns="" val="249757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18</a:t>
            </a:fld>
            <a:endParaRPr lang="en-US" dirty="0"/>
          </a:p>
        </p:txBody>
      </p:sp>
    </p:spTree>
    <p:extLst>
      <p:ext uri="{BB962C8B-B14F-4D97-AF65-F5344CB8AC3E}">
        <p14:creationId xmlns:p14="http://schemas.microsoft.com/office/powerpoint/2010/main" xmlns="" val="3932719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19</a:t>
            </a:fld>
            <a:endParaRPr lang="en-US" dirty="0"/>
          </a:p>
        </p:txBody>
      </p:sp>
    </p:spTree>
    <p:extLst>
      <p:ext uri="{BB962C8B-B14F-4D97-AF65-F5344CB8AC3E}">
        <p14:creationId xmlns:p14="http://schemas.microsoft.com/office/powerpoint/2010/main" xmlns="" val="76927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2</a:t>
            </a:fld>
            <a:endParaRPr lang="en-US" dirty="0"/>
          </a:p>
        </p:txBody>
      </p:sp>
    </p:spTree>
    <p:extLst>
      <p:ext uri="{BB962C8B-B14F-4D97-AF65-F5344CB8AC3E}">
        <p14:creationId xmlns:p14="http://schemas.microsoft.com/office/powerpoint/2010/main" xmlns=""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20</a:t>
            </a:fld>
            <a:endParaRPr lang="en-US" dirty="0"/>
          </a:p>
        </p:txBody>
      </p:sp>
    </p:spTree>
    <p:extLst>
      <p:ext uri="{BB962C8B-B14F-4D97-AF65-F5344CB8AC3E}">
        <p14:creationId xmlns:p14="http://schemas.microsoft.com/office/powerpoint/2010/main" xmlns="" val="4145225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21</a:t>
            </a:fld>
            <a:endParaRPr lang="en-US" dirty="0"/>
          </a:p>
        </p:txBody>
      </p:sp>
    </p:spTree>
    <p:extLst>
      <p:ext uri="{BB962C8B-B14F-4D97-AF65-F5344CB8AC3E}">
        <p14:creationId xmlns:p14="http://schemas.microsoft.com/office/powerpoint/2010/main" xmlns="" val="3391658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22</a:t>
            </a:fld>
            <a:endParaRPr lang="en-US" dirty="0"/>
          </a:p>
        </p:txBody>
      </p:sp>
    </p:spTree>
    <p:extLst>
      <p:ext uri="{BB962C8B-B14F-4D97-AF65-F5344CB8AC3E}">
        <p14:creationId xmlns:p14="http://schemas.microsoft.com/office/powerpoint/2010/main" xmlns="" val="346617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3</a:t>
            </a:fld>
            <a:endParaRPr lang="en-US" dirty="0"/>
          </a:p>
        </p:txBody>
      </p:sp>
    </p:spTree>
    <p:extLst>
      <p:ext uri="{BB962C8B-B14F-4D97-AF65-F5344CB8AC3E}">
        <p14:creationId xmlns:p14="http://schemas.microsoft.com/office/powerpoint/2010/main" xmlns=""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4</a:t>
            </a:fld>
            <a:endParaRPr lang="en-US" dirty="0"/>
          </a:p>
        </p:txBody>
      </p:sp>
    </p:spTree>
    <p:extLst>
      <p:ext uri="{BB962C8B-B14F-4D97-AF65-F5344CB8AC3E}">
        <p14:creationId xmlns:p14="http://schemas.microsoft.com/office/powerpoint/2010/main" xmlns=""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5</a:t>
            </a:fld>
            <a:endParaRPr lang="en-US" dirty="0"/>
          </a:p>
        </p:txBody>
      </p:sp>
    </p:spTree>
    <p:extLst>
      <p:ext uri="{BB962C8B-B14F-4D97-AF65-F5344CB8AC3E}">
        <p14:creationId xmlns:p14="http://schemas.microsoft.com/office/powerpoint/2010/main" xmlns=""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6</a:t>
            </a:fld>
            <a:endParaRPr lang="en-US" dirty="0"/>
          </a:p>
        </p:txBody>
      </p:sp>
    </p:spTree>
    <p:extLst>
      <p:ext uri="{BB962C8B-B14F-4D97-AF65-F5344CB8AC3E}">
        <p14:creationId xmlns:p14="http://schemas.microsoft.com/office/powerpoint/2010/main" xmlns=""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7</a:t>
            </a:fld>
            <a:endParaRPr lang="en-US" dirty="0"/>
          </a:p>
        </p:txBody>
      </p:sp>
    </p:spTree>
    <p:extLst>
      <p:ext uri="{BB962C8B-B14F-4D97-AF65-F5344CB8AC3E}">
        <p14:creationId xmlns:p14="http://schemas.microsoft.com/office/powerpoint/2010/main" xmlns=""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8</a:t>
            </a:fld>
            <a:endParaRPr lang="en-US" dirty="0"/>
          </a:p>
        </p:txBody>
      </p:sp>
    </p:spTree>
    <p:extLst>
      <p:ext uri="{BB962C8B-B14F-4D97-AF65-F5344CB8AC3E}">
        <p14:creationId xmlns:p14="http://schemas.microsoft.com/office/powerpoint/2010/main" xmlns=""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9</a:t>
            </a:fld>
            <a:endParaRPr lang="en-US" dirty="0"/>
          </a:p>
        </p:txBody>
      </p:sp>
    </p:spTree>
    <p:extLst>
      <p:ext uri="{BB962C8B-B14F-4D97-AF65-F5344CB8AC3E}">
        <p14:creationId xmlns:p14="http://schemas.microsoft.com/office/powerpoint/2010/main" xmlns="" val="3608304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pPr/>
              <a:t>6/2/2024</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pPr/>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212425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F248F9EB-9D34-4B41-B66C-5FAF50876D2D}" type="datetimeFigureOut">
              <a:rPr lang="en-US" dirty="0"/>
              <a:pPr/>
              <a:t>6/2/2024</a:t>
            </a:fld>
            <a:endParaRPr lang="en-US" dirty="0"/>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50770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34489A26-CAA1-4690-8C1F-1641B1B97745}" type="datetimeFigureOut">
              <a:rPr lang="en-US" dirty="0"/>
              <a:pPr/>
              <a:t>6/2/2024</a:t>
            </a:fld>
            <a:endParaRPr lang="en-US" dirty="0"/>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61662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AC79249-FDC0-364D-A734-AE1DE1605D28}"/>
              </a:ext>
              <a:ext uri="{C183D7F6-B498-43B3-948B-1728B52AA6E4}">
                <adec:decorative xmlns:adec="http://schemas.microsoft.com/office/drawing/2017/decorative" xmlns=""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xmlns="" id="{13537B6D-42A5-F449-2691-321A167F7C08}"/>
              </a:ext>
              <a:ext uri="{C183D7F6-B498-43B3-948B-1728B52AA6E4}">
                <adec:decorative xmlns:adec="http://schemas.microsoft.com/office/drawing/2017/decorative" xmlns=""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xmlns="" val="4153120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AC10D125-AB73-D276-4947-94204736A30D}"/>
              </a:ext>
              <a:ext uri="{C183D7F6-B498-43B3-948B-1728B52AA6E4}">
                <adec:decorative xmlns:adec="http://schemas.microsoft.com/office/drawing/2017/decorative" xmlns=""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 uri="{C183D7F6-B498-43B3-948B-1728B52AA6E4}">
                  <adec:decorative xmlns:adec="http://schemas.microsoft.com/office/drawing/2017/decorative" xmlns=""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 uri="{C183D7F6-B498-43B3-948B-1728B52AA6E4}">
                  <adec:decorative xmlns:adec="http://schemas.microsoft.com/office/drawing/2017/decorative" xmlns=""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 uri="{C183D7F6-B498-43B3-948B-1728B52AA6E4}">
                  <adec:decorative xmlns:adec="http://schemas.microsoft.com/office/drawing/2017/decorative" xmlns=""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 uri="{C183D7F6-B498-43B3-948B-1728B52AA6E4}">
                  <adec:decorative xmlns:adec="http://schemas.microsoft.com/office/drawing/2017/decorative" xmlns=""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xmlns=""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319052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AC10D125-AB73-D276-4947-94204736A30D}"/>
              </a:ext>
              <a:ext uri="{C183D7F6-B498-43B3-948B-1728B52AA6E4}">
                <adec:decorative xmlns:adec="http://schemas.microsoft.com/office/drawing/2017/decorative" xmlns=""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 uri="{C183D7F6-B498-43B3-948B-1728B52AA6E4}">
                  <adec:decorative xmlns:adec="http://schemas.microsoft.com/office/drawing/2017/decorative" xmlns=""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 uri="{C183D7F6-B498-43B3-948B-1728B52AA6E4}">
                  <adec:decorative xmlns:adec="http://schemas.microsoft.com/office/drawing/2017/decorative" xmlns=""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 uri="{C183D7F6-B498-43B3-948B-1728B52AA6E4}">
                  <adec:decorative xmlns:adec="http://schemas.microsoft.com/office/drawing/2017/decorative" xmlns=""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 uri="{C183D7F6-B498-43B3-948B-1728B52AA6E4}">
                  <adec:decorative xmlns:adec="http://schemas.microsoft.com/office/drawing/2017/decorative" xmlns=""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xmlns=""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xmlns=""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07701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CEDB282-8288-C81F-52B5-048A3E80C931}"/>
              </a:ext>
              <a:ext uri="{C183D7F6-B498-43B3-948B-1728B52AA6E4}">
                <adec:decorative xmlns:adec="http://schemas.microsoft.com/office/drawing/2017/decorative" xmlns=""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xmlns=""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793719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14DB56B5-5DD7-95E3-52B2-EDC4B3F13058}"/>
              </a:ext>
              <a:ext uri="{C183D7F6-B498-43B3-948B-1728B52AA6E4}">
                <adec:decorative xmlns:adec="http://schemas.microsoft.com/office/drawing/2017/decorative" xmlns=""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37205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1A0E8D4A-B13C-C7EE-5E27-278124A1276E}"/>
              </a:ext>
              <a:ext uri="{C183D7F6-B498-43B3-948B-1728B52AA6E4}">
                <adec:decorative xmlns:adec="http://schemas.microsoft.com/office/drawing/2017/decorative" xmlns=""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xmlns=""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xmlns=""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029785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CEDB282-8288-C81F-52B5-048A3E80C931}"/>
              </a:ext>
              <a:ext uri="{C183D7F6-B498-43B3-948B-1728B52AA6E4}">
                <adec:decorative xmlns:adec="http://schemas.microsoft.com/office/drawing/2017/decorative" xmlns=""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xmlns=""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xmlns=""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xmlns=""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23295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 uri="{C183D7F6-B498-43B3-948B-1728B52AA6E4}">
                <adec:decorative xmlns:adec="http://schemas.microsoft.com/office/drawing/2017/decorative" xmlns=""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xmlns=""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9813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pPr/>
              <a:t>6/2/2024</a:t>
            </a:fld>
            <a:endParaRPr lang="en-US" dirty="0"/>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1678411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9F46B00-4AE8-52A2-6926-FC2F5DD1FAD4}"/>
              </a:ext>
              <a:ext uri="{C183D7F6-B498-43B3-948B-1728B52AA6E4}">
                <adec:decorative xmlns:adec="http://schemas.microsoft.com/office/drawing/2017/decorative" xmlns=""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xmlns=""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xmlns=""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89794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F77EA1F9-1F0F-4C65-8F6E-9729B924AAAC}" type="datetimeFigureOut">
              <a:rPr lang="en-US" dirty="0"/>
              <a:pPr/>
              <a:t>6/2/2024</a:t>
            </a:fld>
            <a:endParaRPr lang="en-US" dirty="0"/>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16964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pPr/>
              <a:t>6/2/2024</a:t>
            </a:fld>
            <a:endParaRPr lang="en-US" dirty="0"/>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297641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pPr/>
              <a:t>6/2/2024</a:t>
            </a:fld>
            <a:endParaRPr lang="en-US" dirty="0"/>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199542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96770335-1C1A-4243-9BDD-9630C417D284}" type="datetimeFigureOut">
              <a:rPr lang="en-US" dirty="0"/>
              <a:pPr/>
              <a:t>6/2/2024</a:t>
            </a:fld>
            <a:endParaRPr lang="en-US" dirty="0"/>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169157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141513F-8EBD-4612-96F4-CC3E309609AF}" type="datetimeFigureOut">
              <a:rPr lang="en-US" dirty="0"/>
              <a:pPr/>
              <a:t>6/2/2024</a:t>
            </a:fld>
            <a:endParaRPr lang="en-US" dirty="0"/>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1662132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pPr/>
              <a:t>6/2/2024</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421074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pPr/>
              <a:t>6/2/2024</a:t>
            </a:fld>
            <a:endParaRPr lang="en-US" dirty="0"/>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A65A5C87-DF58-40C8-B092-1DE63DB4547E}" type="slidenum">
              <a:rPr lang="en-US" dirty="0"/>
              <a:pPr/>
              <a:t>‹#›</a:t>
            </a:fld>
            <a:endParaRPr lang="en-US" dirty="0"/>
          </a:p>
        </p:txBody>
      </p:sp>
    </p:spTree>
    <p:extLst>
      <p:ext uri="{BB962C8B-B14F-4D97-AF65-F5344CB8AC3E}">
        <p14:creationId xmlns:p14="http://schemas.microsoft.com/office/powerpoint/2010/main" xmlns="" val="150530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pPr/>
              <a:t>6/2/2024</a:t>
            </a:fld>
            <a:endParaRPr lang="en-US" dirty="0"/>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pPr/>
              <a:t>‹#›</a:t>
            </a:fld>
            <a:endParaRPr lang="en-US" dirty="0"/>
          </a:p>
        </p:txBody>
      </p:sp>
    </p:spTree>
    <p:extLst>
      <p:ext uri="{BB962C8B-B14F-4D97-AF65-F5344CB8AC3E}">
        <p14:creationId xmlns:p14="http://schemas.microsoft.com/office/powerpoint/2010/main" xmlns="" val="41316166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title"/>
          </p:nvPr>
        </p:nvSpPr>
        <p:spPr>
          <a:xfrm>
            <a:off x="2926" y="126521"/>
            <a:ext cx="12196261" cy="1802920"/>
          </a:xfrm>
        </p:spPr>
        <p:txBody>
          <a:bodyPr/>
          <a:lstStyle/>
          <a:p>
            <a:pPr algn="ctr"/>
            <a:r>
              <a:rPr lang="en-US" dirty="0">
                <a:solidFill>
                  <a:schemeClr val="bg1"/>
                </a:solidFill>
              </a:rPr>
              <a:t>Exploratory Data Analysis (EDA) Project</a:t>
            </a:r>
          </a:p>
        </p:txBody>
      </p:sp>
      <p:sp>
        <p:nvSpPr>
          <p:cNvPr id="3" name="Content Placeholder 2">
            <a:extLst>
              <a:ext uri="{FF2B5EF4-FFF2-40B4-BE49-F238E27FC236}">
                <a16:creationId xmlns:a16="http://schemas.microsoft.com/office/drawing/2014/main" xmlns="" id="{9D89FB86-2E80-2FE6-9929-9F92B80C2ABB}"/>
              </a:ext>
            </a:extLst>
          </p:cNvPr>
          <p:cNvSpPr>
            <a:spLocks noGrp="1"/>
          </p:cNvSpPr>
          <p:nvPr>
            <p:ph idx="15"/>
          </p:nvPr>
        </p:nvSpPr>
        <p:spPr>
          <a:xfrm>
            <a:off x="5349900" y="2566449"/>
            <a:ext cx="6142581" cy="3436936"/>
          </a:xfrm>
        </p:spPr>
        <p:txBody>
          <a:bodyPr vert="horz" lIns="91440" tIns="45720" rIns="91440" bIns="45720" rtlCol="0" anchor="t">
            <a:normAutofit fontScale="92500" lnSpcReduction="10000"/>
          </a:bodyPr>
          <a:lstStyle/>
          <a:p>
            <a:pPr algn="just"/>
            <a:endParaRPr lang="en-US" sz="3600" b="1" dirty="0">
              <a:solidFill>
                <a:schemeClr val="tx1"/>
              </a:solidFill>
              <a:latin typeface="Calibri"/>
              <a:ea typeface="Calibri"/>
              <a:cs typeface="Calibri"/>
            </a:endParaRPr>
          </a:p>
          <a:p>
            <a:pPr algn="just"/>
            <a:r>
              <a:rPr lang="en-US" sz="3600" b="1" dirty="0">
                <a:solidFill>
                  <a:schemeClr val="tx1"/>
                </a:solidFill>
                <a:latin typeface="Calibri"/>
                <a:ea typeface="Calibri"/>
                <a:cs typeface="Calibri"/>
              </a:rPr>
              <a:t>Project Name : Used Car Sales</a:t>
            </a:r>
            <a:endParaRPr lang="en-US" sz="3600" dirty="0">
              <a:solidFill>
                <a:schemeClr val="tx1"/>
              </a:solidFill>
              <a:latin typeface="Calibri"/>
              <a:ea typeface="Calibri"/>
              <a:cs typeface="Calibri"/>
            </a:endParaRPr>
          </a:p>
          <a:p>
            <a:pPr algn="just"/>
            <a:endParaRPr lang="en-US" sz="4000" dirty="0">
              <a:solidFill>
                <a:schemeClr val="tx1"/>
              </a:solidFill>
              <a:latin typeface="Calibri"/>
              <a:ea typeface="Calibri"/>
              <a:cs typeface="Calibri"/>
            </a:endParaRPr>
          </a:p>
          <a:p>
            <a:pPr algn="just"/>
            <a:r>
              <a:rPr lang="en-US" sz="4000" dirty="0">
                <a:solidFill>
                  <a:schemeClr val="tx1"/>
                </a:solidFill>
                <a:latin typeface="Calibri"/>
                <a:cs typeface="Calibri"/>
              </a:rPr>
              <a:t>By</a:t>
            </a:r>
            <a:endParaRPr lang="en-US" dirty="0">
              <a:solidFill>
                <a:schemeClr val="tx1"/>
              </a:solidFill>
            </a:endParaRPr>
          </a:p>
          <a:p>
            <a:pPr algn="just"/>
            <a:r>
              <a:rPr lang="en-US" sz="4000" b="1" dirty="0">
                <a:solidFill>
                  <a:schemeClr val="tx1"/>
                </a:solidFill>
                <a:latin typeface="Calibri"/>
                <a:cs typeface="Calibri"/>
              </a:rPr>
              <a:t>EUGIN P</a:t>
            </a:r>
            <a:endParaRPr lang="en-US" sz="2800" b="1" dirty="0">
              <a:solidFill>
                <a:schemeClr val="tx1"/>
              </a:solidFill>
              <a:latin typeface="Calibri"/>
              <a:ea typeface="Calibri"/>
              <a:cs typeface="Calibri"/>
            </a:endParaRPr>
          </a:p>
        </p:txBody>
      </p:sp>
      <p:pic>
        <p:nvPicPr>
          <p:cNvPr id="7" name="Picture Placeholder 6" descr="A group of cars in a circle&#10;&#10;Description automatically generated">
            <a:extLst>
              <a:ext uri="{FF2B5EF4-FFF2-40B4-BE49-F238E27FC236}">
                <a16:creationId xmlns:a16="http://schemas.microsoft.com/office/drawing/2014/main" xmlns="" id="{09E4B518-5894-2C75-B8B5-618392487C8F}"/>
              </a:ext>
            </a:extLst>
          </p:cNvPr>
          <p:cNvPicPr>
            <a:picLocks noGrp="1" noChangeAspect="1"/>
          </p:cNvPicPr>
          <p:nvPr>
            <p:ph type="pic" sz="quarter" idx="14"/>
          </p:nvPr>
        </p:nvPicPr>
        <p:blipFill>
          <a:blip r:embed="rId3"/>
          <a:srcRect l="1025" r="1025"/>
          <a:stretch/>
        </p:blipFill>
        <p:spPr>
          <a:xfrm>
            <a:off x="402416" y="2382568"/>
            <a:ext cx="4400130" cy="4213225"/>
          </a:xfrm>
        </p:spPr>
      </p:pic>
    </p:spTree>
    <p:extLst>
      <p:ext uri="{BB962C8B-B14F-4D97-AF65-F5344CB8AC3E}">
        <p14:creationId xmlns:p14="http://schemas.microsoft.com/office/powerpoint/2010/main" xmlns=""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4CFB73D-B7C9-A177-04F3-E48E841A875E}"/>
              </a:ext>
            </a:extLst>
          </p:cNvPr>
          <p:cNvSpPr>
            <a:spLocks noGrp="1"/>
          </p:cNvSpPr>
          <p:nvPr>
            <p:ph type="title"/>
          </p:nvPr>
        </p:nvSpPr>
        <p:spPr>
          <a:xfrm>
            <a:off x="2926" y="-2879"/>
            <a:ext cx="12194577" cy="1002073"/>
          </a:xfrm>
        </p:spPr>
        <p:txBody>
          <a:bodyPr/>
          <a:lstStyle/>
          <a:p>
            <a:r>
              <a:rPr lang="en-US" dirty="0">
                <a:solidFill>
                  <a:schemeClr val="tx1"/>
                </a:solidFill>
              </a:rPr>
              <a:t>Top 10 Cars by Price</a:t>
            </a:r>
          </a:p>
        </p:txBody>
      </p:sp>
      <p:pic>
        <p:nvPicPr>
          <p:cNvPr id="2" name="Content Placeholder 1" descr="A graph of cars with names&#10;&#10;Description automatically generated">
            <a:extLst>
              <a:ext uri="{FF2B5EF4-FFF2-40B4-BE49-F238E27FC236}">
                <a16:creationId xmlns:a16="http://schemas.microsoft.com/office/drawing/2014/main" xmlns="" id="{2B2E93DD-DB3A-324C-A92A-BE9415056F46}"/>
              </a:ext>
            </a:extLst>
          </p:cNvPr>
          <p:cNvPicPr>
            <a:picLocks noGrp="1" noChangeAspect="1"/>
          </p:cNvPicPr>
          <p:nvPr>
            <p:ph idx="12"/>
          </p:nvPr>
        </p:nvPicPr>
        <p:blipFill>
          <a:blip r:embed="rId3"/>
          <a:stretch>
            <a:fillRect/>
          </a:stretch>
        </p:blipFill>
        <p:spPr>
          <a:xfrm>
            <a:off x="117868" y="1109317"/>
            <a:ext cx="6780770" cy="5665373"/>
          </a:xfrm>
        </p:spPr>
      </p:pic>
      <p:sp>
        <p:nvSpPr>
          <p:cNvPr id="3" name="Content Placeholder 2">
            <a:extLst>
              <a:ext uri="{FF2B5EF4-FFF2-40B4-BE49-F238E27FC236}">
                <a16:creationId xmlns:a16="http://schemas.microsoft.com/office/drawing/2014/main" xmlns="" id="{D1455C0B-19FB-954B-532A-0A68CAC4E0E4}"/>
              </a:ext>
            </a:extLst>
          </p:cNvPr>
          <p:cNvSpPr>
            <a:spLocks noGrp="1"/>
          </p:cNvSpPr>
          <p:nvPr>
            <p:ph idx="11"/>
          </p:nvPr>
        </p:nvSpPr>
        <p:spPr>
          <a:xfrm>
            <a:off x="6901461" y="1112112"/>
            <a:ext cx="5181024" cy="5567419"/>
          </a:xfrm>
        </p:spPr>
        <p:txBody>
          <a:bodyPr vert="horz" lIns="91440" tIns="45720" rIns="91440" bIns="45720" rtlCol="0" anchor="t">
            <a:noAutofit/>
          </a:bodyPr>
          <a:lstStyle/>
          <a:p>
            <a:pPr algn="just"/>
            <a:r>
              <a:rPr lang="en-US" sz="1400" b="1" dirty="0">
                <a:latin typeface="Calibri"/>
                <a:ea typeface="+mn-lt"/>
                <a:cs typeface="+mn-lt"/>
              </a:rPr>
              <a:t>Price Range Analysis:</a:t>
            </a:r>
            <a:endParaRPr lang="en-US" sz="1400">
              <a:latin typeface="Calibri"/>
              <a:ea typeface="Calibri"/>
              <a:cs typeface="Calibri"/>
            </a:endParaRPr>
          </a:p>
          <a:p>
            <a:pPr algn="just"/>
            <a:r>
              <a:rPr lang="en-US" sz="1400" dirty="0">
                <a:solidFill>
                  <a:srgbClr val="000000"/>
                </a:solidFill>
                <a:latin typeface="Calibri"/>
                <a:ea typeface="+mn-lt"/>
                <a:cs typeface="+mn-lt"/>
              </a:rPr>
              <a:t>Bentley stands out significantly with the highest price, exceeding $500,000.Mercedes-Benz and Land Rover follow but at a much lower price point, around $300,000.Ferrari, Toyota, Tesla, and Lexus have prices in the range of approximately $200,000 to $250,000.Cadillac, BMW, and Lamborghini are positioned at the lower end among the top 10, with prices around $100,000 to $150,000.</a:t>
            </a:r>
            <a:endParaRPr lang="en-US" sz="1400" dirty="0">
              <a:latin typeface="Calibri"/>
              <a:ea typeface="Calibri"/>
              <a:cs typeface="Calibri"/>
            </a:endParaRPr>
          </a:p>
          <a:p>
            <a:pPr algn="just"/>
            <a:endParaRPr lang="en-US" sz="1400" dirty="0">
              <a:solidFill>
                <a:srgbClr val="000000"/>
              </a:solidFill>
              <a:latin typeface="Calibri"/>
              <a:ea typeface="+mn-lt"/>
              <a:cs typeface="+mn-lt"/>
            </a:endParaRPr>
          </a:p>
          <a:p>
            <a:pPr algn="just"/>
            <a:r>
              <a:rPr lang="en-US" sz="1400" b="1" dirty="0">
                <a:latin typeface="Calibri"/>
                <a:ea typeface="+mn-lt"/>
                <a:cs typeface="+mn-lt"/>
              </a:rPr>
              <a:t>Diverse Brand Representation:</a:t>
            </a:r>
            <a:endParaRPr lang="en-US" sz="1400">
              <a:latin typeface="Calibri"/>
              <a:ea typeface="Calibri"/>
              <a:cs typeface="Calibri"/>
            </a:endParaRPr>
          </a:p>
          <a:p>
            <a:pPr algn="just"/>
            <a:r>
              <a:rPr lang="en-US" sz="1400" dirty="0">
                <a:solidFill>
                  <a:srgbClr val="000000"/>
                </a:solidFill>
                <a:latin typeface="Calibri"/>
                <a:ea typeface="+mn-lt"/>
                <a:cs typeface="+mn-lt"/>
              </a:rPr>
              <a:t>The chart includes a mix of traditional luxury brands (Bentley, Mercedes-Benz, Land Rover), sports car brands (Ferrari, Lamborghini), and premium brands (Lexus, Cadillac). </a:t>
            </a:r>
            <a:endParaRPr lang="en-US" sz="1400" dirty="0">
              <a:latin typeface="Calibri"/>
              <a:ea typeface="Calibri"/>
              <a:cs typeface="Calibri"/>
            </a:endParaRPr>
          </a:p>
          <a:p>
            <a:pPr algn="just"/>
            <a:endParaRPr lang="en-US" sz="1400" dirty="0">
              <a:solidFill>
                <a:srgbClr val="000000"/>
              </a:solidFill>
              <a:latin typeface="Calibri"/>
              <a:ea typeface="+mn-lt"/>
              <a:cs typeface="+mn-lt"/>
            </a:endParaRPr>
          </a:p>
          <a:p>
            <a:pPr algn="just"/>
            <a:r>
              <a:rPr lang="en-US" sz="1400" b="1" dirty="0">
                <a:latin typeface="Calibri"/>
                <a:ea typeface="+mn-lt"/>
                <a:cs typeface="+mn-lt"/>
              </a:rPr>
              <a:t>Market Positioning:</a:t>
            </a:r>
            <a:endParaRPr lang="en-US" sz="1400" dirty="0">
              <a:latin typeface="Calibri"/>
              <a:ea typeface="Calibri"/>
              <a:cs typeface="Calibri"/>
            </a:endParaRPr>
          </a:p>
          <a:p>
            <a:pPr algn="just"/>
            <a:r>
              <a:rPr lang="en-US" sz="1400" dirty="0">
                <a:solidFill>
                  <a:srgbClr val="000000"/>
                </a:solidFill>
                <a:latin typeface="Calibri"/>
                <a:ea typeface="+mn-lt"/>
                <a:cs typeface="+mn-lt"/>
              </a:rPr>
              <a:t>Bentley’s high price point suggests a strategy focused on exclusivity and high-net-worth individuals. The presence of brands like Toyota and Tesla in the top 10 indicates successful diversification into higher-end models beyond their typical market segments.</a:t>
            </a:r>
            <a:endParaRPr lang="en-US" sz="1400">
              <a:latin typeface="Calibri"/>
              <a:ea typeface="Calibri"/>
              <a:cs typeface="Calibri"/>
            </a:endParaRPr>
          </a:p>
          <a:p>
            <a:endParaRPr lang="en-US" dirty="0"/>
          </a:p>
        </p:txBody>
      </p:sp>
    </p:spTree>
    <p:extLst>
      <p:ext uri="{BB962C8B-B14F-4D97-AF65-F5344CB8AC3E}">
        <p14:creationId xmlns:p14="http://schemas.microsoft.com/office/powerpoint/2010/main" xmlns="" val="4222693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F58C-138C-55F4-DA77-4C3F06C81A1C}"/>
              </a:ext>
            </a:extLst>
          </p:cNvPr>
          <p:cNvSpPr>
            <a:spLocks noGrp="1"/>
          </p:cNvSpPr>
          <p:nvPr>
            <p:ph type="title"/>
          </p:nvPr>
        </p:nvSpPr>
        <p:spPr>
          <a:xfrm>
            <a:off x="2926" y="140897"/>
            <a:ext cx="11432300" cy="868393"/>
          </a:xfrm>
        </p:spPr>
        <p:txBody>
          <a:bodyPr/>
          <a:lstStyle/>
          <a:p>
            <a:r>
              <a:rPr lang="en-US" sz="4000" dirty="0">
                <a:solidFill>
                  <a:schemeClr val="bg1"/>
                </a:solidFill>
                <a:latin typeface="Avenir Next LT Pro"/>
                <a:ea typeface="+mj-lt"/>
                <a:cs typeface="+mj-lt"/>
              </a:rPr>
              <a:t>Car Price and Year of Manufacture</a:t>
            </a:r>
            <a:endParaRPr lang="en-US" sz="4000">
              <a:solidFill>
                <a:schemeClr val="bg1"/>
              </a:solidFill>
              <a:latin typeface="Avenir Next LT Pro"/>
            </a:endParaRPr>
          </a:p>
        </p:txBody>
      </p:sp>
      <p:sp>
        <p:nvSpPr>
          <p:cNvPr id="3" name="Content Placeholder 2">
            <a:extLst>
              <a:ext uri="{FF2B5EF4-FFF2-40B4-BE49-F238E27FC236}">
                <a16:creationId xmlns:a16="http://schemas.microsoft.com/office/drawing/2014/main" xmlns="" id="{9B5DDE7C-335B-FD23-E1E6-CDCB99B7878C}"/>
              </a:ext>
            </a:extLst>
          </p:cNvPr>
          <p:cNvSpPr>
            <a:spLocks noGrp="1"/>
          </p:cNvSpPr>
          <p:nvPr>
            <p:ph idx="1"/>
          </p:nvPr>
        </p:nvSpPr>
        <p:spPr>
          <a:xfrm>
            <a:off x="219495" y="1009262"/>
            <a:ext cx="5278161" cy="5845861"/>
          </a:xfrm>
        </p:spPr>
        <p:txBody>
          <a:bodyPr vert="horz" lIns="91440" tIns="45720" rIns="91440" bIns="45720" rtlCol="0" anchor="t">
            <a:noAutofit/>
          </a:bodyPr>
          <a:lstStyle/>
          <a:p>
            <a:pPr algn="just"/>
            <a:r>
              <a:rPr lang="en-US" sz="1400" b="1" dirty="0">
                <a:latin typeface="Calibri"/>
                <a:ea typeface="+mn-lt"/>
                <a:cs typeface="+mn-lt"/>
              </a:rPr>
              <a:t>Rapid Price Surge Post-2000s:</a:t>
            </a:r>
            <a:r>
              <a:rPr lang="en-US" sz="1400" dirty="0">
                <a:solidFill>
                  <a:schemeClr val="bg1"/>
                </a:solidFill>
                <a:latin typeface="Calibri"/>
                <a:ea typeface="+mn-lt"/>
                <a:cs typeface="+mn-lt"/>
              </a:rPr>
              <a:t> There is a noticeable and dramatic increase in car prices starting from the early 2000s, peaking sharply around the 2010s. This could be attributed to advancements in car technology, and  increased demand for newer models.</a:t>
            </a:r>
            <a:endParaRPr lang="en-US" sz="1400" dirty="0">
              <a:solidFill>
                <a:schemeClr val="bg1"/>
              </a:solidFill>
              <a:latin typeface="Calibri"/>
              <a:ea typeface="Calibri"/>
              <a:cs typeface="Calibri"/>
            </a:endParaRPr>
          </a:p>
          <a:p>
            <a:pPr algn="just"/>
            <a:endParaRPr lang="en-US" sz="1400" dirty="0">
              <a:solidFill>
                <a:schemeClr val="bg1"/>
              </a:solidFill>
              <a:latin typeface="Calibri"/>
              <a:ea typeface="+mn-lt"/>
              <a:cs typeface="+mn-lt"/>
            </a:endParaRPr>
          </a:p>
          <a:p>
            <a:pPr algn="just"/>
            <a:r>
              <a:rPr lang="en-US" sz="1400" b="1" dirty="0">
                <a:latin typeface="Calibri"/>
                <a:ea typeface="+mn-lt"/>
                <a:cs typeface="+mn-lt"/>
              </a:rPr>
              <a:t>Historical Low Prices:</a:t>
            </a:r>
            <a:r>
              <a:rPr lang="en-US" sz="1400" dirty="0">
                <a:latin typeface="Calibri"/>
                <a:ea typeface="+mn-lt"/>
                <a:cs typeface="+mn-lt"/>
              </a:rPr>
              <a:t> </a:t>
            </a:r>
            <a:r>
              <a:rPr lang="en-US" sz="1400" dirty="0">
                <a:solidFill>
                  <a:schemeClr val="bg1"/>
                </a:solidFill>
                <a:latin typeface="Calibri"/>
                <a:ea typeface="+mn-lt"/>
                <a:cs typeface="+mn-lt"/>
              </a:rPr>
              <a:t>The period from the mid-1970s to the late 1990s shows relatively stable and low car prices, suggesting either a slower rate of innovation or market stability during these years.</a:t>
            </a:r>
            <a:endParaRPr lang="en-US" sz="1400">
              <a:solidFill>
                <a:schemeClr val="bg1"/>
              </a:solidFill>
              <a:latin typeface="Calibri"/>
              <a:ea typeface="Calibri"/>
              <a:cs typeface="Calibri"/>
            </a:endParaRPr>
          </a:p>
          <a:p>
            <a:pPr algn="just"/>
            <a:endParaRPr lang="en-US" sz="1400" dirty="0">
              <a:solidFill>
                <a:schemeClr val="bg1"/>
              </a:solidFill>
              <a:latin typeface="Calibri"/>
              <a:ea typeface="+mn-lt"/>
              <a:cs typeface="+mn-lt"/>
            </a:endParaRPr>
          </a:p>
          <a:p>
            <a:pPr algn="just"/>
            <a:r>
              <a:rPr lang="en-US" sz="1400" b="1" dirty="0">
                <a:latin typeface="Calibri"/>
                <a:ea typeface="+mn-lt"/>
                <a:cs typeface="+mn-lt"/>
              </a:rPr>
              <a:t>1960s Volatility:</a:t>
            </a:r>
            <a:r>
              <a:rPr lang="en-US" sz="1400" dirty="0">
                <a:latin typeface="Calibri"/>
                <a:ea typeface="+mn-lt"/>
                <a:cs typeface="+mn-lt"/>
              </a:rPr>
              <a:t> </a:t>
            </a:r>
            <a:r>
              <a:rPr lang="en-US" sz="1400" dirty="0">
                <a:solidFill>
                  <a:schemeClr val="bg1"/>
                </a:solidFill>
                <a:latin typeface="Calibri"/>
                <a:ea typeface="+mn-lt"/>
                <a:cs typeface="+mn-lt"/>
              </a:rPr>
              <a:t>The 1960s exhibit significant volatility in car prices, with several sharp peaks and troughs. This could indicate economic fluctuations, changes in car manufacturing practices, or major technological shifts during that era.</a:t>
            </a:r>
            <a:endParaRPr lang="en-US" sz="1400">
              <a:solidFill>
                <a:schemeClr val="bg1"/>
              </a:solidFill>
              <a:latin typeface="Calibri"/>
              <a:ea typeface="Calibri"/>
              <a:cs typeface="Calibri"/>
            </a:endParaRPr>
          </a:p>
          <a:p>
            <a:pPr algn="just"/>
            <a:endParaRPr lang="en-US" sz="1400" dirty="0">
              <a:solidFill>
                <a:schemeClr val="bg1"/>
              </a:solidFill>
              <a:latin typeface="Calibri"/>
              <a:ea typeface="+mn-lt"/>
              <a:cs typeface="+mn-lt"/>
            </a:endParaRPr>
          </a:p>
          <a:p>
            <a:pPr algn="just"/>
            <a:r>
              <a:rPr lang="en-US" sz="1400" b="1" dirty="0">
                <a:latin typeface="Calibri"/>
                <a:ea typeface="+mn-lt"/>
                <a:cs typeface="+mn-lt"/>
              </a:rPr>
              <a:t>Post-War Dip:</a:t>
            </a:r>
            <a:r>
              <a:rPr lang="en-US" sz="1400" dirty="0">
                <a:latin typeface="Calibri"/>
                <a:ea typeface="+mn-lt"/>
                <a:cs typeface="+mn-lt"/>
              </a:rPr>
              <a:t> </a:t>
            </a:r>
            <a:r>
              <a:rPr lang="en-US" sz="1400" dirty="0">
                <a:solidFill>
                  <a:schemeClr val="bg1"/>
                </a:solidFill>
                <a:latin typeface="Calibri"/>
                <a:ea typeface="+mn-lt"/>
                <a:cs typeface="+mn-lt"/>
              </a:rPr>
              <a:t>Notice the dip in car prices in the early 1950s, likely reflecting the post-World War II economic adjustments where the automotive industry was recovering and ramping up production again.</a:t>
            </a:r>
            <a:endParaRPr lang="en-US" sz="1400">
              <a:solidFill>
                <a:schemeClr val="bg1"/>
              </a:solidFill>
              <a:latin typeface="Calibri"/>
              <a:ea typeface="Calibri"/>
              <a:cs typeface="Calibri"/>
            </a:endParaRPr>
          </a:p>
          <a:p>
            <a:endParaRPr lang="en-US" sz="1400" dirty="0"/>
          </a:p>
        </p:txBody>
      </p:sp>
      <p:pic>
        <p:nvPicPr>
          <p:cNvPr id="12" name="Content Placeholder 11">
            <a:extLst>
              <a:ext uri="{FF2B5EF4-FFF2-40B4-BE49-F238E27FC236}">
                <a16:creationId xmlns:a16="http://schemas.microsoft.com/office/drawing/2014/main" xmlns="" id="{FD88DE27-4C51-15C8-B301-316E635135B4}"/>
              </a:ext>
            </a:extLst>
          </p:cNvPr>
          <p:cNvPicPr>
            <a:picLocks noGrp="1" noChangeAspect="1"/>
          </p:cNvPicPr>
          <p:nvPr>
            <p:ph idx="10"/>
          </p:nvPr>
        </p:nvPicPr>
        <p:blipFill>
          <a:blip r:embed="rId3"/>
          <a:stretch>
            <a:fillRect/>
          </a:stretch>
        </p:blipFill>
        <p:spPr>
          <a:xfrm>
            <a:off x="5596783" y="1009838"/>
            <a:ext cx="6511636" cy="5699624"/>
          </a:xfrm>
        </p:spPr>
      </p:pic>
    </p:spTree>
    <p:extLst>
      <p:ext uri="{BB962C8B-B14F-4D97-AF65-F5344CB8AC3E}">
        <p14:creationId xmlns:p14="http://schemas.microsoft.com/office/powerpoint/2010/main" xmlns="" val="362649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2926" y="-2878"/>
            <a:ext cx="12194579" cy="1045205"/>
          </a:xfrm>
        </p:spPr>
        <p:txBody>
          <a:bodyPr/>
          <a:lstStyle/>
          <a:p>
            <a:r>
              <a:rPr lang="en-US" dirty="0"/>
              <a:t> </a:t>
            </a:r>
            <a:r>
              <a:rPr lang="en-US" dirty="0">
                <a:solidFill>
                  <a:schemeClr val="tx1"/>
                </a:solidFill>
              </a:rPr>
              <a:t>Engine Volume vs Car Price</a:t>
            </a:r>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1"/>
          </p:nvPr>
        </p:nvSpPr>
        <p:spPr>
          <a:xfrm>
            <a:off x="5966934" y="1247608"/>
            <a:ext cx="6230570" cy="5431924"/>
          </a:xfrm>
        </p:spPr>
        <p:txBody>
          <a:bodyPr vert="horz" lIns="91440" tIns="45720" rIns="91440" bIns="45720" rtlCol="0" anchor="t">
            <a:normAutofit/>
          </a:bodyPr>
          <a:lstStyle/>
          <a:p>
            <a:pPr algn="just"/>
            <a:r>
              <a:rPr lang="en-US" sz="1400" b="1" dirty="0">
                <a:latin typeface="Calibri"/>
                <a:ea typeface="+mn-lt"/>
                <a:cs typeface="+mn-lt"/>
              </a:rPr>
              <a:t>Premium Peaks at Higher Volumes:</a:t>
            </a:r>
            <a:r>
              <a:rPr lang="en-US" sz="1400" dirty="0">
                <a:latin typeface="Calibri"/>
                <a:ea typeface="+mn-lt"/>
                <a:cs typeface="+mn-lt"/>
              </a:rPr>
              <a:t> </a:t>
            </a:r>
            <a:r>
              <a:rPr lang="en-US" sz="1400" dirty="0">
                <a:solidFill>
                  <a:srgbClr val="000000"/>
                </a:solidFill>
                <a:latin typeface="Calibri"/>
                <a:ea typeface="+mn-lt"/>
                <a:cs typeface="+mn-lt"/>
              </a:rPr>
              <a:t>The scatter plot reveals that cars with engine volumes around 5 liters have some of the highest prices, reaching over $500,000. These likely represent high-end luxury or performance vehicles with powerful engines.</a:t>
            </a:r>
            <a:endParaRPr lang="en-US" sz="1400">
              <a:latin typeface="Calibri"/>
              <a:ea typeface="Calibri"/>
              <a:cs typeface="Calibri"/>
            </a:endParaRPr>
          </a:p>
          <a:p>
            <a:pPr algn="just"/>
            <a:r>
              <a:rPr lang="en-US" sz="1400" b="1" dirty="0">
                <a:latin typeface="Calibri"/>
                <a:ea typeface="+mn-lt"/>
                <a:cs typeface="+mn-lt"/>
              </a:rPr>
              <a:t>Diverse Price Range in Mid-Sized Engines:</a:t>
            </a:r>
            <a:r>
              <a:rPr lang="en-US" sz="1400" dirty="0">
                <a:solidFill>
                  <a:srgbClr val="000000"/>
                </a:solidFill>
                <a:latin typeface="Calibri"/>
                <a:ea typeface="+mn-lt"/>
                <a:cs typeface="+mn-lt"/>
              </a:rPr>
              <a:t> Cars with engine volumes between 2 and 4 liters show a wide range of prices, indicating that this engine size bracket includes a variety of car types, from affordable family sedans to premium models.</a:t>
            </a:r>
            <a:endParaRPr lang="en-US" sz="1400">
              <a:latin typeface="Calibri"/>
              <a:ea typeface="Calibri"/>
              <a:cs typeface="Calibri"/>
            </a:endParaRPr>
          </a:p>
          <a:p>
            <a:pPr algn="just"/>
            <a:r>
              <a:rPr lang="en-US" sz="1400" b="1" dirty="0">
                <a:latin typeface="Calibri"/>
                <a:ea typeface="+mn-lt"/>
                <a:cs typeface="+mn-lt"/>
              </a:rPr>
              <a:t>Economy Cars at Lower Volumes:</a:t>
            </a:r>
            <a:r>
              <a:rPr lang="en-US" sz="1400" dirty="0">
                <a:solidFill>
                  <a:srgbClr val="000000"/>
                </a:solidFill>
                <a:latin typeface="Calibri"/>
                <a:ea typeface="+mn-lt"/>
                <a:cs typeface="+mn-lt"/>
              </a:rPr>
              <a:t> Cars with smaller engines (around 1 to 2 liters) generally cluster at the lower end of the price spectrum. This suggests that economy cars, which prioritize fuel efficiency, tend to have smaller engine volumes and lower prices.</a:t>
            </a:r>
            <a:endParaRPr lang="en-US" sz="1400">
              <a:latin typeface="Calibri"/>
              <a:ea typeface="Calibri"/>
              <a:cs typeface="Calibri"/>
            </a:endParaRPr>
          </a:p>
          <a:p>
            <a:pPr algn="just"/>
            <a:r>
              <a:rPr lang="en-US" sz="1400" b="1" dirty="0">
                <a:latin typeface="Calibri"/>
                <a:ea typeface="+mn-lt"/>
                <a:cs typeface="+mn-lt"/>
              </a:rPr>
              <a:t>Price Disparity at Similar Volumes:</a:t>
            </a:r>
            <a:r>
              <a:rPr lang="en-US" sz="1400" dirty="0">
                <a:solidFill>
                  <a:srgbClr val="000000"/>
                </a:solidFill>
                <a:latin typeface="Calibri"/>
                <a:ea typeface="+mn-lt"/>
                <a:cs typeface="+mn-lt"/>
              </a:rPr>
              <a:t> There are noticeable disparities in prices for cars with similar engine volumes. For instance, some cars with 2-liter engines are priced significantly higher than others, indicating the influence of other factors such as brand, features, and model year.</a:t>
            </a:r>
            <a:endParaRPr lang="en-US" sz="1400">
              <a:latin typeface="Calibri"/>
              <a:ea typeface="Calibri"/>
              <a:cs typeface="Calibri"/>
            </a:endParaRPr>
          </a:p>
          <a:p>
            <a:pPr algn="just"/>
            <a:r>
              <a:rPr lang="en-US" sz="1400" b="1" dirty="0">
                <a:latin typeface="Calibri"/>
                <a:ea typeface="+mn-lt"/>
                <a:cs typeface="+mn-lt"/>
              </a:rPr>
              <a:t>Clustered Affordability:</a:t>
            </a:r>
            <a:r>
              <a:rPr lang="en-US" sz="1400" dirty="0">
                <a:solidFill>
                  <a:srgbClr val="000000"/>
                </a:solidFill>
                <a:latin typeface="Calibri"/>
                <a:ea typeface="+mn-lt"/>
                <a:cs typeface="+mn-lt"/>
              </a:rPr>
              <a:t> The plot shows a significant clustering of cars priced below $100,000, particularly those with engine volumes up to 3 liters. This suggests that most cars in the market aim to balance performance with affordability, catering to a broader audience.</a:t>
            </a:r>
            <a:endParaRPr lang="en-US" sz="1400">
              <a:latin typeface="Calibri"/>
              <a:ea typeface="Calibri"/>
              <a:cs typeface="Calibri"/>
            </a:endParaRPr>
          </a:p>
          <a:p>
            <a:pPr algn="just"/>
            <a:endParaRPr lang="en-US" sz="1400" dirty="0">
              <a:solidFill>
                <a:srgbClr val="000000"/>
              </a:solidFill>
              <a:latin typeface="Avenir Next LT Pro"/>
              <a:ea typeface="Calibri"/>
              <a:cs typeface="Calibri"/>
            </a:endParaRPr>
          </a:p>
          <a:p>
            <a:endParaRPr lang="en-US" sz="1400" dirty="0"/>
          </a:p>
          <a:p>
            <a:pPr marL="283210" lvl="1" indent="-283210"/>
            <a:endParaRPr lang="en-US" dirty="0"/>
          </a:p>
          <a:p>
            <a:endParaRPr lang="en-US" dirty="0"/>
          </a:p>
        </p:txBody>
      </p:sp>
      <p:pic>
        <p:nvPicPr>
          <p:cNvPr id="11" name="Content Placeholder 10">
            <a:extLst>
              <a:ext uri="{FF2B5EF4-FFF2-40B4-BE49-F238E27FC236}">
                <a16:creationId xmlns:a16="http://schemas.microsoft.com/office/drawing/2014/main" xmlns="" id="{4490514B-B214-FABE-7782-1F8720E6BA6A}"/>
              </a:ext>
            </a:extLst>
          </p:cNvPr>
          <p:cNvPicPr>
            <a:picLocks noGrp="1" noChangeAspect="1"/>
          </p:cNvPicPr>
          <p:nvPr>
            <p:ph idx="12"/>
          </p:nvPr>
        </p:nvPicPr>
        <p:blipFill>
          <a:blip r:embed="rId3"/>
          <a:stretch>
            <a:fillRect/>
          </a:stretch>
        </p:blipFill>
        <p:spPr>
          <a:xfrm>
            <a:off x="81758" y="1245490"/>
            <a:ext cx="5888182" cy="5444001"/>
          </a:xfrm>
        </p:spPr>
      </p:pic>
    </p:spTree>
    <p:extLst>
      <p:ext uri="{BB962C8B-B14F-4D97-AF65-F5344CB8AC3E}">
        <p14:creationId xmlns:p14="http://schemas.microsoft.com/office/powerpoint/2010/main" xmlns="" val="853261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F58C-138C-55F4-DA77-4C3F06C81A1C}"/>
              </a:ext>
            </a:extLst>
          </p:cNvPr>
          <p:cNvSpPr>
            <a:spLocks noGrp="1"/>
          </p:cNvSpPr>
          <p:nvPr>
            <p:ph type="title"/>
          </p:nvPr>
        </p:nvSpPr>
        <p:spPr>
          <a:xfrm>
            <a:off x="2926" y="2352"/>
            <a:ext cx="11432300" cy="764484"/>
          </a:xfrm>
        </p:spPr>
        <p:txBody>
          <a:bodyPr/>
          <a:lstStyle/>
          <a:p>
            <a:r>
              <a:rPr lang="en-US" sz="4000" dirty="0">
                <a:solidFill>
                  <a:schemeClr val="bg1"/>
                </a:solidFill>
                <a:latin typeface="Avenir Next LT Pro"/>
              </a:rPr>
              <a:t>Mileage vs Car Price</a:t>
            </a:r>
          </a:p>
        </p:txBody>
      </p:sp>
      <p:sp>
        <p:nvSpPr>
          <p:cNvPr id="3" name="Content Placeholder 2">
            <a:extLst>
              <a:ext uri="{FF2B5EF4-FFF2-40B4-BE49-F238E27FC236}">
                <a16:creationId xmlns:a16="http://schemas.microsoft.com/office/drawing/2014/main" xmlns="" id="{9B5DDE7C-335B-FD23-E1E6-CDCB99B7878C}"/>
              </a:ext>
            </a:extLst>
          </p:cNvPr>
          <p:cNvSpPr>
            <a:spLocks noGrp="1"/>
          </p:cNvSpPr>
          <p:nvPr>
            <p:ph idx="1"/>
          </p:nvPr>
        </p:nvSpPr>
        <p:spPr>
          <a:xfrm>
            <a:off x="132" y="997716"/>
            <a:ext cx="5278161" cy="5718861"/>
          </a:xfrm>
        </p:spPr>
        <p:txBody>
          <a:bodyPr vert="horz" lIns="91440" tIns="45720" rIns="91440" bIns="45720" rtlCol="0" anchor="t">
            <a:noAutofit/>
          </a:bodyPr>
          <a:lstStyle/>
          <a:p>
            <a:pPr algn="just"/>
            <a:r>
              <a:rPr lang="en-US" sz="1400" b="1" dirty="0">
                <a:solidFill>
                  <a:srgbClr val="000000"/>
                </a:solidFill>
                <a:latin typeface="Calibri"/>
                <a:ea typeface="+mn-lt"/>
                <a:cs typeface="+mn-lt"/>
              </a:rPr>
              <a:t>Dramatic Price Drop with Mileage Increase:</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The plot shows a clear trend where car prices sharply decline as mileage increases. This indicates that cars with lower mileage are significantly more valuable, reflecting their relatively new condition and less wear and tear..</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Cluster of Affordable Cars with High Mileage:</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A dense cluster of cars is observed in the lower price range (below $50,000) as mileage increases. This suggests that high-mileage cars are generally more affordable, catering to budget-conscious buyers looking for functional vehicles without a hefty price tag.</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Sweet Spot for Mid-Mileage:</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Vehicles with mileage between 50,000 to 150,000 show a moderate price range. This suggests that these cars balance between being relatively new and affordable, often representing good value for buyers.</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Value Depreciation:</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The plot illustrates the rapid depreciation of car value with mileage, reinforcing the importance of mileage as a key factor in determining a used car's price. Newer cars with lower mileage are perceived as more reliable and hence command higher prices.</a:t>
            </a:r>
            <a:endParaRPr lang="en-US" sz="1400">
              <a:solidFill>
                <a:schemeClr val="bg1"/>
              </a:solidFill>
              <a:latin typeface="Calibri"/>
              <a:ea typeface="Calibri"/>
              <a:cs typeface="Calibri"/>
            </a:endParaRPr>
          </a:p>
          <a:p>
            <a:pPr algn="just"/>
            <a:endParaRPr lang="en-US" sz="1400" dirty="0">
              <a:solidFill>
                <a:schemeClr val="bg1"/>
              </a:solidFill>
              <a:latin typeface="Calibri"/>
              <a:ea typeface="Calibri"/>
              <a:cs typeface="Calibri"/>
            </a:endParaRPr>
          </a:p>
        </p:txBody>
      </p:sp>
      <p:pic>
        <p:nvPicPr>
          <p:cNvPr id="10" name="Content Placeholder 9" descr="A graph of blue dots&#10;&#10;Description automatically generated">
            <a:extLst>
              <a:ext uri="{FF2B5EF4-FFF2-40B4-BE49-F238E27FC236}">
                <a16:creationId xmlns:a16="http://schemas.microsoft.com/office/drawing/2014/main" xmlns="" id="{76807873-16F7-F530-D2F8-8DF531316089}"/>
              </a:ext>
            </a:extLst>
          </p:cNvPr>
          <p:cNvPicPr>
            <a:picLocks noGrp="1" noChangeAspect="1"/>
          </p:cNvPicPr>
          <p:nvPr>
            <p:ph idx="10"/>
          </p:nvPr>
        </p:nvPicPr>
        <p:blipFill>
          <a:blip r:embed="rId3"/>
          <a:stretch>
            <a:fillRect/>
          </a:stretch>
        </p:blipFill>
        <p:spPr>
          <a:xfrm>
            <a:off x="5478009" y="998254"/>
            <a:ext cx="6587547" cy="5722793"/>
          </a:xfrm>
        </p:spPr>
      </p:pic>
    </p:spTree>
    <p:extLst>
      <p:ext uri="{BB962C8B-B14F-4D97-AF65-F5344CB8AC3E}">
        <p14:creationId xmlns:p14="http://schemas.microsoft.com/office/powerpoint/2010/main" xmlns="" val="2710754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2926" y="-2878"/>
            <a:ext cx="12194579" cy="941296"/>
          </a:xfrm>
        </p:spPr>
        <p:txBody>
          <a:bodyPr/>
          <a:lstStyle/>
          <a:p>
            <a:r>
              <a:rPr lang="en-US" dirty="0"/>
              <a:t> </a:t>
            </a:r>
            <a:r>
              <a:rPr lang="en-US" dirty="0">
                <a:solidFill>
                  <a:schemeClr val="tx1"/>
                </a:solidFill>
              </a:rPr>
              <a:t>Engine Type vs Car Price</a:t>
            </a:r>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1"/>
          </p:nvPr>
        </p:nvSpPr>
        <p:spPr>
          <a:xfrm>
            <a:off x="6220934" y="1039790"/>
            <a:ext cx="5803389" cy="5651286"/>
          </a:xfrm>
        </p:spPr>
        <p:txBody>
          <a:bodyPr vert="horz" lIns="91440" tIns="45720" rIns="91440" bIns="45720" rtlCol="0" anchor="t">
            <a:noAutofit/>
          </a:bodyPr>
          <a:lstStyle/>
          <a:p>
            <a:pPr algn="just"/>
            <a:r>
              <a:rPr lang="en-US" sz="1400" b="1" dirty="0">
                <a:latin typeface="Calibri"/>
                <a:ea typeface="+mn-lt"/>
                <a:cs typeface="+mn-lt"/>
              </a:rPr>
              <a:t>Petrol-Powered Cars:</a:t>
            </a:r>
            <a:r>
              <a:rPr lang="en-US" sz="1400" dirty="0">
                <a:solidFill>
                  <a:srgbClr val="000000"/>
                </a:solidFill>
                <a:latin typeface="Calibri"/>
                <a:ea typeface="+mn-lt"/>
                <a:cs typeface="+mn-lt"/>
              </a:rPr>
              <a:t> Petrol engines exhibit a wider range of car prices, including some of the highest prices observed in the dataset. This indicates that petrol engines are commonly found in a variety of vehicles, from budget-friendly models to high-end luxury cars, thus driving the broad price range.</a:t>
            </a:r>
            <a:endParaRPr lang="en-US" sz="1400">
              <a:latin typeface="Calibri"/>
              <a:ea typeface="Calibri"/>
              <a:cs typeface="Calibri"/>
            </a:endParaRPr>
          </a:p>
          <a:p>
            <a:pPr algn="just"/>
            <a:r>
              <a:rPr lang="en-US" sz="1400" b="1" dirty="0">
                <a:latin typeface="Calibri"/>
                <a:ea typeface="+mn-lt"/>
                <a:cs typeface="+mn-lt"/>
              </a:rPr>
              <a:t>Diesel Engines:</a:t>
            </a:r>
            <a:r>
              <a:rPr lang="en-US" sz="1400" dirty="0">
                <a:latin typeface="Calibri"/>
                <a:ea typeface="+mn-lt"/>
                <a:cs typeface="+mn-lt"/>
              </a:rPr>
              <a:t> </a:t>
            </a:r>
            <a:r>
              <a:rPr lang="en-US" sz="1400" dirty="0">
                <a:solidFill>
                  <a:srgbClr val="000000"/>
                </a:solidFill>
                <a:latin typeface="Calibri"/>
                <a:ea typeface="+mn-lt"/>
                <a:cs typeface="+mn-lt"/>
              </a:rPr>
              <a:t>Diesel cars also display a relatively wide price range, suggesting their presence in both economical and premium market segments. However, their price range does not reach the extreme high values seen in petrol engines.</a:t>
            </a:r>
            <a:endParaRPr lang="en-US" sz="1400">
              <a:latin typeface="Calibri"/>
              <a:ea typeface="Calibri"/>
              <a:cs typeface="Calibri"/>
            </a:endParaRPr>
          </a:p>
          <a:p>
            <a:pPr algn="just"/>
            <a:r>
              <a:rPr lang="en-US" sz="1400" b="1" dirty="0">
                <a:latin typeface="Calibri"/>
                <a:ea typeface="+mn-lt"/>
                <a:cs typeface="+mn-lt"/>
              </a:rPr>
              <a:t>Gas and Other Engines:</a:t>
            </a:r>
            <a:r>
              <a:rPr lang="en-US" sz="1400" dirty="0">
                <a:latin typeface="Calibri"/>
                <a:ea typeface="+mn-lt"/>
                <a:cs typeface="+mn-lt"/>
              </a:rPr>
              <a:t> </a:t>
            </a:r>
            <a:r>
              <a:rPr lang="en-US" sz="1400" dirty="0">
                <a:solidFill>
                  <a:srgbClr val="000000"/>
                </a:solidFill>
                <a:latin typeface="Calibri"/>
                <a:ea typeface="+mn-lt"/>
                <a:cs typeface="+mn-lt"/>
              </a:rPr>
              <a:t>Cars with gas engines and those classified under "Other" tend to have lower price ranges with fewer extreme outliers. This could imply that these engine types are more prevalent in budget-friendly or mid-range vehicles.</a:t>
            </a:r>
            <a:endParaRPr lang="en-US" sz="1400">
              <a:latin typeface="Calibri"/>
              <a:ea typeface="Calibri"/>
              <a:cs typeface="Calibri"/>
            </a:endParaRPr>
          </a:p>
          <a:p>
            <a:pPr algn="just"/>
            <a:r>
              <a:rPr lang="en-US" sz="1400" b="1" dirty="0">
                <a:latin typeface="Calibri"/>
                <a:ea typeface="+mn-lt"/>
                <a:cs typeface="+mn-lt"/>
              </a:rPr>
              <a:t>Price Consistency:</a:t>
            </a:r>
            <a:r>
              <a:rPr lang="en-US" sz="1400" dirty="0">
                <a:latin typeface="Calibri"/>
                <a:ea typeface="+mn-lt"/>
                <a:cs typeface="+mn-lt"/>
              </a:rPr>
              <a:t> </a:t>
            </a:r>
            <a:r>
              <a:rPr lang="en-US" sz="1400" dirty="0">
                <a:solidFill>
                  <a:srgbClr val="000000"/>
                </a:solidFill>
                <a:latin typeface="Calibri"/>
                <a:ea typeface="+mn-lt"/>
                <a:cs typeface="+mn-lt"/>
              </a:rPr>
              <a:t>The consistency of lower prices in gas and other engine types suggests these engines are likely favored in markets or models where affordability and cost-efficiency are prioritized.</a:t>
            </a:r>
            <a:endParaRPr lang="en-US" sz="1400">
              <a:latin typeface="Calibri"/>
              <a:ea typeface="Calibri"/>
              <a:cs typeface="Calibri"/>
            </a:endParaRPr>
          </a:p>
          <a:p>
            <a:pPr algn="just"/>
            <a:r>
              <a:rPr lang="en-US" sz="1400" b="1" dirty="0">
                <a:latin typeface="Calibri"/>
                <a:ea typeface="+mn-lt"/>
                <a:cs typeface="+mn-lt"/>
              </a:rPr>
              <a:t>Outliers:</a:t>
            </a:r>
            <a:r>
              <a:rPr lang="en-US" sz="1400" dirty="0">
                <a:solidFill>
                  <a:srgbClr val="000000"/>
                </a:solidFill>
                <a:latin typeface="Calibri"/>
                <a:ea typeface="+mn-lt"/>
                <a:cs typeface="+mn-lt"/>
              </a:rPr>
              <a:t> The presence of outliers, especially in the petrol and diesel categories, highlights that there are exceptional vehicles (likely high-performance or luxury models) that significantly drive up the prices within these segments.</a:t>
            </a:r>
            <a:endParaRPr lang="en-US" sz="1400">
              <a:latin typeface="Calibri"/>
              <a:ea typeface="Calibri"/>
              <a:cs typeface="Calibri"/>
            </a:endParaRPr>
          </a:p>
          <a:p>
            <a:pPr algn="just"/>
            <a:endParaRPr lang="en-US" sz="1400" b="1" dirty="0">
              <a:solidFill>
                <a:srgbClr val="FFFFFF"/>
              </a:solidFill>
              <a:latin typeface="Calibri"/>
              <a:ea typeface="Calibri"/>
              <a:cs typeface="Calibri"/>
            </a:endParaRPr>
          </a:p>
          <a:p>
            <a:pPr marL="283210" lvl="1" indent="-283210"/>
            <a:endParaRPr lang="en-US" dirty="0"/>
          </a:p>
          <a:p>
            <a:endParaRPr lang="en-US" dirty="0"/>
          </a:p>
        </p:txBody>
      </p:sp>
      <p:pic>
        <p:nvPicPr>
          <p:cNvPr id="6" name="Content Placeholder 5" descr="A graph of different types of fuel prices&#10;&#10;Description automatically generated">
            <a:extLst>
              <a:ext uri="{FF2B5EF4-FFF2-40B4-BE49-F238E27FC236}">
                <a16:creationId xmlns:a16="http://schemas.microsoft.com/office/drawing/2014/main" xmlns="" id="{2A4C4E21-CB16-6548-5134-3F9295523BF0}"/>
              </a:ext>
            </a:extLst>
          </p:cNvPr>
          <p:cNvPicPr>
            <a:picLocks noGrp="1" noChangeAspect="1"/>
          </p:cNvPicPr>
          <p:nvPr>
            <p:ph idx="12"/>
          </p:nvPr>
        </p:nvPicPr>
        <p:blipFill>
          <a:blip r:embed="rId3"/>
          <a:stretch>
            <a:fillRect/>
          </a:stretch>
        </p:blipFill>
        <p:spPr>
          <a:xfrm>
            <a:off x="173102" y="1032636"/>
            <a:ext cx="5797857" cy="5650346"/>
          </a:xfrm>
        </p:spPr>
      </p:pic>
    </p:spTree>
    <p:extLst>
      <p:ext uri="{BB962C8B-B14F-4D97-AF65-F5344CB8AC3E}">
        <p14:creationId xmlns:p14="http://schemas.microsoft.com/office/powerpoint/2010/main" xmlns="" val="2139203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F58C-138C-55F4-DA77-4C3F06C81A1C}"/>
              </a:ext>
            </a:extLst>
          </p:cNvPr>
          <p:cNvSpPr>
            <a:spLocks noGrp="1"/>
          </p:cNvSpPr>
          <p:nvPr>
            <p:ph type="title"/>
          </p:nvPr>
        </p:nvSpPr>
        <p:spPr>
          <a:xfrm>
            <a:off x="2927" y="2352"/>
            <a:ext cx="12194299" cy="972302"/>
          </a:xfrm>
        </p:spPr>
        <p:txBody>
          <a:bodyPr/>
          <a:lstStyle/>
          <a:p>
            <a:r>
              <a:rPr lang="en-US" sz="4000" dirty="0">
                <a:solidFill>
                  <a:schemeClr val="bg1"/>
                </a:solidFill>
                <a:latin typeface="Avenir Next LT Pro"/>
              </a:rPr>
              <a:t>Price difference between different Drive</a:t>
            </a:r>
          </a:p>
        </p:txBody>
      </p:sp>
      <p:sp>
        <p:nvSpPr>
          <p:cNvPr id="3" name="Content Placeholder 2">
            <a:extLst>
              <a:ext uri="{FF2B5EF4-FFF2-40B4-BE49-F238E27FC236}">
                <a16:creationId xmlns:a16="http://schemas.microsoft.com/office/drawing/2014/main" xmlns="" id="{9B5DDE7C-335B-FD23-E1E6-CDCB99B7878C}"/>
              </a:ext>
            </a:extLst>
          </p:cNvPr>
          <p:cNvSpPr>
            <a:spLocks noGrp="1"/>
          </p:cNvSpPr>
          <p:nvPr>
            <p:ph idx="1"/>
          </p:nvPr>
        </p:nvSpPr>
        <p:spPr>
          <a:xfrm>
            <a:off x="132" y="1344080"/>
            <a:ext cx="5278161" cy="4922224"/>
          </a:xfrm>
        </p:spPr>
        <p:txBody>
          <a:bodyPr vert="horz" lIns="91440" tIns="45720" rIns="91440" bIns="45720" rtlCol="0" anchor="t">
            <a:noAutofit/>
          </a:bodyPr>
          <a:lstStyle/>
          <a:p>
            <a:pPr algn="just"/>
            <a:r>
              <a:rPr lang="en-US" sz="1400" b="1" dirty="0">
                <a:solidFill>
                  <a:srgbClr val="000000"/>
                </a:solidFill>
                <a:latin typeface="Calibri"/>
                <a:ea typeface="+mn-lt"/>
                <a:cs typeface="+mn-lt"/>
              </a:rPr>
              <a:t>Full (All-Wheel Drive):</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Cars with full drive (AWD) have the highest average price, exceeding $30,000. This suggests that AWD vehicles are typically positioned in the higher-end market segments, likely due to their advanced technology, superior traction, and enhanced performance, which are highly valued in luxury and off-road capable vehicles.</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Rear-Wheel Drive (RWD):</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Vehicles with rear-wheel drive have a moderate average price, around $15,000. This indicates that RWD cars occupy a middle ground, often found in both sporty and premium cars but not as widely adopted as AWD systems for high-end luxury or off-road models.</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Front-Wheel Drive (FWD):</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Cars with front-wheel drive are the most economical, with an average price slightly above $10,000. FWD systems are commonly found in budget-friendly, compact, and mid-sized vehicles, where cost-efficiency and fuel economy are prioritized over performance and advanced driving capabilities.</a:t>
            </a:r>
            <a:endParaRPr lang="en-US" sz="1400">
              <a:solidFill>
                <a:schemeClr val="bg1"/>
              </a:solidFill>
              <a:latin typeface="Calibri"/>
              <a:ea typeface="Calibri"/>
              <a:cs typeface="Calibri"/>
            </a:endParaRPr>
          </a:p>
          <a:p>
            <a:pPr algn="just"/>
            <a:endParaRPr lang="en-US" sz="1400" dirty="0">
              <a:solidFill>
                <a:schemeClr val="bg1"/>
              </a:solidFill>
              <a:latin typeface="Calibri"/>
              <a:ea typeface="Calibri"/>
              <a:cs typeface="Calibri"/>
            </a:endParaRPr>
          </a:p>
          <a:p>
            <a:pPr algn="just"/>
            <a:endParaRPr lang="en-US" sz="1400" dirty="0">
              <a:solidFill>
                <a:schemeClr val="bg1"/>
              </a:solidFill>
              <a:latin typeface="Calibri"/>
              <a:ea typeface="Calibri"/>
              <a:cs typeface="Calibri"/>
            </a:endParaRPr>
          </a:p>
        </p:txBody>
      </p:sp>
      <p:pic>
        <p:nvPicPr>
          <p:cNvPr id="6" name="Content Placeholder 5" descr="A graph of different drives&#10;&#10;Description automatically generated">
            <a:extLst>
              <a:ext uri="{FF2B5EF4-FFF2-40B4-BE49-F238E27FC236}">
                <a16:creationId xmlns:a16="http://schemas.microsoft.com/office/drawing/2014/main" xmlns="" id="{48236383-CE1A-649D-E5B1-76F4B77ADA15}"/>
              </a:ext>
            </a:extLst>
          </p:cNvPr>
          <p:cNvPicPr>
            <a:picLocks noGrp="1" noChangeAspect="1"/>
          </p:cNvPicPr>
          <p:nvPr>
            <p:ph idx="10"/>
          </p:nvPr>
        </p:nvPicPr>
        <p:blipFill>
          <a:blip r:embed="rId3"/>
          <a:stretch>
            <a:fillRect/>
          </a:stretch>
        </p:blipFill>
        <p:spPr>
          <a:xfrm>
            <a:off x="5273510" y="1168230"/>
            <a:ext cx="6777181" cy="5532928"/>
          </a:xfrm>
        </p:spPr>
      </p:pic>
    </p:spTree>
    <p:extLst>
      <p:ext uri="{BB962C8B-B14F-4D97-AF65-F5344CB8AC3E}">
        <p14:creationId xmlns:p14="http://schemas.microsoft.com/office/powerpoint/2010/main" xmlns="" val="229369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2926" y="-2878"/>
            <a:ext cx="12194579" cy="941296"/>
          </a:xfrm>
        </p:spPr>
        <p:txBody>
          <a:bodyPr/>
          <a:lstStyle/>
          <a:p>
            <a:r>
              <a:rPr lang="en-US" dirty="0"/>
              <a:t> </a:t>
            </a:r>
            <a:r>
              <a:rPr lang="en-US" dirty="0">
                <a:solidFill>
                  <a:schemeClr val="tx1"/>
                </a:solidFill>
              </a:rPr>
              <a:t>Body Type of Car influence the Price</a:t>
            </a:r>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1"/>
          </p:nvPr>
        </p:nvSpPr>
        <p:spPr>
          <a:xfrm>
            <a:off x="6093935" y="935881"/>
            <a:ext cx="6011206" cy="5755195"/>
          </a:xfrm>
        </p:spPr>
        <p:txBody>
          <a:bodyPr vert="horz" lIns="91440" tIns="45720" rIns="91440" bIns="45720" rtlCol="0" anchor="t">
            <a:noAutofit/>
          </a:bodyPr>
          <a:lstStyle/>
          <a:p>
            <a:pPr algn="just"/>
            <a:r>
              <a:rPr lang="en-US" sz="1400" b="1" dirty="0">
                <a:latin typeface="Calibri"/>
                <a:ea typeface="+mn-lt"/>
                <a:cs typeface="+mn-lt"/>
              </a:rPr>
              <a:t>Crossover:</a:t>
            </a:r>
            <a:r>
              <a:rPr lang="en-US" sz="1400" dirty="0">
                <a:solidFill>
                  <a:srgbClr val="000000"/>
                </a:solidFill>
                <a:latin typeface="Calibri"/>
                <a:ea typeface="+mn-lt"/>
                <a:cs typeface="+mn-lt"/>
              </a:rPr>
              <a:t> Crossovers have the highest average price, exceeding $30,000. This reflects their popularity as versatile vehicles that combine features of SUVs and passenger cars. Crossovers often come with advanced features, higher comfort levels, and are marketed as premium vehicles, justifying their higher price point.</a:t>
            </a:r>
            <a:endParaRPr lang="en-US" sz="1400">
              <a:latin typeface="Calibri"/>
              <a:ea typeface="Calibri"/>
              <a:cs typeface="Calibri"/>
            </a:endParaRPr>
          </a:p>
          <a:p>
            <a:pPr algn="just"/>
            <a:r>
              <a:rPr lang="en-US" sz="1400" b="1" dirty="0">
                <a:latin typeface="Calibri"/>
                <a:ea typeface="+mn-lt"/>
                <a:cs typeface="+mn-lt"/>
              </a:rPr>
              <a:t>Sedan:</a:t>
            </a:r>
            <a:r>
              <a:rPr lang="en-US" sz="1400" dirty="0">
                <a:solidFill>
                  <a:srgbClr val="000000"/>
                </a:solidFill>
                <a:latin typeface="Calibri"/>
                <a:ea typeface="+mn-lt"/>
                <a:cs typeface="+mn-lt"/>
              </a:rPr>
              <a:t> Sedans have a moderate average price, around $15,000. As one of the most common body types, sedans offer a balance between affordability, comfort, and utility, making them appealing to a broad range of consumers.</a:t>
            </a:r>
            <a:endParaRPr lang="en-US" sz="1400">
              <a:latin typeface="Calibri"/>
              <a:ea typeface="Calibri"/>
              <a:cs typeface="Calibri"/>
            </a:endParaRPr>
          </a:p>
          <a:p>
            <a:pPr algn="just"/>
            <a:r>
              <a:rPr lang="en-US" sz="1400" b="1" dirty="0">
                <a:latin typeface="Calibri"/>
                <a:ea typeface="+mn-lt"/>
                <a:cs typeface="+mn-lt"/>
              </a:rPr>
              <a:t>Other Body Types:</a:t>
            </a:r>
            <a:r>
              <a:rPr lang="en-US" sz="1400" dirty="0">
                <a:solidFill>
                  <a:srgbClr val="000000"/>
                </a:solidFill>
                <a:latin typeface="Calibri"/>
                <a:ea typeface="+mn-lt"/>
                <a:cs typeface="+mn-lt"/>
              </a:rPr>
              <a:t> The category labeled "Other" shows a higher average price, around $20,000, indicating that this group might include niche or specialized vehicles with unique features or luxury variants that command higher prices.</a:t>
            </a:r>
            <a:endParaRPr lang="en-US" sz="1400">
              <a:latin typeface="Calibri"/>
              <a:ea typeface="Calibri"/>
              <a:cs typeface="Calibri"/>
            </a:endParaRPr>
          </a:p>
          <a:p>
            <a:pPr algn="just"/>
            <a:r>
              <a:rPr lang="en-US" sz="1400" b="1" dirty="0">
                <a:latin typeface="Calibri"/>
                <a:ea typeface="+mn-lt"/>
                <a:cs typeface="+mn-lt"/>
              </a:rPr>
              <a:t>Van:</a:t>
            </a:r>
            <a:r>
              <a:rPr lang="en-US" sz="1400" dirty="0">
                <a:solidFill>
                  <a:srgbClr val="000000"/>
                </a:solidFill>
                <a:latin typeface="Calibri"/>
                <a:ea typeface="+mn-lt"/>
                <a:cs typeface="+mn-lt"/>
              </a:rPr>
              <a:t> Vans have a slightly lower average price, approximately $13,000. Vans are typically used for utility purposes, family transport, and cargo, which can justify their moderate pricing due to their functional design and space efficiency.</a:t>
            </a:r>
            <a:endParaRPr lang="en-US" sz="1400">
              <a:latin typeface="Calibri"/>
              <a:ea typeface="Calibri"/>
              <a:cs typeface="Calibri"/>
            </a:endParaRPr>
          </a:p>
          <a:p>
            <a:pPr algn="just"/>
            <a:r>
              <a:rPr lang="en-US" sz="1400" b="1" dirty="0">
                <a:latin typeface="Calibri"/>
                <a:ea typeface="+mn-lt"/>
                <a:cs typeface="+mn-lt"/>
              </a:rPr>
              <a:t>Wagon:</a:t>
            </a:r>
            <a:r>
              <a:rPr lang="en-US" sz="1400" dirty="0">
                <a:solidFill>
                  <a:srgbClr val="000000"/>
                </a:solidFill>
                <a:latin typeface="Calibri"/>
                <a:ea typeface="+mn-lt"/>
                <a:cs typeface="+mn-lt"/>
              </a:rPr>
              <a:t> Wagons have a price slightly below that of vans, around 12,000. Wagons offer a balance of cargo space and passenger comfort, often appealing to families and those needing more storage without opting for a larger SUV or crossover.</a:t>
            </a:r>
            <a:endParaRPr lang="en-US" sz="1400">
              <a:latin typeface="Calibri"/>
              <a:ea typeface="Calibri"/>
              <a:cs typeface="Calibri"/>
            </a:endParaRPr>
          </a:p>
          <a:p>
            <a:pPr algn="just"/>
            <a:r>
              <a:rPr lang="en-US" sz="1400" b="1" dirty="0">
                <a:latin typeface="Calibri"/>
                <a:ea typeface="+mn-lt"/>
                <a:cs typeface="+mn-lt"/>
              </a:rPr>
              <a:t>Hatchback:</a:t>
            </a:r>
            <a:r>
              <a:rPr lang="en-US" sz="1400" dirty="0">
                <a:latin typeface="Calibri"/>
                <a:ea typeface="+mn-lt"/>
                <a:cs typeface="+mn-lt"/>
              </a:rPr>
              <a:t> </a:t>
            </a:r>
            <a:r>
              <a:rPr lang="en-US" sz="1400" dirty="0">
                <a:solidFill>
                  <a:srgbClr val="000000"/>
                </a:solidFill>
                <a:latin typeface="Calibri"/>
                <a:ea typeface="+mn-lt"/>
                <a:cs typeface="+mn-lt"/>
              </a:rPr>
              <a:t>Hatchbacks have the lowest average price, just below $12,000. Hatchbacks are compact, economical, and efficient, making them the most budget-friendly option. They are popular among urban drivers and first-time car buyers due to their affordability and practical design.</a:t>
            </a:r>
            <a:endParaRPr lang="en-US" sz="1400">
              <a:latin typeface="Calibri"/>
              <a:ea typeface="Calibri"/>
              <a:cs typeface="Calibri"/>
            </a:endParaRPr>
          </a:p>
          <a:p>
            <a:pPr algn="just"/>
            <a:endParaRPr lang="en-US" sz="1400" dirty="0">
              <a:solidFill>
                <a:srgbClr val="000000"/>
              </a:solidFill>
              <a:latin typeface="Calibri"/>
              <a:ea typeface="Calibri"/>
              <a:cs typeface="Calibri"/>
            </a:endParaRPr>
          </a:p>
        </p:txBody>
      </p:sp>
      <p:pic>
        <p:nvPicPr>
          <p:cNvPr id="10" name="Content Placeholder 9" descr="A graph of different colored bars&#10;&#10;Description automatically generated">
            <a:extLst>
              <a:ext uri="{FF2B5EF4-FFF2-40B4-BE49-F238E27FC236}">
                <a16:creationId xmlns:a16="http://schemas.microsoft.com/office/drawing/2014/main" xmlns="" id="{CF1E27D8-406C-CF0B-722B-7A53C15BCA7E}"/>
              </a:ext>
            </a:extLst>
          </p:cNvPr>
          <p:cNvPicPr>
            <a:picLocks noGrp="1" noChangeAspect="1"/>
          </p:cNvPicPr>
          <p:nvPr>
            <p:ph idx="12"/>
          </p:nvPr>
        </p:nvPicPr>
        <p:blipFill>
          <a:blip r:embed="rId3"/>
          <a:stretch>
            <a:fillRect/>
          </a:stretch>
        </p:blipFill>
        <p:spPr>
          <a:xfrm>
            <a:off x="93303" y="932564"/>
            <a:ext cx="5853546" cy="5758126"/>
          </a:xfrm>
        </p:spPr>
      </p:pic>
    </p:spTree>
    <p:extLst>
      <p:ext uri="{BB962C8B-B14F-4D97-AF65-F5344CB8AC3E}">
        <p14:creationId xmlns:p14="http://schemas.microsoft.com/office/powerpoint/2010/main" xmlns="" val="1325771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F58C-138C-55F4-DA77-4C3F06C81A1C}"/>
              </a:ext>
            </a:extLst>
          </p:cNvPr>
          <p:cNvSpPr>
            <a:spLocks noGrp="1"/>
          </p:cNvSpPr>
          <p:nvPr>
            <p:ph type="title"/>
          </p:nvPr>
        </p:nvSpPr>
        <p:spPr>
          <a:xfrm>
            <a:off x="2927" y="2352"/>
            <a:ext cx="12194299" cy="822212"/>
          </a:xfrm>
        </p:spPr>
        <p:txBody>
          <a:bodyPr/>
          <a:lstStyle/>
          <a:p>
            <a:r>
              <a:rPr lang="en-US" sz="4000" dirty="0">
                <a:solidFill>
                  <a:schemeClr val="bg1"/>
                </a:solidFill>
                <a:latin typeface="Avenir Next LT Pro"/>
              </a:rPr>
              <a:t>Trend between Car Price and Body Type</a:t>
            </a:r>
          </a:p>
        </p:txBody>
      </p:sp>
      <p:sp>
        <p:nvSpPr>
          <p:cNvPr id="3" name="Content Placeholder 2">
            <a:extLst>
              <a:ext uri="{FF2B5EF4-FFF2-40B4-BE49-F238E27FC236}">
                <a16:creationId xmlns:a16="http://schemas.microsoft.com/office/drawing/2014/main" xmlns="" id="{9B5DDE7C-335B-FD23-E1E6-CDCB99B7878C}"/>
              </a:ext>
            </a:extLst>
          </p:cNvPr>
          <p:cNvSpPr>
            <a:spLocks noGrp="1"/>
          </p:cNvSpPr>
          <p:nvPr>
            <p:ph idx="1"/>
          </p:nvPr>
        </p:nvSpPr>
        <p:spPr>
          <a:xfrm>
            <a:off x="132" y="824536"/>
            <a:ext cx="5647614" cy="5880495"/>
          </a:xfrm>
        </p:spPr>
        <p:txBody>
          <a:bodyPr vert="horz" lIns="91440" tIns="45720" rIns="91440" bIns="45720" rtlCol="0" anchor="t">
            <a:noAutofit/>
          </a:bodyPr>
          <a:lstStyle/>
          <a:p>
            <a:pPr algn="just"/>
            <a:r>
              <a:rPr lang="en-US" sz="1400" b="1" dirty="0">
                <a:solidFill>
                  <a:srgbClr val="000000"/>
                </a:solidFill>
                <a:latin typeface="Calibri"/>
                <a:ea typeface="+mn-lt"/>
                <a:cs typeface="+mn-lt"/>
              </a:rPr>
              <a:t>Sedan Dominance:</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Sedans constitute the largest segment, making up </a:t>
            </a:r>
            <a:r>
              <a:rPr lang="en-US" sz="1400">
                <a:solidFill>
                  <a:schemeClr val="bg1"/>
                </a:solidFill>
                <a:latin typeface="Calibri"/>
                <a:ea typeface="+mn-lt"/>
                <a:cs typeface="+mn-lt"/>
              </a:rPr>
              <a:t>38.1% of the cars. Despite their moderate average price around $15,000, </a:t>
            </a:r>
            <a:r>
              <a:rPr lang="en-US" sz="1400" dirty="0">
                <a:solidFill>
                  <a:schemeClr val="bg1"/>
                </a:solidFill>
                <a:latin typeface="Calibri"/>
                <a:ea typeface="+mn-lt"/>
                <a:cs typeface="+mn-lt"/>
              </a:rPr>
              <a:t>their prevalence indicates a strong consumer preference for this body type due to its balance of affordability, comfort, and practicality.</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Crossover Popularity:</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Crossovers represent 21.6% of the cars, the second-largest segment. Given that crossovers also have the highest average price </a:t>
            </a:r>
            <a:r>
              <a:rPr lang="en-US" sz="1400">
                <a:solidFill>
                  <a:schemeClr val="bg1"/>
                </a:solidFill>
                <a:latin typeface="Calibri"/>
                <a:ea typeface="+mn-lt"/>
                <a:cs typeface="+mn-lt"/>
              </a:rPr>
              <a:t>(over $30,000), this suggests a growing trend and consumer willingness to </a:t>
            </a:r>
            <a:r>
              <a:rPr lang="en-US" sz="1400" dirty="0">
                <a:solidFill>
                  <a:schemeClr val="bg1"/>
                </a:solidFill>
                <a:latin typeface="Calibri"/>
                <a:ea typeface="+mn-lt"/>
                <a:cs typeface="+mn-lt"/>
              </a:rPr>
              <a:t>invest in versatile and feature-rich vehicles, reflecting their premium market appeal.</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Hatchbacks and Vans:</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Hatchbacks (13.1%) and vans (11.0%) together form a significant portion of the market, </a:t>
            </a:r>
            <a:r>
              <a:rPr lang="en-US" sz="1400" dirty="0">
                <a:solidFill>
                  <a:schemeClr val="bg1"/>
                </a:solidFill>
                <a:latin typeface="Calibri"/>
                <a:ea typeface="Calibri"/>
                <a:cs typeface="Calibri"/>
              </a:rPr>
              <a:t>indicating strong demand for affordable and practical vehicles. W</a:t>
            </a:r>
            <a:r>
              <a:rPr lang="en-US" sz="1400" dirty="0">
                <a:solidFill>
                  <a:schemeClr val="bg1"/>
                </a:solidFill>
                <a:latin typeface="Calibri"/>
                <a:ea typeface="+mn-lt"/>
                <a:cs typeface="+mn-lt"/>
              </a:rPr>
              <a:t>hereas vans, priced moderately around 13,000, cater to those needing more space and utility.</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Other and Wagon Segments:</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The Other category (8.8%) and wagons (7.5%) are smaller segments. The Other category, with its higher average price around 20,000, likely includes niche or specialized vehicles, while wagons, averaging around 12,000, appeal to those needing additional cargo space without opting for larger vehicles like SUVs or crossovers.</a:t>
            </a:r>
            <a:endParaRPr lang="en-US" sz="1400">
              <a:solidFill>
                <a:schemeClr val="bg1"/>
              </a:solidFill>
              <a:latin typeface="Calibri"/>
              <a:ea typeface="Calibri"/>
              <a:cs typeface="Calibri"/>
            </a:endParaRPr>
          </a:p>
          <a:p>
            <a:pPr algn="just"/>
            <a:r>
              <a:rPr lang="en-US" sz="1400" b="1" dirty="0">
                <a:solidFill>
                  <a:srgbClr val="000000"/>
                </a:solidFill>
                <a:latin typeface="Calibri"/>
                <a:ea typeface="+mn-lt"/>
                <a:cs typeface="+mn-lt"/>
              </a:rPr>
              <a:t>Higher Prices and Lower Proportions:</a:t>
            </a:r>
            <a:r>
              <a:rPr lang="en-US" sz="1400" dirty="0">
                <a:solidFill>
                  <a:srgbClr val="000000"/>
                </a:solidFill>
                <a:latin typeface="Calibri"/>
                <a:ea typeface="+mn-lt"/>
                <a:cs typeface="+mn-lt"/>
              </a:rPr>
              <a:t> </a:t>
            </a:r>
            <a:r>
              <a:rPr lang="en-US" sz="1400" dirty="0">
                <a:solidFill>
                  <a:schemeClr val="bg1"/>
                </a:solidFill>
                <a:latin typeface="Calibri"/>
                <a:ea typeface="+mn-lt"/>
                <a:cs typeface="+mn-lt"/>
              </a:rPr>
              <a:t>Crossovers, despite having the highest average price, make up a smaller proportion compared to sedans. This trend suggests that while crossovers are more expensive, their premium features and versatility attract a significant, though not majority, segment of buyers.</a:t>
            </a:r>
            <a:endParaRPr lang="en-US" sz="1400">
              <a:solidFill>
                <a:schemeClr val="bg1"/>
              </a:solidFill>
              <a:latin typeface="Calibri"/>
              <a:ea typeface="Calibri"/>
              <a:cs typeface="Calibri"/>
            </a:endParaRPr>
          </a:p>
          <a:p>
            <a:pPr algn="just"/>
            <a:endParaRPr lang="en-US" sz="1400" b="1" dirty="0">
              <a:solidFill>
                <a:srgbClr val="000000"/>
              </a:solidFill>
              <a:latin typeface="Calibri"/>
              <a:ea typeface="Calibri"/>
              <a:cs typeface="Calibri"/>
            </a:endParaRPr>
          </a:p>
          <a:p>
            <a:pPr algn="just"/>
            <a:endParaRPr lang="en-US" sz="1400" dirty="0">
              <a:solidFill>
                <a:schemeClr val="bg1"/>
              </a:solidFill>
              <a:latin typeface="Calibri"/>
              <a:ea typeface="Calibri"/>
              <a:cs typeface="Calibri"/>
            </a:endParaRPr>
          </a:p>
        </p:txBody>
      </p:sp>
      <p:pic>
        <p:nvPicPr>
          <p:cNvPr id="10" name="Content Placeholder 9" descr="A diagram of a number of cars&#10;&#10;Description automatically generated">
            <a:extLst>
              <a:ext uri="{FF2B5EF4-FFF2-40B4-BE49-F238E27FC236}">
                <a16:creationId xmlns:a16="http://schemas.microsoft.com/office/drawing/2014/main" xmlns="" id="{A45D4062-7DF5-C434-D3BC-9AD2EFEA8253}"/>
              </a:ext>
            </a:extLst>
          </p:cNvPr>
          <p:cNvPicPr>
            <a:picLocks noGrp="1" noChangeAspect="1"/>
          </p:cNvPicPr>
          <p:nvPr>
            <p:ph idx="10"/>
          </p:nvPr>
        </p:nvPicPr>
        <p:blipFill>
          <a:blip r:embed="rId3"/>
          <a:stretch>
            <a:fillRect/>
          </a:stretch>
        </p:blipFill>
        <p:spPr>
          <a:xfrm>
            <a:off x="5756111" y="820887"/>
            <a:ext cx="6319980" cy="5881253"/>
          </a:xfrm>
        </p:spPr>
      </p:pic>
    </p:spTree>
    <p:extLst>
      <p:ext uri="{BB962C8B-B14F-4D97-AF65-F5344CB8AC3E}">
        <p14:creationId xmlns:p14="http://schemas.microsoft.com/office/powerpoint/2010/main" xmlns="" val="1073380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2926" y="-95242"/>
            <a:ext cx="12194579" cy="941296"/>
          </a:xfrm>
        </p:spPr>
        <p:txBody>
          <a:bodyPr/>
          <a:lstStyle/>
          <a:p>
            <a:r>
              <a:rPr lang="en-US" dirty="0">
                <a:solidFill>
                  <a:schemeClr val="tx1"/>
                </a:solidFill>
              </a:rPr>
              <a:t>Engine Volume &amp; Engine Type vs Car Price</a:t>
            </a:r>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1"/>
          </p:nvPr>
        </p:nvSpPr>
        <p:spPr>
          <a:xfrm>
            <a:off x="6463389" y="850373"/>
            <a:ext cx="5641752" cy="6002338"/>
          </a:xfrm>
        </p:spPr>
        <p:txBody>
          <a:bodyPr vert="horz" lIns="91440" tIns="45720" rIns="91440" bIns="45720" rtlCol="0" anchor="t">
            <a:noAutofit/>
          </a:bodyPr>
          <a:lstStyle/>
          <a:p>
            <a:pPr algn="just"/>
            <a:r>
              <a:rPr lang="en-US" sz="1400" b="1" dirty="0">
                <a:latin typeface="Calibri"/>
                <a:ea typeface="+mn-lt"/>
                <a:cs typeface="+mn-lt"/>
              </a:rPr>
              <a:t>Engine Volume:</a:t>
            </a:r>
            <a:r>
              <a:rPr lang="en-US" sz="1400" dirty="0">
                <a:solidFill>
                  <a:srgbClr val="000000"/>
                </a:solidFill>
                <a:latin typeface="Calibri"/>
                <a:ea typeface="+mn-lt"/>
                <a:cs typeface="+mn-lt"/>
              </a:rPr>
              <a:t> As the engine volume increases, there is a general upward trend in car prices. Higher engine volumes (larger engines) are associated with higher car prices, indicating that vehicles with more powerful engines tend to be more expensive.</a:t>
            </a:r>
            <a:endParaRPr lang="en-US" sz="1400" dirty="0">
              <a:latin typeface="Calibri"/>
              <a:ea typeface="Calibri"/>
              <a:cs typeface="Calibri"/>
            </a:endParaRPr>
          </a:p>
          <a:p>
            <a:pPr algn="just"/>
            <a:r>
              <a:rPr lang="en-US" sz="1400" b="1" dirty="0">
                <a:latin typeface="Calibri"/>
                <a:ea typeface="+mn-lt"/>
                <a:cs typeface="+mn-lt"/>
              </a:rPr>
              <a:t>Gas Engines:</a:t>
            </a:r>
            <a:r>
              <a:rPr lang="en-US" sz="1400" dirty="0">
                <a:solidFill>
                  <a:srgbClr val="000000"/>
                </a:solidFill>
                <a:latin typeface="Calibri"/>
                <a:ea typeface="+mn-lt"/>
                <a:cs typeface="+mn-lt"/>
              </a:rPr>
              <a:t> Represented by blue dots, gas engines generally have lower prices and are less frequently associated with high engine volumes.</a:t>
            </a:r>
            <a:endParaRPr lang="en-US" sz="1400">
              <a:latin typeface="Calibri"/>
              <a:ea typeface="Calibri"/>
              <a:cs typeface="Calibri"/>
            </a:endParaRPr>
          </a:p>
          <a:p>
            <a:pPr algn="just"/>
            <a:r>
              <a:rPr lang="en-US" sz="1400" b="1" dirty="0">
                <a:latin typeface="Calibri"/>
                <a:ea typeface="+mn-lt"/>
                <a:cs typeface="+mn-lt"/>
              </a:rPr>
              <a:t>Petrol Engines:</a:t>
            </a:r>
            <a:r>
              <a:rPr lang="en-US" sz="1400" dirty="0">
                <a:solidFill>
                  <a:srgbClr val="000000"/>
                </a:solidFill>
                <a:latin typeface="Calibri"/>
                <a:ea typeface="+mn-lt"/>
                <a:cs typeface="+mn-lt"/>
              </a:rPr>
              <a:t> Represented by orange dots, petrol engines cover a wide range of prices and engine volumes. They are prevalent across all engine volumes but show a significant number of high-priced vehicles, especially in higher engine volumes.</a:t>
            </a:r>
            <a:endParaRPr lang="en-US" sz="1400">
              <a:latin typeface="Calibri"/>
              <a:ea typeface="Calibri"/>
              <a:cs typeface="Calibri"/>
            </a:endParaRPr>
          </a:p>
          <a:p>
            <a:pPr algn="just"/>
            <a:r>
              <a:rPr lang="en-US" sz="1400" b="1" dirty="0">
                <a:latin typeface="Calibri"/>
                <a:ea typeface="+mn-lt"/>
                <a:cs typeface="+mn-lt"/>
              </a:rPr>
              <a:t>Diesel Engines:</a:t>
            </a:r>
            <a:r>
              <a:rPr lang="en-US" sz="1400" dirty="0">
                <a:solidFill>
                  <a:srgbClr val="000000"/>
                </a:solidFill>
                <a:latin typeface="Calibri"/>
                <a:ea typeface="+mn-lt"/>
                <a:cs typeface="+mn-lt"/>
              </a:rPr>
              <a:t> Represented by green dots, diesel engines also span various engine volumes and prices. They tend to cluster in the mid-range engine volumes (around 2 to 3 liters) but include some high-priced outliers.</a:t>
            </a:r>
            <a:endParaRPr lang="en-US" sz="1400">
              <a:latin typeface="Calibri"/>
              <a:ea typeface="Calibri"/>
              <a:cs typeface="Calibri"/>
            </a:endParaRPr>
          </a:p>
          <a:p>
            <a:pPr algn="just"/>
            <a:r>
              <a:rPr lang="en-US" sz="1400" b="1" dirty="0">
                <a:latin typeface="Calibri"/>
                <a:ea typeface="+mn-lt"/>
                <a:cs typeface="+mn-lt"/>
              </a:rPr>
              <a:t>Other Engines:</a:t>
            </a:r>
            <a:r>
              <a:rPr lang="en-US" sz="1400" dirty="0">
                <a:latin typeface="Calibri"/>
                <a:ea typeface="+mn-lt"/>
                <a:cs typeface="+mn-lt"/>
              </a:rPr>
              <a:t> </a:t>
            </a:r>
            <a:r>
              <a:rPr lang="en-US" sz="1400" dirty="0">
                <a:solidFill>
                  <a:srgbClr val="000000"/>
                </a:solidFill>
                <a:latin typeface="Calibri"/>
                <a:ea typeface="+mn-lt"/>
                <a:cs typeface="+mn-lt"/>
              </a:rPr>
              <a:t>Represented by red dots, other types of engines exhibit a wide price range and are found across different engine volumes. This category includes some high-priced vehicles even at lower engine volumes.</a:t>
            </a:r>
            <a:endParaRPr lang="en-US" sz="1400" dirty="0">
              <a:solidFill>
                <a:srgbClr val="FFFFFF"/>
              </a:solidFill>
              <a:latin typeface="Calibri"/>
              <a:ea typeface="Calibri"/>
              <a:cs typeface="Calibri"/>
            </a:endParaRPr>
          </a:p>
          <a:p>
            <a:pPr algn="just"/>
            <a:r>
              <a:rPr lang="en-US" sz="1400" b="1" dirty="0">
                <a:latin typeface="Calibri"/>
                <a:ea typeface="+mn-lt"/>
                <a:cs typeface="+mn-lt"/>
              </a:rPr>
              <a:t>Clustering Patterns: </a:t>
            </a:r>
            <a:r>
              <a:rPr lang="en-US" sz="1400" dirty="0">
                <a:solidFill>
                  <a:srgbClr val="000000"/>
                </a:solidFill>
                <a:latin typeface="Calibri"/>
                <a:ea typeface="+mn-lt"/>
                <a:cs typeface="+mn-lt"/>
              </a:rPr>
              <a:t>Cars with smaller engine volumes (1 to 2 liters) predominantly cluster at lower price ranges, regardless of engine type. This suggests that smaller engines are typically found in more economical vehicles. As engine volumes increase, especially above 3 liters, there is greater price dispersion, indicating a mix of standard and high-end models with large engines.</a:t>
            </a:r>
            <a:endParaRPr lang="en-US" sz="1400" dirty="0">
              <a:latin typeface="Calibri"/>
              <a:ea typeface="Calibri"/>
              <a:cs typeface="Calibri"/>
            </a:endParaRPr>
          </a:p>
          <a:p>
            <a:pPr algn="just"/>
            <a:endParaRPr lang="en-US" sz="1400" dirty="0">
              <a:solidFill>
                <a:srgbClr val="000000"/>
              </a:solidFill>
              <a:latin typeface="Calibri"/>
              <a:ea typeface="Calibri"/>
              <a:cs typeface="Calibri"/>
            </a:endParaRPr>
          </a:p>
        </p:txBody>
      </p:sp>
      <p:pic>
        <p:nvPicPr>
          <p:cNvPr id="9" name="Content Placeholder 8">
            <a:extLst>
              <a:ext uri="{FF2B5EF4-FFF2-40B4-BE49-F238E27FC236}">
                <a16:creationId xmlns:a16="http://schemas.microsoft.com/office/drawing/2014/main" xmlns="" id="{9DDD25AE-9575-3BEB-B047-EA257B94154A}"/>
              </a:ext>
            </a:extLst>
          </p:cNvPr>
          <p:cNvPicPr>
            <a:picLocks noGrp="1" noChangeAspect="1"/>
          </p:cNvPicPr>
          <p:nvPr>
            <p:ph idx="12"/>
          </p:nvPr>
        </p:nvPicPr>
        <p:blipFill>
          <a:blip r:embed="rId3"/>
          <a:stretch>
            <a:fillRect/>
          </a:stretch>
        </p:blipFill>
        <p:spPr>
          <a:xfrm>
            <a:off x="93303" y="1000881"/>
            <a:ext cx="6373092" cy="5760039"/>
          </a:xfrm>
        </p:spPr>
      </p:pic>
    </p:spTree>
    <p:extLst>
      <p:ext uri="{BB962C8B-B14F-4D97-AF65-F5344CB8AC3E}">
        <p14:creationId xmlns:p14="http://schemas.microsoft.com/office/powerpoint/2010/main" xmlns="" val="425875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F58C-138C-55F4-DA77-4C3F06C81A1C}"/>
              </a:ext>
            </a:extLst>
          </p:cNvPr>
          <p:cNvSpPr>
            <a:spLocks noGrp="1"/>
          </p:cNvSpPr>
          <p:nvPr>
            <p:ph type="title"/>
          </p:nvPr>
        </p:nvSpPr>
        <p:spPr>
          <a:xfrm>
            <a:off x="2927" y="2352"/>
            <a:ext cx="12194299" cy="822212"/>
          </a:xfrm>
        </p:spPr>
        <p:txBody>
          <a:bodyPr/>
          <a:lstStyle/>
          <a:p>
            <a:r>
              <a:rPr lang="en-US" sz="4000" dirty="0">
                <a:solidFill>
                  <a:schemeClr val="bg1"/>
                </a:solidFill>
                <a:latin typeface="Avenir Next LT Pro"/>
              </a:rPr>
              <a:t>Trend between Year &amp; Mileage on Car Price</a:t>
            </a:r>
          </a:p>
        </p:txBody>
      </p:sp>
      <p:sp>
        <p:nvSpPr>
          <p:cNvPr id="3" name="Content Placeholder 2">
            <a:extLst>
              <a:ext uri="{FF2B5EF4-FFF2-40B4-BE49-F238E27FC236}">
                <a16:creationId xmlns:a16="http://schemas.microsoft.com/office/drawing/2014/main" xmlns="" id="{9B5DDE7C-335B-FD23-E1E6-CDCB99B7878C}"/>
              </a:ext>
            </a:extLst>
          </p:cNvPr>
          <p:cNvSpPr>
            <a:spLocks noGrp="1"/>
          </p:cNvSpPr>
          <p:nvPr>
            <p:ph idx="1"/>
          </p:nvPr>
        </p:nvSpPr>
        <p:spPr>
          <a:xfrm>
            <a:off x="132" y="824536"/>
            <a:ext cx="6178705" cy="5880495"/>
          </a:xfrm>
        </p:spPr>
        <p:txBody>
          <a:bodyPr vert="horz" lIns="91440" tIns="45720" rIns="91440" bIns="45720" rtlCol="0" anchor="t">
            <a:noAutofit/>
          </a:bodyPr>
          <a:lstStyle/>
          <a:p>
            <a:pPr marL="285750" indent="-285750" algn="just">
              <a:buFont typeface="Arial"/>
              <a:buChar char="•"/>
            </a:pPr>
            <a:r>
              <a:rPr lang="en-US" sz="1400" b="1" dirty="0">
                <a:solidFill>
                  <a:srgbClr val="000000"/>
                </a:solidFill>
                <a:latin typeface="Calibri"/>
                <a:ea typeface="+mn-lt"/>
                <a:cs typeface="+mn-lt"/>
              </a:rPr>
              <a:t>Trend Over Time</a:t>
            </a:r>
            <a:r>
              <a:rPr lang="en-US" sz="1400" dirty="0">
                <a:solidFill>
                  <a:srgbClr val="0D0D0D"/>
                </a:solidFill>
                <a:latin typeface="Calibri"/>
                <a:ea typeface="+mn-lt"/>
                <a:cs typeface="+mn-lt"/>
              </a:rPr>
              <a:t>:</a:t>
            </a:r>
            <a:endParaRPr lang="en-US" sz="1400" dirty="0">
              <a:latin typeface="Calibri"/>
              <a:ea typeface="Calibri"/>
              <a:cs typeface="Calibri"/>
            </a:endParaRPr>
          </a:p>
          <a:p>
            <a:pPr marL="742950" lvl="1" indent="-285750" algn="just">
              <a:buFont typeface="Arial"/>
              <a:buChar char="•"/>
            </a:pPr>
            <a:r>
              <a:rPr lang="en-US" sz="1400" dirty="0">
                <a:solidFill>
                  <a:schemeClr val="bg1"/>
                </a:solidFill>
                <a:latin typeface="Calibri"/>
                <a:ea typeface="+mn-lt"/>
                <a:cs typeface="+mn-lt"/>
              </a:rPr>
              <a:t>There is a clear upward trend in car prices as the year of manufacture increases. The red line indicates a positive correlation between the year of manufacture and the price of cars, suggesting that newer cars generally have higher prices</a:t>
            </a:r>
            <a:r>
              <a:rPr lang="en-US" sz="1400" dirty="0">
                <a:solidFill>
                  <a:srgbClr val="0D0D0D"/>
                </a:solidFill>
                <a:latin typeface="Calibri"/>
                <a:ea typeface="+mn-lt"/>
                <a:cs typeface="+mn-lt"/>
              </a:rPr>
              <a:t>.</a:t>
            </a:r>
            <a:endParaRPr lang="en-US" sz="1400" dirty="0">
              <a:latin typeface="Calibri"/>
              <a:ea typeface="Calibri"/>
              <a:cs typeface="Calibri"/>
            </a:endParaRPr>
          </a:p>
          <a:p>
            <a:pPr marL="285750" indent="-285750" algn="just">
              <a:buFont typeface="Arial"/>
              <a:buChar char="•"/>
            </a:pPr>
            <a:r>
              <a:rPr lang="en-US" sz="1400" b="1" dirty="0">
                <a:solidFill>
                  <a:srgbClr val="000000"/>
                </a:solidFill>
                <a:latin typeface="Calibri"/>
                <a:ea typeface="+mn-lt"/>
                <a:cs typeface="+mn-lt"/>
              </a:rPr>
              <a:t>Price Distribution</a:t>
            </a:r>
            <a:r>
              <a:rPr lang="en-US" sz="1400" dirty="0">
                <a:solidFill>
                  <a:srgbClr val="0D0D0D"/>
                </a:solidFill>
                <a:latin typeface="Calibri"/>
                <a:ea typeface="+mn-lt"/>
                <a:cs typeface="+mn-lt"/>
              </a:rPr>
              <a:t>:</a:t>
            </a:r>
            <a:endParaRPr lang="en-US" sz="1400" dirty="0">
              <a:latin typeface="Calibri"/>
              <a:ea typeface="Calibri"/>
              <a:cs typeface="Calibri"/>
            </a:endParaRPr>
          </a:p>
          <a:p>
            <a:pPr marL="742950" lvl="1" indent="-285750" algn="just">
              <a:buFont typeface="Arial"/>
              <a:buChar char="•"/>
            </a:pPr>
            <a:r>
              <a:rPr lang="en-US" sz="1400" dirty="0">
                <a:solidFill>
                  <a:schemeClr val="bg1"/>
                </a:solidFill>
                <a:latin typeface="Calibri"/>
                <a:ea typeface="+mn-lt"/>
                <a:cs typeface="+mn-lt"/>
              </a:rPr>
              <a:t>Older cars (manufactured before 2000) tend to have a wider range of prices, with many priced lower.</a:t>
            </a:r>
            <a:endParaRPr lang="en-US" sz="1400">
              <a:solidFill>
                <a:schemeClr val="bg1"/>
              </a:solidFill>
              <a:latin typeface="Calibri"/>
              <a:ea typeface="Calibri"/>
              <a:cs typeface="Calibri"/>
            </a:endParaRPr>
          </a:p>
          <a:p>
            <a:pPr marL="742950" lvl="1" indent="-285750" algn="just">
              <a:buFont typeface="Arial"/>
              <a:buChar char="•"/>
            </a:pPr>
            <a:r>
              <a:rPr lang="en-US" sz="1400" dirty="0">
                <a:solidFill>
                  <a:schemeClr val="bg1"/>
                </a:solidFill>
                <a:latin typeface="Calibri"/>
                <a:ea typeface="+mn-lt"/>
                <a:cs typeface="+mn-lt"/>
              </a:rPr>
              <a:t>From around the year 2000 onward, car prices show more significant variation and generally higher maximum prices.</a:t>
            </a:r>
            <a:endParaRPr lang="en-US" sz="1400">
              <a:solidFill>
                <a:schemeClr val="bg1"/>
              </a:solidFill>
              <a:latin typeface="Calibri"/>
              <a:ea typeface="Calibri"/>
              <a:cs typeface="Calibri"/>
            </a:endParaRPr>
          </a:p>
          <a:p>
            <a:pPr marL="285750" indent="-285750" algn="just">
              <a:buFont typeface="Arial"/>
              <a:buChar char="•"/>
            </a:pPr>
            <a:r>
              <a:rPr lang="en-US" sz="1400" b="1" dirty="0">
                <a:solidFill>
                  <a:srgbClr val="000000"/>
                </a:solidFill>
                <a:latin typeface="Calibri"/>
                <a:ea typeface="+mn-lt"/>
                <a:cs typeface="+mn-lt"/>
              </a:rPr>
              <a:t>Mileage Impact</a:t>
            </a:r>
            <a:r>
              <a:rPr lang="en-US" sz="1400" dirty="0">
                <a:solidFill>
                  <a:srgbClr val="0D0D0D"/>
                </a:solidFill>
                <a:latin typeface="Calibri"/>
                <a:ea typeface="+mn-lt"/>
                <a:cs typeface="+mn-lt"/>
              </a:rPr>
              <a:t>:</a:t>
            </a:r>
            <a:endParaRPr lang="en-US" sz="1400">
              <a:latin typeface="Calibri"/>
              <a:ea typeface="Calibri"/>
              <a:cs typeface="Calibri"/>
            </a:endParaRPr>
          </a:p>
          <a:p>
            <a:pPr marL="742950" lvl="1" indent="-285750" algn="just">
              <a:buFont typeface="Arial"/>
              <a:buChar char="•"/>
            </a:pPr>
            <a:r>
              <a:rPr lang="en-US" sz="1400" dirty="0">
                <a:solidFill>
                  <a:schemeClr val="bg1"/>
                </a:solidFill>
                <a:latin typeface="Calibri"/>
                <a:ea typeface="+mn-lt"/>
                <a:cs typeface="+mn-lt"/>
              </a:rPr>
              <a:t>The plot suggests that mileage, represented by the size of the blue dots (presumably, larger dots indicate higher mileage), does not have a simple linear relationship with price.</a:t>
            </a:r>
            <a:endParaRPr lang="en-US" sz="1400">
              <a:solidFill>
                <a:schemeClr val="bg1"/>
              </a:solidFill>
              <a:latin typeface="Calibri"/>
              <a:ea typeface="Calibri"/>
              <a:cs typeface="Calibri"/>
            </a:endParaRPr>
          </a:p>
          <a:p>
            <a:pPr marL="742950" lvl="1" indent="-285750" algn="just">
              <a:buFont typeface="Arial"/>
              <a:buChar char="•"/>
            </a:pPr>
            <a:r>
              <a:rPr lang="en-US" sz="1400" dirty="0">
                <a:solidFill>
                  <a:schemeClr val="bg1"/>
                </a:solidFill>
                <a:latin typeface="Calibri"/>
                <a:ea typeface="+mn-lt"/>
                <a:cs typeface="+mn-lt"/>
              </a:rPr>
              <a:t>In more recent years, cars with both high and low prices have higher mileage, indicating that factors other than just mileage may significantly influence car prices.</a:t>
            </a:r>
            <a:endParaRPr lang="en-US" sz="1400">
              <a:solidFill>
                <a:schemeClr val="bg1"/>
              </a:solidFill>
              <a:latin typeface="Calibri"/>
              <a:ea typeface="Calibri"/>
              <a:cs typeface="Calibri"/>
            </a:endParaRPr>
          </a:p>
          <a:p>
            <a:pPr marL="285750" indent="-285750" algn="just">
              <a:buFont typeface="Arial"/>
              <a:buChar char="•"/>
            </a:pPr>
            <a:r>
              <a:rPr lang="en-US" sz="1400" b="1" dirty="0">
                <a:solidFill>
                  <a:srgbClr val="000000"/>
                </a:solidFill>
                <a:latin typeface="Calibri"/>
                <a:ea typeface="+mn-lt"/>
                <a:cs typeface="+mn-lt"/>
              </a:rPr>
              <a:t>Outliers</a:t>
            </a:r>
            <a:r>
              <a:rPr lang="en-US" sz="1400" dirty="0">
                <a:solidFill>
                  <a:srgbClr val="0D0D0D"/>
                </a:solidFill>
                <a:latin typeface="Calibri"/>
                <a:ea typeface="+mn-lt"/>
                <a:cs typeface="+mn-lt"/>
              </a:rPr>
              <a:t>: </a:t>
            </a:r>
            <a:endParaRPr lang="en-US" sz="1400">
              <a:solidFill>
                <a:srgbClr val="000000"/>
              </a:solidFill>
              <a:latin typeface="Calibri"/>
              <a:ea typeface="Calibri"/>
              <a:cs typeface="Calibri"/>
            </a:endParaRPr>
          </a:p>
          <a:p>
            <a:pPr marL="742950" lvl="1" indent="-285750" algn="just">
              <a:spcBef>
                <a:spcPts val="1000"/>
              </a:spcBef>
              <a:buFont typeface="Arial"/>
              <a:buChar char="•"/>
            </a:pPr>
            <a:r>
              <a:rPr lang="en-US" sz="1400" dirty="0">
                <a:solidFill>
                  <a:schemeClr val="bg1"/>
                </a:solidFill>
                <a:latin typeface="Calibri"/>
                <a:ea typeface="+mn-lt"/>
                <a:cs typeface="+mn-lt"/>
              </a:rPr>
              <a:t>There are notable outliers, especially in recent years, where some cars have extremely high prices despite possibly high mileage. These could be rare or luxury models that hold value or appreciate over time.</a:t>
            </a:r>
            <a:endParaRPr lang="en-US" sz="1400">
              <a:solidFill>
                <a:schemeClr val="bg1"/>
              </a:solidFill>
              <a:latin typeface="Calibri"/>
              <a:ea typeface="Calibri"/>
              <a:cs typeface="Calibri"/>
            </a:endParaRPr>
          </a:p>
          <a:p>
            <a:pPr marL="285750" indent="-285750" algn="just">
              <a:buFont typeface="Arial"/>
              <a:buChar char="•"/>
            </a:pPr>
            <a:endParaRPr lang="en-US" sz="1400" dirty="0">
              <a:solidFill>
                <a:srgbClr val="000000"/>
              </a:solidFill>
              <a:latin typeface="Calibri"/>
              <a:ea typeface="Calibri"/>
              <a:cs typeface="Calibri"/>
            </a:endParaRPr>
          </a:p>
        </p:txBody>
      </p:sp>
      <p:pic>
        <p:nvPicPr>
          <p:cNvPr id="6" name="Content Placeholder 5">
            <a:extLst>
              <a:ext uri="{FF2B5EF4-FFF2-40B4-BE49-F238E27FC236}">
                <a16:creationId xmlns:a16="http://schemas.microsoft.com/office/drawing/2014/main" xmlns="" id="{B40E4088-3417-BE8A-BDB9-268F21B1E2AD}"/>
              </a:ext>
            </a:extLst>
          </p:cNvPr>
          <p:cNvPicPr>
            <a:picLocks noGrp="1" noChangeAspect="1"/>
          </p:cNvPicPr>
          <p:nvPr>
            <p:ph idx="10"/>
          </p:nvPr>
        </p:nvPicPr>
        <p:blipFill>
          <a:blip r:embed="rId3"/>
          <a:stretch>
            <a:fillRect/>
          </a:stretch>
        </p:blipFill>
        <p:spPr>
          <a:xfrm>
            <a:off x="6174056" y="819541"/>
            <a:ext cx="5899727" cy="5883949"/>
          </a:xfrm>
        </p:spPr>
      </p:pic>
    </p:spTree>
    <p:extLst>
      <p:ext uri="{BB962C8B-B14F-4D97-AF65-F5344CB8AC3E}">
        <p14:creationId xmlns:p14="http://schemas.microsoft.com/office/powerpoint/2010/main" xmlns="" val="3484435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2927" y="-2878"/>
            <a:ext cx="12180200" cy="1735317"/>
          </a:xfrm>
        </p:spPr>
        <p:txBody>
          <a:bodyPr/>
          <a:lstStyle/>
          <a:p>
            <a:pPr algn="just"/>
            <a:r>
              <a:rPr lang="en-US" dirty="0">
                <a:solidFill>
                  <a:schemeClr val="tx1"/>
                </a:solidFill>
              </a:rPr>
              <a:t>About Us:</a:t>
            </a:r>
            <a:endParaRPr lang="en-US">
              <a:solidFill>
                <a:schemeClr val="tx1"/>
              </a:solidFill>
            </a:endParaRPr>
          </a:p>
        </p:txBody>
      </p:sp>
      <p:pic>
        <p:nvPicPr>
          <p:cNvPr id="5" name="Content Placeholder 4" descr="A logo of a car app&#10;&#10;Description automatically generated">
            <a:extLst>
              <a:ext uri="{FF2B5EF4-FFF2-40B4-BE49-F238E27FC236}">
                <a16:creationId xmlns:a16="http://schemas.microsoft.com/office/drawing/2014/main" xmlns="" id="{6DDE511A-DB0A-31B4-DBD4-4CE71D981CD0}"/>
              </a:ext>
            </a:extLst>
          </p:cNvPr>
          <p:cNvPicPr>
            <a:picLocks noGrp="1" noChangeAspect="1"/>
          </p:cNvPicPr>
          <p:nvPr>
            <p:ph idx="12"/>
          </p:nvPr>
        </p:nvPicPr>
        <p:blipFill>
          <a:blip r:embed="rId3"/>
          <a:stretch>
            <a:fillRect/>
          </a:stretch>
        </p:blipFill>
        <p:spPr>
          <a:xfrm>
            <a:off x="664178" y="2042395"/>
            <a:ext cx="3714750" cy="3238500"/>
          </a:xfrm>
        </p:spPr>
      </p:pic>
      <p:graphicFrame>
        <p:nvGraphicFramePr>
          <p:cNvPr id="8" name="Content Placeholder 7">
            <a:extLst>
              <a:ext uri="{FF2B5EF4-FFF2-40B4-BE49-F238E27FC236}">
                <a16:creationId xmlns:a16="http://schemas.microsoft.com/office/drawing/2014/main" xmlns="" id="{7B860184-2365-5A1A-9DF4-9DC18B30698E}"/>
              </a:ext>
            </a:extLst>
          </p:cNvPr>
          <p:cNvGraphicFramePr>
            <a:graphicFrameLocks noGrp="1"/>
          </p:cNvGraphicFramePr>
          <p:nvPr>
            <p:ph idx="11"/>
            <p:extLst>
              <p:ext uri="{D42A27DB-BD31-4B8C-83A1-F6EECF244321}">
                <p14:modId xmlns:p14="http://schemas.microsoft.com/office/powerpoint/2010/main" xmlns="" val="1210148873"/>
              </p:ext>
            </p:extLst>
          </p:nvPr>
        </p:nvGraphicFramePr>
        <p:xfrm>
          <a:off x="4572000" y="2041584"/>
          <a:ext cx="7197281" cy="4515875"/>
        </p:xfrm>
        <a:graphic>
          <a:graphicData uri="http://schemas.openxmlformats.org/drawingml/2006/table">
            <a:tbl>
              <a:tblPr firstRow="1" bandRow="1">
                <a:tableStyleId>{69012ECD-51FC-41F1-AA8D-1B2483CD663E}</a:tableStyleId>
              </a:tblPr>
              <a:tblGrid>
                <a:gridCol w="5887720">
                  <a:extLst>
                    <a:ext uri="{9D8B030D-6E8A-4147-A177-3AD203B41FA5}">
                      <a16:colId xmlns:a16="http://schemas.microsoft.com/office/drawing/2014/main" xmlns="" val="3550402818"/>
                    </a:ext>
                  </a:extLst>
                </a:gridCol>
                <a:gridCol w="211488">
                  <a:extLst>
                    <a:ext uri="{9D8B030D-6E8A-4147-A177-3AD203B41FA5}">
                      <a16:colId xmlns:a16="http://schemas.microsoft.com/office/drawing/2014/main" xmlns="" val="3632256115"/>
                    </a:ext>
                  </a:extLst>
                </a:gridCol>
                <a:gridCol w="375743">
                  <a:extLst>
                    <a:ext uri="{9D8B030D-6E8A-4147-A177-3AD203B41FA5}">
                      <a16:colId xmlns:a16="http://schemas.microsoft.com/office/drawing/2014/main" xmlns="" val="346642627"/>
                    </a:ext>
                  </a:extLst>
                </a:gridCol>
                <a:gridCol w="380191">
                  <a:extLst>
                    <a:ext uri="{9D8B030D-6E8A-4147-A177-3AD203B41FA5}">
                      <a16:colId xmlns:a16="http://schemas.microsoft.com/office/drawing/2014/main" xmlns="" val="2654951905"/>
                    </a:ext>
                  </a:extLst>
                </a:gridCol>
                <a:gridCol w="342139">
                  <a:extLst>
                    <a:ext uri="{9D8B030D-6E8A-4147-A177-3AD203B41FA5}">
                      <a16:colId xmlns:a16="http://schemas.microsoft.com/office/drawing/2014/main" xmlns="" val="774147142"/>
                    </a:ext>
                  </a:extLst>
                </a:gridCol>
              </a:tblGrid>
              <a:tr h="3969109">
                <a:tc>
                  <a:txBody>
                    <a:bodyPr/>
                    <a:lstStyle/>
                    <a:p>
                      <a:pPr lvl="0" algn="just">
                        <a:buNone/>
                      </a:pPr>
                      <a:r>
                        <a:rPr lang="en-US" sz="3600" b="0" i="0" u="none" strike="noStrike" noProof="0" dirty="0">
                          <a:solidFill>
                            <a:srgbClr val="0D0D0D"/>
                          </a:solidFill>
                          <a:latin typeface="Calibri"/>
                        </a:rPr>
                        <a:t>Discover unbeatable deals on quality pre-owned cars with </a:t>
                      </a:r>
                      <a:r>
                        <a:rPr lang="en-US" sz="3600" b="1" i="0" u="none" strike="noStrike" noProof="0" dirty="0">
                          <a:solidFill>
                            <a:srgbClr val="0D0D0D"/>
                          </a:solidFill>
                          <a:latin typeface="Calibri"/>
                        </a:rPr>
                        <a:t>Car App</a:t>
                      </a:r>
                      <a:r>
                        <a:rPr lang="en-US" sz="3600" b="0" i="0" u="none" strike="noStrike" noProof="0" dirty="0">
                          <a:solidFill>
                            <a:srgbClr val="0D0D0D"/>
                          </a:solidFill>
                          <a:latin typeface="Calibri"/>
                        </a:rPr>
                        <a:t>, South India's premier destination for trusted used car sales!</a:t>
                      </a:r>
                      <a:endParaRPr lang="en-US" sz="3600">
                        <a:latin typeface="Calibri"/>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380017843"/>
                  </a:ext>
                </a:extLst>
              </a:tr>
              <a:tr h="54676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2851175866"/>
                  </a:ext>
                </a:extLst>
              </a:tr>
            </a:tbl>
          </a:graphicData>
        </a:graphic>
      </p:graphicFrame>
    </p:spTree>
    <p:extLst>
      <p:ext uri="{BB962C8B-B14F-4D97-AF65-F5344CB8AC3E}">
        <p14:creationId xmlns:p14="http://schemas.microsoft.com/office/powerpoint/2010/main" xmlns="" val="1325608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2926" y="-95242"/>
            <a:ext cx="12194579" cy="941296"/>
          </a:xfrm>
        </p:spPr>
        <p:txBody>
          <a:bodyPr/>
          <a:lstStyle/>
          <a:p>
            <a:r>
              <a:rPr lang="en-US" dirty="0">
                <a:solidFill>
                  <a:schemeClr val="tx1"/>
                </a:solidFill>
              </a:rPr>
              <a:t>Effect of Body Type &amp; Drive Type on Price</a:t>
            </a:r>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1"/>
          </p:nvPr>
        </p:nvSpPr>
        <p:spPr>
          <a:xfrm>
            <a:off x="7294662" y="1005154"/>
            <a:ext cx="4810479" cy="5697468"/>
          </a:xfrm>
        </p:spPr>
        <p:txBody>
          <a:bodyPr vert="horz" lIns="91440" tIns="45720" rIns="91440" bIns="45720" rtlCol="0" anchor="t">
            <a:noAutofit/>
          </a:bodyPr>
          <a:lstStyle/>
          <a:p>
            <a:pPr marL="285750" indent="-285750" algn="just">
              <a:buFont typeface="Arial"/>
              <a:buChar char="•"/>
            </a:pPr>
            <a:r>
              <a:rPr lang="en-US" sz="1400" dirty="0">
                <a:solidFill>
                  <a:srgbClr val="0D0D0D"/>
                </a:solidFill>
                <a:latin typeface="Calibri"/>
                <a:ea typeface="+mn-lt"/>
                <a:cs typeface="+mn-lt"/>
              </a:rPr>
              <a:t>Across all body types, cars with a full drive type consistently have the highest prices.</a:t>
            </a:r>
            <a:endParaRPr lang="en-US" sz="1400">
              <a:latin typeface="Calibri"/>
              <a:ea typeface="Calibri"/>
              <a:cs typeface="Calibri"/>
            </a:endParaRPr>
          </a:p>
          <a:p>
            <a:pPr marL="285750" indent="-285750" algn="just">
              <a:buFont typeface="Arial"/>
              <a:buChar char="•"/>
            </a:pPr>
            <a:r>
              <a:rPr lang="en-US" sz="1400" dirty="0">
                <a:solidFill>
                  <a:srgbClr val="0D0D0D"/>
                </a:solidFill>
                <a:latin typeface="Calibri"/>
                <a:ea typeface="+mn-lt"/>
                <a:cs typeface="+mn-lt"/>
              </a:rPr>
              <a:t>Rear drive type cars generally have moderate prices.</a:t>
            </a:r>
            <a:endParaRPr lang="en-US" sz="1400">
              <a:latin typeface="Calibri"/>
              <a:ea typeface="Calibri"/>
              <a:cs typeface="Calibri"/>
            </a:endParaRPr>
          </a:p>
          <a:p>
            <a:pPr marL="285750" indent="-285750" algn="just">
              <a:buFont typeface="Arial"/>
              <a:buChar char="•"/>
            </a:pPr>
            <a:r>
              <a:rPr lang="en-US" sz="1400" dirty="0">
                <a:solidFill>
                  <a:srgbClr val="0D0D0D"/>
                </a:solidFill>
                <a:latin typeface="Calibri"/>
                <a:ea typeface="+mn-lt"/>
                <a:cs typeface="+mn-lt"/>
              </a:rPr>
              <a:t>Front drive type cars tend to have the lowest prices across most body types.</a:t>
            </a:r>
            <a:endParaRPr lang="en-US" sz="1400">
              <a:latin typeface="Calibri"/>
              <a:ea typeface="Calibri"/>
              <a:cs typeface="Calibri"/>
            </a:endParaRPr>
          </a:p>
          <a:p>
            <a:pPr marL="285750" indent="-285750" algn="just">
              <a:buFont typeface="Arial"/>
              <a:buChar char="•"/>
            </a:pPr>
            <a:r>
              <a:rPr lang="en-US" sz="1400" dirty="0">
                <a:solidFill>
                  <a:srgbClr val="0D0D0D"/>
                </a:solidFill>
                <a:latin typeface="Calibri"/>
                <a:ea typeface="+mn-lt"/>
                <a:cs typeface="+mn-lt"/>
              </a:rPr>
              <a:t>The price variation is more pronounced in body types like "other" and "van".</a:t>
            </a:r>
            <a:endParaRPr lang="en-US" sz="1400">
              <a:latin typeface="Calibri"/>
              <a:ea typeface="Calibri"/>
              <a:cs typeface="Calibri"/>
            </a:endParaRPr>
          </a:p>
          <a:p>
            <a:pPr algn="just"/>
            <a:endParaRPr lang="en-US" sz="1400" b="1" dirty="0">
              <a:solidFill>
                <a:srgbClr val="0D0D0D"/>
              </a:solidFill>
              <a:latin typeface="Calibri"/>
              <a:ea typeface="Calibri"/>
              <a:cs typeface="Calibri"/>
            </a:endParaRPr>
          </a:p>
          <a:p>
            <a:pPr algn="just"/>
            <a:r>
              <a:rPr lang="en-US" sz="1400" b="1" dirty="0">
                <a:solidFill>
                  <a:srgbClr val="0D0D0D"/>
                </a:solidFill>
                <a:latin typeface="Calibri"/>
                <a:ea typeface="Calibri"/>
                <a:cs typeface="Calibri"/>
              </a:rPr>
              <a:t>Wagon</a:t>
            </a:r>
            <a:r>
              <a:rPr lang="en-US" sz="1400" dirty="0">
                <a:solidFill>
                  <a:srgbClr val="0D0D0D"/>
                </a:solidFill>
                <a:latin typeface="Calibri"/>
                <a:ea typeface="Calibri"/>
                <a:cs typeface="Calibri"/>
              </a:rPr>
              <a:t>:</a:t>
            </a:r>
            <a:endParaRPr lang="en-US" sz="1400" dirty="0">
              <a:solidFill>
                <a:srgbClr val="000000"/>
              </a:solidFill>
              <a:latin typeface="Calibri"/>
              <a:ea typeface="Calibri"/>
              <a:cs typeface="Calibri"/>
            </a:endParaRPr>
          </a:p>
          <a:p>
            <a:pPr marL="283210" lvl="1" indent="-283210" algn="just">
              <a:buFont typeface="Arial,Sans-Serif"/>
              <a:buChar char="•"/>
            </a:pPr>
            <a:r>
              <a:rPr lang="en-US" sz="1400">
                <a:solidFill>
                  <a:srgbClr val="0D0D0D"/>
                </a:solidFill>
                <a:latin typeface="Calibri"/>
                <a:ea typeface="Calibri"/>
                <a:cs typeface="Calibri"/>
              </a:rPr>
              <a:t>Full drive type wagons have the highest prices.</a:t>
            </a:r>
            <a:endParaRPr lang="en-US" sz="1400">
              <a:solidFill>
                <a:srgbClr val="000000"/>
              </a:solidFill>
              <a:latin typeface="Calibri"/>
              <a:ea typeface="Calibri"/>
              <a:cs typeface="Calibri"/>
            </a:endParaRPr>
          </a:p>
          <a:p>
            <a:pPr marL="283210" lvl="1" indent="-283210" algn="just">
              <a:buFont typeface="Arial,Sans-Serif"/>
              <a:buChar char="•"/>
            </a:pPr>
            <a:r>
              <a:rPr lang="en-US" sz="1400" dirty="0">
                <a:solidFill>
                  <a:srgbClr val="0D0D0D"/>
                </a:solidFill>
                <a:latin typeface="Calibri"/>
                <a:ea typeface="Calibri"/>
                <a:cs typeface="Calibri"/>
              </a:rPr>
              <a:t>Rear and front drive type wagons have similar, lower prices compared to full drive type.</a:t>
            </a:r>
            <a:endParaRPr lang="en-US" sz="1400" dirty="0">
              <a:solidFill>
                <a:srgbClr val="000000"/>
              </a:solidFill>
              <a:latin typeface="Calibri"/>
              <a:ea typeface="Calibri"/>
              <a:cs typeface="Calibri"/>
            </a:endParaRPr>
          </a:p>
          <a:p>
            <a:pPr algn="just"/>
            <a:endParaRPr lang="en-US" sz="1400" dirty="0">
              <a:solidFill>
                <a:srgbClr val="000000"/>
              </a:solidFill>
              <a:latin typeface="Calibri"/>
              <a:ea typeface="Calibri"/>
              <a:cs typeface="Calibri"/>
            </a:endParaRPr>
          </a:p>
          <a:p>
            <a:pPr algn="just"/>
            <a:r>
              <a:rPr lang="en-US" sz="1400" dirty="0">
                <a:solidFill>
                  <a:srgbClr val="0D0D0D"/>
                </a:solidFill>
                <a:latin typeface="Calibri"/>
                <a:ea typeface="+mn-lt"/>
                <a:cs typeface="+mn-lt"/>
              </a:rPr>
              <a:t>These observations suggest that the drive type significantly affects car prices within each body type, with full drive types commanding higher prices overall.</a:t>
            </a:r>
            <a:endParaRPr lang="en-US" sz="1400">
              <a:latin typeface="Calibri"/>
              <a:ea typeface="Calibri"/>
              <a:cs typeface="Calibri"/>
            </a:endParaRPr>
          </a:p>
          <a:p>
            <a:pPr algn="just"/>
            <a:endParaRPr lang="en-US" sz="1400" b="1" dirty="0">
              <a:solidFill>
                <a:srgbClr val="0D0D0D"/>
              </a:solidFill>
              <a:latin typeface="Calibri"/>
              <a:ea typeface="+mn-lt"/>
              <a:cs typeface="+mn-lt"/>
            </a:endParaRPr>
          </a:p>
          <a:p>
            <a:pPr algn="just"/>
            <a:endParaRPr lang="en-US" sz="1400" dirty="0">
              <a:solidFill>
                <a:srgbClr val="000000"/>
              </a:solidFill>
              <a:latin typeface="Calibri"/>
              <a:ea typeface="Calibri"/>
              <a:cs typeface="Calibri"/>
            </a:endParaRPr>
          </a:p>
        </p:txBody>
      </p:sp>
      <p:pic>
        <p:nvPicPr>
          <p:cNvPr id="6" name="Content Placeholder 5" descr="A graph of different colored bars&#10;&#10;Description automatically generated">
            <a:extLst>
              <a:ext uri="{FF2B5EF4-FFF2-40B4-BE49-F238E27FC236}">
                <a16:creationId xmlns:a16="http://schemas.microsoft.com/office/drawing/2014/main" xmlns="" id="{7B57630A-2CEE-22E8-1FAA-FC575EF1F21E}"/>
              </a:ext>
            </a:extLst>
          </p:cNvPr>
          <p:cNvPicPr>
            <a:picLocks noGrp="1" noChangeAspect="1"/>
          </p:cNvPicPr>
          <p:nvPr>
            <p:ph idx="12"/>
          </p:nvPr>
        </p:nvPicPr>
        <p:blipFill>
          <a:blip r:embed="rId3"/>
          <a:stretch>
            <a:fillRect/>
          </a:stretch>
        </p:blipFill>
        <p:spPr>
          <a:xfrm>
            <a:off x="93304" y="1003043"/>
            <a:ext cx="7077363" cy="5709533"/>
          </a:xfrm>
        </p:spPr>
      </p:pic>
    </p:spTree>
    <p:extLst>
      <p:ext uri="{BB962C8B-B14F-4D97-AF65-F5344CB8AC3E}">
        <p14:creationId xmlns:p14="http://schemas.microsoft.com/office/powerpoint/2010/main" xmlns="" val="454514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175454" y="116972"/>
            <a:ext cx="11863899" cy="2233438"/>
          </a:xfrm>
        </p:spPr>
        <p:txBody>
          <a:bodyPr/>
          <a:lstStyle/>
          <a:p>
            <a:r>
              <a:rPr lang="en-US" sz="4400" dirty="0"/>
              <a:t>Summarization</a:t>
            </a:r>
          </a:p>
          <a:p>
            <a:endParaRPr lang="en-US" dirty="0"/>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4"/>
          </p:nvPr>
        </p:nvSpPr>
        <p:spPr>
          <a:xfrm>
            <a:off x="1166087" y="2652713"/>
            <a:ext cx="9780587" cy="3853879"/>
          </a:xfrm>
        </p:spPr>
        <p:txBody>
          <a:bodyPr vert="horz" lIns="91440" tIns="45720" rIns="91440" bIns="45720" rtlCol="0" anchor="t">
            <a:noAutofit/>
          </a:bodyPr>
          <a:lstStyle/>
          <a:p>
            <a:pPr marL="0" indent="0" algn="just">
              <a:buNone/>
            </a:pPr>
            <a:endParaRPr lang="en-US" sz="1400" dirty="0">
              <a:solidFill>
                <a:srgbClr val="0D0D0D"/>
              </a:solidFill>
              <a:latin typeface="Avenir Next LT Pro"/>
              <a:ea typeface="Calibri"/>
              <a:cs typeface="Calibri"/>
            </a:endParaRPr>
          </a:p>
          <a:p>
            <a:pPr indent="-283210" algn="just"/>
            <a:endParaRPr lang="en-US" sz="1400" b="1" dirty="0">
              <a:solidFill>
                <a:srgbClr val="0D0D0D"/>
              </a:solidFill>
              <a:latin typeface="Calibri"/>
              <a:ea typeface="+mn-lt"/>
              <a:cs typeface="+mn-lt"/>
            </a:endParaRPr>
          </a:p>
          <a:p>
            <a:pPr indent="-283210" algn="just"/>
            <a:endParaRPr lang="en-US" sz="1400" dirty="0">
              <a:solidFill>
                <a:srgbClr val="000000"/>
              </a:solidFill>
              <a:latin typeface="Calibri"/>
              <a:ea typeface="Calibri"/>
              <a:cs typeface="Calibri"/>
            </a:endParaRPr>
          </a:p>
        </p:txBody>
      </p:sp>
      <p:sp>
        <p:nvSpPr>
          <p:cNvPr id="3" name="TextBox 2">
            <a:extLst>
              <a:ext uri="{FF2B5EF4-FFF2-40B4-BE49-F238E27FC236}">
                <a16:creationId xmlns:a16="http://schemas.microsoft.com/office/drawing/2014/main" xmlns="" id="{F98ED7F6-4572-2FA9-F281-31DF3BB95576}"/>
              </a:ext>
            </a:extLst>
          </p:cNvPr>
          <p:cNvSpPr txBox="1"/>
          <p:nvPr/>
        </p:nvSpPr>
        <p:spPr>
          <a:xfrm>
            <a:off x="181155" y="2340229"/>
            <a:ext cx="1183126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latin typeface="Calibri"/>
                <a:cs typeface="Calibri"/>
              </a:rPr>
              <a:t>High Price Segment:</a:t>
            </a:r>
            <a:r>
              <a:rPr lang="en-US" sz="1400" dirty="0">
                <a:latin typeface="Calibri"/>
                <a:cs typeface="Calibri"/>
              </a:rPr>
              <a:t> Bentley leads the high price segment, with prices exceeding $500,000, followed by Mercedes-Benz and Land Rover around $300,000, highlighting a strong market for ultra-luxury cars.</a:t>
            </a:r>
          </a:p>
          <a:p>
            <a:pPr algn="just"/>
            <a:endParaRPr lang="en-US" sz="1400" b="1" dirty="0">
              <a:latin typeface="Calibri"/>
              <a:cs typeface="Calibri"/>
            </a:endParaRPr>
          </a:p>
          <a:p>
            <a:pPr algn="just"/>
            <a:r>
              <a:rPr lang="en-US" sz="1400" b="1" dirty="0">
                <a:latin typeface="Calibri"/>
                <a:cs typeface="Calibri"/>
              </a:rPr>
              <a:t>Mileage Impact on Price:</a:t>
            </a:r>
            <a:r>
              <a:rPr lang="en-US" sz="1400" dirty="0">
                <a:latin typeface="Calibri"/>
                <a:cs typeface="Calibri"/>
              </a:rPr>
              <a:t> There is a clear trend where car prices decline sharply as mileage increases, indicating that lower mileage cars are significantly more valuable due to their newer condition and lesser wear.</a:t>
            </a:r>
            <a:endParaRPr lang="en-US" dirty="0"/>
          </a:p>
          <a:p>
            <a:pPr algn="just"/>
            <a:endParaRPr lang="en-US" sz="1400" dirty="0">
              <a:latin typeface="Calibri"/>
              <a:cs typeface="Calibri"/>
            </a:endParaRPr>
          </a:p>
          <a:p>
            <a:pPr algn="just"/>
            <a:r>
              <a:rPr lang="en-US" sz="1400" b="1" dirty="0">
                <a:latin typeface="Calibri"/>
                <a:cs typeface="Calibri"/>
              </a:rPr>
              <a:t>Drive Type Influence:</a:t>
            </a:r>
            <a:r>
              <a:rPr lang="en-US" sz="1400" dirty="0">
                <a:latin typeface="Calibri"/>
                <a:cs typeface="Calibri"/>
              </a:rPr>
              <a:t> Cars with full drive (AWD) consistently command the highest prices across all body types, reflecting the premium associated with advanced traction and performance capabilities.</a:t>
            </a:r>
          </a:p>
          <a:p>
            <a:pPr algn="just"/>
            <a:endParaRPr lang="en-US" sz="1400" dirty="0">
              <a:latin typeface="Calibri"/>
              <a:cs typeface="Calibri"/>
            </a:endParaRPr>
          </a:p>
          <a:p>
            <a:pPr algn="just"/>
            <a:r>
              <a:rPr lang="en-US" sz="1400" b="1" dirty="0">
                <a:latin typeface="Calibri"/>
                <a:cs typeface="Calibri"/>
              </a:rPr>
              <a:t>Body Type and Pricing:</a:t>
            </a:r>
            <a:r>
              <a:rPr lang="en-US" sz="1400" dirty="0">
                <a:latin typeface="Calibri"/>
                <a:cs typeface="Calibri"/>
              </a:rPr>
              <a:t> Crossovers, with their average price exceeding $30,000, represent the highest-priced body type, followed by sedans around $15,000, and hatchbacks being the most economical at under $12,000.</a:t>
            </a:r>
          </a:p>
          <a:p>
            <a:pPr algn="just"/>
            <a:endParaRPr lang="en-US" sz="1400" dirty="0">
              <a:latin typeface="Calibri"/>
              <a:cs typeface="Calibri"/>
            </a:endParaRPr>
          </a:p>
          <a:p>
            <a:pPr algn="just"/>
            <a:r>
              <a:rPr lang="en-US" sz="1400" b="1" dirty="0">
                <a:latin typeface="Calibri"/>
                <a:cs typeface="Calibri"/>
              </a:rPr>
              <a:t>Engine Volume Correlation:</a:t>
            </a:r>
            <a:r>
              <a:rPr lang="en-US" sz="1400" dirty="0">
                <a:latin typeface="Calibri"/>
                <a:cs typeface="Calibri"/>
              </a:rPr>
              <a:t> Higher engine volumes correlate with higher car prices, especially for petrol engines, indicating that vehicles with larger, more powerful engines are more expensive.</a:t>
            </a:r>
          </a:p>
          <a:p>
            <a:pPr algn="just"/>
            <a:endParaRPr lang="en-US" sz="1400" dirty="0">
              <a:latin typeface="Calibri"/>
              <a:cs typeface="Calibri"/>
            </a:endParaRPr>
          </a:p>
          <a:p>
            <a:pPr algn="just"/>
            <a:r>
              <a:rPr lang="en-US" sz="1400" b="1" dirty="0">
                <a:latin typeface="Calibri"/>
                <a:cs typeface="Calibri"/>
              </a:rPr>
              <a:t>Recent Year Manufacturing Trend:</a:t>
            </a:r>
            <a:r>
              <a:rPr lang="en-US" sz="1400" dirty="0">
                <a:latin typeface="Calibri"/>
                <a:cs typeface="Calibri"/>
              </a:rPr>
              <a:t> There is an upward trend in car prices for models manufactured after 2000, peaking around the 2010s, driven by advancements in technology and increased demand.</a:t>
            </a:r>
          </a:p>
          <a:p>
            <a:pPr algn="just"/>
            <a:endParaRPr lang="en-US" sz="1400" dirty="0">
              <a:latin typeface="Calibri"/>
              <a:cs typeface="Calibri"/>
            </a:endParaRPr>
          </a:p>
          <a:p>
            <a:pPr algn="just"/>
            <a:r>
              <a:rPr lang="en-US" sz="1400" b="1" dirty="0">
                <a:latin typeface="Calibri"/>
                <a:cs typeface="Calibri"/>
              </a:rPr>
              <a:t>Historical Price Trends:</a:t>
            </a:r>
            <a:r>
              <a:rPr lang="en-US" sz="1400" dirty="0">
                <a:latin typeface="Calibri"/>
                <a:cs typeface="Calibri"/>
              </a:rPr>
              <a:t> From the mid-1970s to late 1990s, car prices were relatively stable and low, suggesting market stability or slower innovation during these years, with a dramatic price surge post-2000.</a:t>
            </a:r>
          </a:p>
        </p:txBody>
      </p:sp>
    </p:spTree>
    <p:extLst>
      <p:ext uri="{BB962C8B-B14F-4D97-AF65-F5344CB8AC3E}">
        <p14:creationId xmlns:p14="http://schemas.microsoft.com/office/powerpoint/2010/main" xmlns="" val="3724528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C00FF-6B42-7D84-7831-AACC4E189E93}"/>
              </a:ext>
            </a:extLst>
          </p:cNvPr>
          <p:cNvSpPr>
            <a:spLocks noGrp="1"/>
          </p:cNvSpPr>
          <p:nvPr>
            <p:ph type="title"/>
          </p:nvPr>
        </p:nvSpPr>
        <p:spPr>
          <a:xfrm>
            <a:off x="175454" y="116972"/>
            <a:ext cx="11863899" cy="2549739"/>
          </a:xfrm>
        </p:spPr>
        <p:txBody>
          <a:bodyPr/>
          <a:lstStyle/>
          <a:p>
            <a:r>
              <a:rPr lang="en-US" sz="4400" dirty="0">
                <a:latin typeface="Calibri"/>
                <a:cs typeface="Calibri"/>
              </a:rPr>
              <a:t>Actionable Insight</a:t>
            </a:r>
          </a:p>
          <a:p>
            <a:endParaRPr lang="en-US" sz="4400" dirty="0"/>
          </a:p>
          <a:p>
            <a:endParaRPr lang="en-US" dirty="0"/>
          </a:p>
        </p:txBody>
      </p:sp>
      <p:sp>
        <p:nvSpPr>
          <p:cNvPr id="4" name="Content Placeholder 3">
            <a:extLst>
              <a:ext uri="{FF2B5EF4-FFF2-40B4-BE49-F238E27FC236}">
                <a16:creationId xmlns:a16="http://schemas.microsoft.com/office/drawing/2014/main" xmlns="" id="{DE5C7B5A-A5C3-15D4-DF71-B692D28942FC}"/>
              </a:ext>
            </a:extLst>
          </p:cNvPr>
          <p:cNvSpPr>
            <a:spLocks noGrp="1"/>
          </p:cNvSpPr>
          <p:nvPr>
            <p:ph idx="14"/>
          </p:nvPr>
        </p:nvSpPr>
        <p:spPr>
          <a:xfrm>
            <a:off x="1166087" y="2652713"/>
            <a:ext cx="9780587" cy="3853879"/>
          </a:xfrm>
        </p:spPr>
        <p:txBody>
          <a:bodyPr vert="horz" lIns="91440" tIns="45720" rIns="91440" bIns="45720" rtlCol="0" anchor="t">
            <a:noAutofit/>
          </a:bodyPr>
          <a:lstStyle/>
          <a:p>
            <a:pPr marL="0" indent="0" algn="just">
              <a:buNone/>
            </a:pPr>
            <a:endParaRPr lang="en-US" sz="1400" dirty="0">
              <a:solidFill>
                <a:srgbClr val="0D0D0D"/>
              </a:solidFill>
              <a:latin typeface="Avenir Next LT Pro"/>
              <a:ea typeface="Calibri"/>
              <a:cs typeface="Calibri"/>
            </a:endParaRPr>
          </a:p>
          <a:p>
            <a:pPr indent="-283210" algn="just"/>
            <a:endParaRPr lang="en-US" sz="1400" b="1" dirty="0">
              <a:solidFill>
                <a:srgbClr val="0D0D0D"/>
              </a:solidFill>
              <a:latin typeface="Calibri"/>
              <a:ea typeface="+mn-lt"/>
              <a:cs typeface="+mn-lt"/>
            </a:endParaRPr>
          </a:p>
          <a:p>
            <a:pPr indent="-283210" algn="just"/>
            <a:endParaRPr lang="en-US" sz="1400" dirty="0">
              <a:solidFill>
                <a:srgbClr val="000000"/>
              </a:solidFill>
              <a:latin typeface="Calibri"/>
              <a:ea typeface="Calibri"/>
              <a:cs typeface="Calibri"/>
            </a:endParaRPr>
          </a:p>
        </p:txBody>
      </p:sp>
      <p:sp>
        <p:nvSpPr>
          <p:cNvPr id="3" name="TextBox 2">
            <a:extLst>
              <a:ext uri="{FF2B5EF4-FFF2-40B4-BE49-F238E27FC236}">
                <a16:creationId xmlns:a16="http://schemas.microsoft.com/office/drawing/2014/main" xmlns="" id="{F98ED7F6-4572-2FA9-F281-31DF3BB95576}"/>
              </a:ext>
            </a:extLst>
          </p:cNvPr>
          <p:cNvSpPr txBox="1"/>
          <p:nvPr/>
        </p:nvSpPr>
        <p:spPr>
          <a:xfrm>
            <a:off x="181155" y="2399760"/>
            <a:ext cx="1164278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b="1" dirty="0">
              <a:latin typeface="Calibri"/>
            </a:endParaRPr>
          </a:p>
          <a:p>
            <a:pPr algn="just"/>
            <a:r>
              <a:rPr lang="en-US" sz="1400" b="1" dirty="0">
                <a:latin typeface="Calibri"/>
                <a:ea typeface="+mn-lt"/>
                <a:cs typeface="+mn-lt"/>
              </a:rPr>
              <a:t>Acquire High-Demand Models:</a:t>
            </a:r>
            <a:r>
              <a:rPr lang="en-US" sz="1400" dirty="0">
                <a:latin typeface="Calibri"/>
                <a:ea typeface="+mn-lt"/>
                <a:cs typeface="+mn-lt"/>
              </a:rPr>
              <a:t> Focus on acquiring and promoting high-demand luxury brands like Bentley, Mercedes-Benz, and Land Rover. </a:t>
            </a:r>
            <a:endParaRPr lang="en-US" sz="1400">
              <a:latin typeface="Calibri"/>
              <a:ea typeface="+mn-lt"/>
              <a:cs typeface="Calibri"/>
            </a:endParaRPr>
          </a:p>
          <a:p>
            <a:pPr algn="just"/>
            <a:endParaRPr lang="en-US" sz="1400" dirty="0">
              <a:latin typeface="Calibri"/>
              <a:ea typeface="+mn-lt"/>
              <a:cs typeface="+mn-lt"/>
            </a:endParaRPr>
          </a:p>
          <a:p>
            <a:pPr algn="just"/>
            <a:r>
              <a:rPr lang="en-US" sz="1400" b="1" dirty="0">
                <a:latin typeface="Calibri"/>
                <a:ea typeface="+mn-lt"/>
                <a:cs typeface="Calibri"/>
              </a:rPr>
              <a:t>Acquire High-Demand  Car  Body Types and Drive Mode: </a:t>
            </a:r>
            <a:r>
              <a:rPr lang="en-US" sz="1400" dirty="0">
                <a:latin typeface="Calibri"/>
                <a:ea typeface="+mn-lt"/>
                <a:cs typeface="Calibri"/>
              </a:rPr>
              <a:t>Focus on  promoting  Sedan Type and Front Drive budget cars with different brands as these are most preferred  by the customer</a:t>
            </a:r>
            <a:endParaRPr lang="en-US" dirty="0"/>
          </a:p>
          <a:p>
            <a:pPr algn="just"/>
            <a:endParaRPr lang="en-US" sz="1400" dirty="0">
              <a:latin typeface="Calibri"/>
              <a:ea typeface="+mn-lt"/>
              <a:cs typeface="+mn-lt"/>
            </a:endParaRPr>
          </a:p>
          <a:p>
            <a:pPr algn="just"/>
            <a:r>
              <a:rPr lang="en-US" sz="1400" b="1" dirty="0">
                <a:latin typeface="Calibri"/>
                <a:ea typeface="+mn-lt"/>
                <a:cs typeface="Calibri"/>
              </a:rPr>
              <a:t>Acquire High-Demand Engine Types: </a:t>
            </a:r>
            <a:r>
              <a:rPr lang="en-US" sz="1400" dirty="0">
                <a:latin typeface="Calibri"/>
                <a:ea typeface="+mn-lt"/>
                <a:cs typeface="Calibri"/>
              </a:rPr>
              <a:t>Focus on  promoting usage of gas and other types  engines</a:t>
            </a:r>
            <a:endParaRPr lang="en-US" dirty="0"/>
          </a:p>
          <a:p>
            <a:pPr algn="just"/>
            <a:endParaRPr lang="en-US" sz="1400" dirty="0">
              <a:latin typeface="Calibri"/>
              <a:ea typeface="+mn-lt"/>
              <a:cs typeface="+mn-lt"/>
            </a:endParaRPr>
          </a:p>
          <a:p>
            <a:pPr algn="just"/>
            <a:r>
              <a:rPr lang="en-US" sz="1400" b="1" dirty="0">
                <a:latin typeface="Calibri"/>
                <a:ea typeface="+mn-lt"/>
                <a:cs typeface="+mn-lt"/>
              </a:rPr>
              <a:t>Customer Insights:</a:t>
            </a:r>
            <a:r>
              <a:rPr lang="en-US" sz="1400" dirty="0">
                <a:latin typeface="Calibri"/>
                <a:ea typeface="+mn-lt"/>
                <a:cs typeface="+mn-lt"/>
              </a:rPr>
              <a:t> Use data analytics to gain insights into customer preferences, buying patterns, and market trends, enabling informed inventory and pricing decisions. </a:t>
            </a:r>
            <a:endParaRPr lang="en-US" sz="1400" dirty="0">
              <a:latin typeface="Calibri"/>
              <a:ea typeface="+mn-lt"/>
              <a:cs typeface="Calibri"/>
            </a:endParaRPr>
          </a:p>
          <a:p>
            <a:pPr algn="just"/>
            <a:endParaRPr lang="en-US" sz="1400" b="1" dirty="0">
              <a:latin typeface="Calibri"/>
              <a:ea typeface="+mn-lt"/>
              <a:cs typeface="+mn-lt"/>
            </a:endParaRPr>
          </a:p>
          <a:p>
            <a:pPr algn="just"/>
            <a:r>
              <a:rPr lang="en-US" sz="1400" b="1" dirty="0">
                <a:latin typeface="Calibri"/>
                <a:ea typeface="+mn-lt"/>
                <a:cs typeface="+mn-lt"/>
              </a:rPr>
              <a:t>Predictive Analytics:</a:t>
            </a:r>
            <a:r>
              <a:rPr lang="en-US" sz="1400" dirty="0">
                <a:latin typeface="Calibri"/>
                <a:ea typeface="+mn-lt"/>
                <a:cs typeface="+mn-lt"/>
              </a:rPr>
              <a:t> Implement predictive analytics to forecast demand for specific models and adjust inventory and marketing strategies accordingly.</a:t>
            </a:r>
            <a:endParaRPr lang="en-US" sz="1400">
              <a:latin typeface="Calibri"/>
              <a:cs typeface="Calibri"/>
            </a:endParaRPr>
          </a:p>
          <a:p>
            <a:pPr algn="just"/>
            <a:endParaRPr lang="en-US" sz="1400" b="1" dirty="0">
              <a:latin typeface="Calibri"/>
              <a:ea typeface="+mn-lt"/>
              <a:cs typeface="+mn-lt"/>
            </a:endParaRPr>
          </a:p>
          <a:p>
            <a:pPr algn="just"/>
            <a:r>
              <a:rPr lang="en-US" sz="1400" b="1" dirty="0">
                <a:latin typeface="Calibri"/>
                <a:ea typeface="+mn-lt"/>
                <a:cs typeface="+mn-lt"/>
              </a:rPr>
              <a:t>Extended Warranties and Maintenance Plans:</a:t>
            </a:r>
            <a:r>
              <a:rPr lang="en-US" sz="1400" dirty="0">
                <a:latin typeface="Calibri"/>
                <a:ea typeface="+mn-lt"/>
                <a:cs typeface="+mn-lt"/>
              </a:rPr>
              <a:t> Provide extended warranties, maintenance plans, and other value-added services to enhance customer satisfaction and loyalty. </a:t>
            </a:r>
            <a:endParaRPr lang="en-US" sz="1400" dirty="0">
              <a:latin typeface="Calibri"/>
              <a:ea typeface="+mn-lt"/>
              <a:cs typeface="Calibri"/>
            </a:endParaRPr>
          </a:p>
          <a:p>
            <a:pPr algn="just"/>
            <a:endParaRPr lang="en-US" sz="1400" b="1" dirty="0">
              <a:latin typeface="Calibri"/>
              <a:ea typeface="+mn-lt"/>
              <a:cs typeface="+mn-lt"/>
            </a:endParaRPr>
          </a:p>
          <a:p>
            <a:pPr algn="just"/>
            <a:r>
              <a:rPr lang="en-US" sz="1400" b="1" dirty="0">
                <a:latin typeface="Calibri"/>
                <a:ea typeface="+mn-lt"/>
                <a:cs typeface="+mn-lt"/>
              </a:rPr>
              <a:t>Flexible Financing Options:</a:t>
            </a:r>
            <a:r>
              <a:rPr lang="en-US" sz="1400" dirty="0">
                <a:latin typeface="Calibri"/>
                <a:ea typeface="+mn-lt"/>
                <a:cs typeface="+mn-lt"/>
              </a:rPr>
              <a:t> Offer flexible financing options to make high-end models more accessible to a broader range of customers.</a:t>
            </a:r>
            <a:endParaRPr lang="en-US" sz="1400">
              <a:latin typeface="Calibri"/>
              <a:cs typeface="Calibri"/>
            </a:endParaRPr>
          </a:p>
          <a:p>
            <a:pPr algn="just"/>
            <a:endParaRPr lang="en-US" sz="1400" dirty="0">
              <a:solidFill>
                <a:srgbClr val="303F9F"/>
              </a:solidFill>
              <a:latin typeface="Calibri"/>
              <a:cs typeface="Calibri"/>
            </a:endParaRPr>
          </a:p>
          <a:p>
            <a:pPr algn="just"/>
            <a:endParaRPr lang="en-US" sz="1400" dirty="0">
              <a:latin typeface="Calibri"/>
              <a:cs typeface="Calibri"/>
            </a:endParaRPr>
          </a:p>
          <a:p>
            <a:pPr algn="just"/>
            <a:endParaRPr lang="en-US" sz="1400" dirty="0"/>
          </a:p>
        </p:txBody>
      </p:sp>
    </p:spTree>
    <p:extLst>
      <p:ext uri="{BB962C8B-B14F-4D97-AF65-F5344CB8AC3E}">
        <p14:creationId xmlns:p14="http://schemas.microsoft.com/office/powerpoint/2010/main" xmlns="" val="968250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3FD3C-CC9B-3223-FED7-C70C12602124}"/>
              </a:ext>
            </a:extLst>
          </p:cNvPr>
          <p:cNvSpPr>
            <a:spLocks noGrp="1"/>
          </p:cNvSpPr>
          <p:nvPr>
            <p:ph type="title"/>
          </p:nvPr>
        </p:nvSpPr>
        <p:spPr>
          <a:xfrm>
            <a:off x="679" y="747554"/>
            <a:ext cx="9779183" cy="1600835"/>
          </a:xfrm>
        </p:spPr>
        <p:txBody>
          <a:bodyPr/>
          <a:lstStyle/>
          <a:p>
            <a:r>
              <a:rPr lang="en-US" dirty="0"/>
              <a:t>The Growth Continues...</a:t>
            </a:r>
          </a:p>
        </p:txBody>
      </p:sp>
      <p:sp>
        <p:nvSpPr>
          <p:cNvPr id="4" name="Date Placeholder 3">
            <a:extLst>
              <a:ext uri="{FF2B5EF4-FFF2-40B4-BE49-F238E27FC236}">
                <a16:creationId xmlns:a16="http://schemas.microsoft.com/office/drawing/2014/main" xmlns="" id="{DC539B13-EB08-5676-3A5A-E98812ADEC5D}"/>
              </a:ext>
            </a:extLst>
          </p:cNvPr>
          <p:cNvSpPr>
            <a:spLocks noGrp="1"/>
          </p:cNvSpPr>
          <p:nvPr>
            <p:ph type="dt" sz="half" idx="10"/>
          </p:nvPr>
        </p:nvSpPr>
        <p:spPr/>
        <p:txBody>
          <a:bodyPr/>
          <a:lstStyle/>
          <a:p>
            <a:r>
              <a:rPr lang="en-US" dirty="0"/>
              <a:t>9/8/20XX</a:t>
            </a:r>
          </a:p>
        </p:txBody>
      </p:sp>
      <p:sp>
        <p:nvSpPr>
          <p:cNvPr id="5" name="Footer Placeholder 4">
            <a:extLst>
              <a:ext uri="{FF2B5EF4-FFF2-40B4-BE49-F238E27FC236}">
                <a16:creationId xmlns:a16="http://schemas.microsoft.com/office/drawing/2014/main" xmlns="" id="{F097BDAB-5B27-CF9C-6803-6AB6454BFE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6212635-CFB0-69A8-A171-6740EFD66B71}"/>
              </a:ext>
            </a:extLst>
          </p:cNvPr>
          <p:cNvSpPr>
            <a:spLocks noGrp="1"/>
          </p:cNvSpPr>
          <p:nvPr>
            <p:ph type="sldNum" sz="quarter" idx="12"/>
          </p:nvPr>
        </p:nvSpPr>
        <p:spPr/>
        <p:txBody>
          <a:bodyPr/>
          <a:lstStyle/>
          <a:p>
            <a:fld id="{294A09A9-5501-47C1-A89A-A340965A2BE2}" type="slidenum">
              <a:rPr lang="en-US" smtClean="0"/>
              <a:pPr/>
              <a:t>23</a:t>
            </a:fld>
            <a:endParaRPr lang="en-US" dirty="0"/>
          </a:p>
        </p:txBody>
      </p:sp>
      <p:pic>
        <p:nvPicPr>
          <p:cNvPr id="10" name="Content Placeholder 9">
            <a:extLst>
              <a:ext uri="{FF2B5EF4-FFF2-40B4-BE49-F238E27FC236}">
                <a16:creationId xmlns:a16="http://schemas.microsoft.com/office/drawing/2014/main" xmlns="" id="{4E644113-E81B-DFB7-AF12-4CB2EA62D381}"/>
              </a:ext>
            </a:extLst>
          </p:cNvPr>
          <p:cNvPicPr>
            <a:picLocks noGrp="1" noChangeAspect="1"/>
          </p:cNvPicPr>
          <p:nvPr>
            <p:ph idx="14"/>
          </p:nvPr>
        </p:nvPicPr>
        <p:blipFill>
          <a:blip r:embed="rId2"/>
          <a:stretch>
            <a:fillRect/>
          </a:stretch>
        </p:blipFill>
        <p:spPr>
          <a:xfrm>
            <a:off x="198507" y="2459832"/>
            <a:ext cx="11846716" cy="4263228"/>
          </a:xfrm>
        </p:spPr>
      </p:pic>
    </p:spTree>
    <p:extLst>
      <p:ext uri="{BB962C8B-B14F-4D97-AF65-F5344CB8AC3E}">
        <p14:creationId xmlns:p14="http://schemas.microsoft.com/office/powerpoint/2010/main" xmlns="" val="427840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48DD4-4828-CE87-0C5C-42BE175E8DA5}"/>
              </a:ext>
            </a:extLst>
          </p:cNvPr>
          <p:cNvSpPr>
            <a:spLocks noGrp="1"/>
          </p:cNvSpPr>
          <p:nvPr>
            <p:ph type="title"/>
          </p:nvPr>
        </p:nvSpPr>
        <p:spPr>
          <a:xfrm>
            <a:off x="2927" y="-2878"/>
            <a:ext cx="12194578" cy="2641092"/>
          </a:xfrm>
        </p:spPr>
        <p:txBody>
          <a:bodyPr/>
          <a:lstStyle/>
          <a:p>
            <a:pPr algn="just"/>
            <a:r>
              <a:rPr lang="en-US" dirty="0">
                <a:solidFill>
                  <a:schemeClr val="tx1"/>
                </a:solidFill>
              </a:rPr>
              <a:t/>
            </a:r>
            <a:br>
              <a:rPr lang="en-US" dirty="0">
                <a:solidFill>
                  <a:schemeClr val="tx1"/>
                </a:solidFill>
              </a:rPr>
            </a:br>
            <a:r>
              <a:rPr lang="en-US" dirty="0">
                <a:solidFill>
                  <a:schemeClr val="tx1"/>
                </a:solidFill>
              </a:rPr>
              <a:t>Introduction:</a:t>
            </a:r>
            <a:r>
              <a:rPr lang="en-US" dirty="0"/>
              <a:t/>
            </a:r>
            <a:br>
              <a:rPr lang="en-US" dirty="0"/>
            </a:br>
            <a:r>
              <a:rPr lang="en-US" sz="2400" dirty="0">
                <a:latin typeface="Calibri"/>
              </a:rPr>
              <a:t/>
            </a:r>
            <a:br>
              <a:rPr lang="en-US" sz="2400" dirty="0">
                <a:latin typeface="Calibri"/>
              </a:rPr>
            </a:br>
            <a:r>
              <a:rPr lang="en-US" sz="2400" b="0" dirty="0">
                <a:solidFill>
                  <a:srgbClr val="0D0D0D"/>
                </a:solidFill>
                <a:latin typeface="Calibri"/>
                <a:cs typeface="Calibri"/>
              </a:rPr>
              <a:t> Buying a used car offers a cost-effective alternative to purchasing new, providing excellent value for money. With a wide range of models available, consumers can find reliable, affordable vehicles that suit their needs and preferences.</a:t>
            </a:r>
            <a:endParaRPr lang="en-US" sz="2400" b="0">
              <a:solidFill>
                <a:srgbClr val="000000"/>
              </a:solidFill>
              <a:latin typeface="Calibri"/>
              <a:ea typeface="Calibri"/>
              <a:cs typeface="Calibri"/>
            </a:endParaRPr>
          </a:p>
          <a:p>
            <a:pPr algn="just"/>
            <a:endParaRPr lang="en-US" sz="2400" dirty="0">
              <a:latin typeface="Calibri"/>
              <a:ea typeface="Calibri"/>
              <a:cs typeface="Calibri"/>
            </a:endParaRPr>
          </a:p>
        </p:txBody>
      </p:sp>
      <p:sp>
        <p:nvSpPr>
          <p:cNvPr id="4" name="Content Placeholder 3">
            <a:extLst>
              <a:ext uri="{FF2B5EF4-FFF2-40B4-BE49-F238E27FC236}">
                <a16:creationId xmlns:a16="http://schemas.microsoft.com/office/drawing/2014/main" xmlns="" id="{2919CAF7-4A1D-B225-EA34-5EE41B4329F0}"/>
              </a:ext>
            </a:extLst>
          </p:cNvPr>
          <p:cNvSpPr>
            <a:spLocks noGrp="1"/>
          </p:cNvSpPr>
          <p:nvPr>
            <p:ph idx="12"/>
          </p:nvPr>
        </p:nvSpPr>
        <p:spPr>
          <a:xfrm>
            <a:off x="549267" y="2009607"/>
            <a:ext cx="4994119" cy="4468641"/>
          </a:xfrm>
        </p:spPr>
        <p:txBody>
          <a:bodyPr vert="horz" lIns="91440" tIns="45720" rIns="91440" bIns="45720" rtlCol="0" anchor="t">
            <a:normAutofit lnSpcReduction="10000"/>
          </a:bodyPr>
          <a:lstStyle/>
          <a:p>
            <a:pPr marL="0" indent="0">
              <a:buNone/>
            </a:pPr>
            <a:endParaRPr lang="en-US" dirty="0">
              <a:solidFill>
                <a:srgbClr val="0D0D0D"/>
              </a:solidFill>
              <a:latin typeface="Calibri"/>
            </a:endParaRPr>
          </a:p>
          <a:p>
            <a:pPr marL="530225" indent="-530225" algn="just">
              <a:buNone/>
            </a:pPr>
            <a:r>
              <a:rPr lang="en-US" b="1" dirty="0">
                <a:solidFill>
                  <a:schemeClr val="tx1"/>
                </a:solidFill>
              </a:rPr>
              <a:t>Studies Suggest Purchasing Used Cars</a:t>
            </a:r>
            <a:endParaRPr lang="en-US">
              <a:solidFill>
                <a:schemeClr val="tx1"/>
              </a:solidFill>
            </a:endParaRPr>
          </a:p>
          <a:p>
            <a:pPr marL="530225" indent="-530225" algn="just"/>
            <a:r>
              <a:rPr lang="en-US" b="1" dirty="0">
                <a:latin typeface="Calibri"/>
                <a:ea typeface="+mn-lt"/>
                <a:cs typeface="+mn-lt"/>
              </a:rPr>
              <a:t>Cost Savings</a:t>
            </a:r>
            <a:r>
              <a:rPr lang="en-US" dirty="0">
                <a:latin typeface="Calibri"/>
                <a:ea typeface="+mn-lt"/>
                <a:cs typeface="+mn-lt"/>
              </a:rPr>
              <a:t>:</a:t>
            </a:r>
            <a:r>
              <a:rPr lang="en-US" dirty="0">
                <a:solidFill>
                  <a:srgbClr val="0D0D0D"/>
                </a:solidFill>
                <a:latin typeface="Calibri"/>
                <a:ea typeface="+mn-lt"/>
                <a:cs typeface="+mn-lt"/>
              </a:rPr>
              <a:t> Studies indicate that used cars typically depreciate less quickly than new cars, offering significant savings.</a:t>
            </a:r>
            <a:endParaRPr lang="en-US" dirty="0">
              <a:latin typeface="Calibri"/>
              <a:ea typeface="Calibri"/>
              <a:cs typeface="Calibri"/>
            </a:endParaRPr>
          </a:p>
          <a:p>
            <a:pPr marL="530225" indent="-530225" algn="just"/>
            <a:r>
              <a:rPr lang="en-US" b="1" dirty="0">
                <a:latin typeface="Calibri"/>
                <a:ea typeface="+mn-lt"/>
                <a:cs typeface="+mn-lt"/>
              </a:rPr>
              <a:t>Lower Insurance Premiums</a:t>
            </a:r>
            <a:r>
              <a:rPr lang="en-US" dirty="0">
                <a:latin typeface="Calibri"/>
                <a:ea typeface="+mn-lt"/>
                <a:cs typeface="+mn-lt"/>
              </a:rPr>
              <a:t>:</a:t>
            </a:r>
            <a:r>
              <a:rPr lang="en-US" dirty="0">
                <a:solidFill>
                  <a:srgbClr val="0D0D0D"/>
                </a:solidFill>
                <a:latin typeface="Calibri"/>
                <a:ea typeface="+mn-lt"/>
                <a:cs typeface="+mn-lt"/>
              </a:rPr>
              <a:t> Used cars generally cost less to insure compared to new cars.</a:t>
            </a:r>
            <a:endParaRPr lang="en-US">
              <a:latin typeface="Calibri"/>
              <a:ea typeface="Calibri"/>
              <a:cs typeface="Calibri"/>
            </a:endParaRPr>
          </a:p>
          <a:p>
            <a:pPr marL="530225" indent="-530225" algn="just"/>
            <a:r>
              <a:rPr lang="en-US" b="1" dirty="0">
                <a:latin typeface="Calibri"/>
                <a:ea typeface="+mn-lt"/>
                <a:cs typeface="+mn-lt"/>
              </a:rPr>
              <a:t>Greater Value for Money</a:t>
            </a:r>
            <a:r>
              <a:rPr lang="en-US" dirty="0">
                <a:latin typeface="Calibri"/>
                <a:ea typeface="+mn-lt"/>
                <a:cs typeface="+mn-lt"/>
              </a:rPr>
              <a:t>:</a:t>
            </a:r>
            <a:r>
              <a:rPr lang="en-US" dirty="0">
                <a:solidFill>
                  <a:srgbClr val="0D0D0D"/>
                </a:solidFill>
                <a:latin typeface="Calibri"/>
                <a:ea typeface="+mn-lt"/>
                <a:cs typeface="+mn-lt"/>
              </a:rPr>
              <a:t> You can often afford a higher-end model with more features when buying used compared to buying new.</a:t>
            </a:r>
            <a:endParaRPr lang="en-US">
              <a:latin typeface="Calibri"/>
              <a:ea typeface="Calibri"/>
              <a:cs typeface="Calibri"/>
            </a:endParaRPr>
          </a:p>
          <a:p>
            <a:pPr marL="0" indent="0">
              <a:buNone/>
            </a:pPr>
            <a:endParaRPr lang="en-US" dirty="0">
              <a:solidFill>
                <a:srgbClr val="0D0D0D"/>
              </a:solidFill>
              <a:latin typeface="Calibri"/>
              <a:cs typeface="Calibri"/>
            </a:endParaRPr>
          </a:p>
        </p:txBody>
      </p:sp>
      <p:sp>
        <p:nvSpPr>
          <p:cNvPr id="6" name="Content Placeholder 5">
            <a:extLst>
              <a:ext uri="{FF2B5EF4-FFF2-40B4-BE49-F238E27FC236}">
                <a16:creationId xmlns:a16="http://schemas.microsoft.com/office/drawing/2014/main" xmlns="" id="{A001C157-CCB6-A4C3-6C8C-C6AC35DF3D9B}"/>
              </a:ext>
            </a:extLst>
          </p:cNvPr>
          <p:cNvSpPr>
            <a:spLocks noGrp="1"/>
          </p:cNvSpPr>
          <p:nvPr>
            <p:ph idx="11"/>
          </p:nvPr>
        </p:nvSpPr>
        <p:spPr>
          <a:xfrm>
            <a:off x="5765651" y="2412176"/>
            <a:ext cx="6216194" cy="4066075"/>
          </a:xfrm>
        </p:spPr>
        <p:txBody>
          <a:bodyPr vert="horz" lIns="91440" tIns="45720" rIns="91440" bIns="45720" rtlCol="0" anchor="t">
            <a:normAutofit/>
          </a:bodyPr>
          <a:lstStyle/>
          <a:p>
            <a:pPr algn="just"/>
            <a:r>
              <a:rPr lang="en-US" b="1" dirty="0">
                <a:solidFill>
                  <a:schemeClr val="tx1"/>
                </a:solidFill>
              </a:rPr>
              <a:t>How to Buy a Used Car</a:t>
            </a:r>
            <a:endParaRPr lang="en-US">
              <a:solidFill>
                <a:schemeClr val="tx1"/>
              </a:solidFill>
            </a:endParaRPr>
          </a:p>
          <a:p>
            <a:pPr marL="457200" indent="-457200" algn="just">
              <a:buAutoNum type="arabicPeriod"/>
            </a:pPr>
            <a:r>
              <a:rPr lang="en-US" b="1" dirty="0">
                <a:latin typeface="Calibri"/>
                <a:ea typeface="+mn-lt"/>
                <a:cs typeface="+mn-lt"/>
              </a:rPr>
              <a:t>Research</a:t>
            </a:r>
            <a:r>
              <a:rPr lang="en-US" dirty="0">
                <a:latin typeface="Calibri"/>
                <a:ea typeface="+mn-lt"/>
                <a:cs typeface="+mn-lt"/>
              </a:rPr>
              <a:t>:</a:t>
            </a:r>
            <a:r>
              <a:rPr lang="en-US" dirty="0">
                <a:solidFill>
                  <a:srgbClr val="0D0D0D"/>
                </a:solidFill>
                <a:latin typeface="Calibri"/>
                <a:ea typeface="+mn-lt"/>
                <a:cs typeface="+mn-lt"/>
              </a:rPr>
              <a:t> Investigate different models, prices, and market conditions to understand what suits your budget and requirements.</a:t>
            </a:r>
            <a:endParaRPr lang="en-US">
              <a:latin typeface="Calibri"/>
              <a:ea typeface="Calibri"/>
              <a:cs typeface="Calibri"/>
            </a:endParaRPr>
          </a:p>
          <a:p>
            <a:pPr marL="457200" indent="-457200" algn="just">
              <a:buAutoNum type="arabicPeriod"/>
            </a:pPr>
            <a:r>
              <a:rPr lang="en-US" b="1" dirty="0">
                <a:latin typeface="Calibri"/>
                <a:ea typeface="+mn-lt"/>
                <a:cs typeface="+mn-lt"/>
              </a:rPr>
              <a:t>Inspection and Test Drive</a:t>
            </a:r>
            <a:r>
              <a:rPr lang="en-US" dirty="0">
                <a:latin typeface="Calibri"/>
                <a:ea typeface="+mn-lt"/>
                <a:cs typeface="+mn-lt"/>
              </a:rPr>
              <a:t>:</a:t>
            </a:r>
            <a:r>
              <a:rPr lang="en-US" dirty="0">
                <a:solidFill>
                  <a:srgbClr val="0D0D0D"/>
                </a:solidFill>
                <a:latin typeface="Calibri"/>
                <a:ea typeface="+mn-lt"/>
                <a:cs typeface="+mn-lt"/>
              </a:rPr>
              <a:t> Always inspect the car thoroughly and take it for a test drive to ensure it meets your expectations.</a:t>
            </a:r>
            <a:endParaRPr lang="en-US">
              <a:latin typeface="Calibri"/>
              <a:ea typeface="Calibri"/>
              <a:cs typeface="Calibri"/>
            </a:endParaRPr>
          </a:p>
          <a:p>
            <a:pPr marL="457200" indent="-457200" algn="just">
              <a:buAutoNum type="arabicPeriod"/>
            </a:pPr>
            <a:r>
              <a:rPr lang="en-US" b="1" dirty="0">
                <a:latin typeface="Calibri"/>
                <a:ea typeface="+mn-lt"/>
                <a:cs typeface="+mn-lt"/>
              </a:rPr>
              <a:t>Verify Documentation</a:t>
            </a:r>
            <a:r>
              <a:rPr lang="en-US" dirty="0">
                <a:latin typeface="Calibri"/>
                <a:ea typeface="+mn-lt"/>
                <a:cs typeface="+mn-lt"/>
              </a:rPr>
              <a:t>:</a:t>
            </a:r>
            <a:r>
              <a:rPr lang="en-US" dirty="0">
                <a:solidFill>
                  <a:srgbClr val="0D0D0D"/>
                </a:solidFill>
                <a:latin typeface="Calibri"/>
                <a:ea typeface="+mn-lt"/>
                <a:cs typeface="+mn-lt"/>
              </a:rPr>
              <a:t> Check the car’s history, including service records, ownership, and accident history, to ensure a transparent and secure purchase.</a:t>
            </a:r>
            <a:endParaRPr lang="en-US">
              <a:latin typeface="Calibri"/>
              <a:ea typeface="Calibri"/>
              <a:cs typeface="Calibri"/>
            </a:endParaRPr>
          </a:p>
          <a:p>
            <a:endParaRPr lang="en-US" dirty="0"/>
          </a:p>
        </p:txBody>
      </p:sp>
    </p:spTree>
    <p:extLst>
      <p:ext uri="{BB962C8B-B14F-4D97-AF65-F5344CB8AC3E}">
        <p14:creationId xmlns:p14="http://schemas.microsoft.com/office/powerpoint/2010/main" xmlns="" val="3662677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CEE190-899A-46D2-989D-C4BC6A46F946}"/>
              </a:ext>
            </a:extLst>
          </p:cNvPr>
          <p:cNvSpPr>
            <a:spLocks noGrp="1"/>
          </p:cNvSpPr>
          <p:nvPr>
            <p:ph type="title"/>
          </p:nvPr>
        </p:nvSpPr>
        <p:spPr>
          <a:xfrm>
            <a:off x="2926" y="1953"/>
            <a:ext cx="12194578" cy="1687099"/>
          </a:xfrm>
        </p:spPr>
        <p:txBody>
          <a:bodyPr/>
          <a:lstStyle/>
          <a:p>
            <a:r>
              <a:rPr lang="en-US" dirty="0">
                <a:solidFill>
                  <a:schemeClr val="bg1"/>
                </a:solidFill>
              </a:rPr>
              <a:t>Problem Statement :</a:t>
            </a:r>
          </a:p>
        </p:txBody>
      </p:sp>
      <p:sp>
        <p:nvSpPr>
          <p:cNvPr id="3" name="Subtitle 2">
            <a:extLst>
              <a:ext uri="{FF2B5EF4-FFF2-40B4-BE49-F238E27FC236}">
                <a16:creationId xmlns:a16="http://schemas.microsoft.com/office/drawing/2014/main" xmlns="" id="{26BC9DE8-A5CC-4BE1-0DE5-CB15D01A7919}"/>
              </a:ext>
            </a:extLst>
          </p:cNvPr>
          <p:cNvSpPr>
            <a:spLocks noGrp="1"/>
          </p:cNvSpPr>
          <p:nvPr>
            <p:ph idx="14"/>
          </p:nvPr>
        </p:nvSpPr>
        <p:spPr>
          <a:xfrm>
            <a:off x="1522" y="2379544"/>
            <a:ext cx="12181603" cy="4328331"/>
          </a:xfrm>
        </p:spPr>
        <p:txBody>
          <a:bodyPr vert="horz" lIns="91440" tIns="45720" rIns="91440" bIns="45720" rtlCol="0" anchor="t">
            <a:normAutofit/>
          </a:bodyPr>
          <a:lstStyle/>
          <a:p>
            <a:pPr marL="0" indent="0" algn="just">
              <a:buNone/>
            </a:pPr>
            <a:r>
              <a:rPr lang="en-US" b="1" dirty="0">
                <a:solidFill>
                  <a:srgbClr val="0D0D0D"/>
                </a:solidFill>
                <a:latin typeface="Calibri"/>
                <a:ea typeface="Calibri"/>
                <a:cs typeface="Arial"/>
              </a:rPr>
              <a:t>Used Cars Sales Trend in Recent Years :</a:t>
            </a:r>
            <a:endParaRPr lang="en-US">
              <a:solidFill>
                <a:srgbClr val="0D0D0D"/>
              </a:solidFill>
              <a:latin typeface="Calibri"/>
              <a:ea typeface="Calibri"/>
              <a:cs typeface="Arial"/>
            </a:endParaRPr>
          </a:p>
          <a:p>
            <a:pPr marL="285750" indent="-285750" algn="just">
              <a:buFont typeface="Arial,Sans-Serif"/>
              <a:buChar char="•"/>
            </a:pPr>
            <a:r>
              <a:rPr lang="en-US" b="1" dirty="0">
                <a:solidFill>
                  <a:srgbClr val="FFFFFF"/>
                </a:solidFill>
                <a:latin typeface="Calibri"/>
                <a:cs typeface="Calibri"/>
              </a:rPr>
              <a:t>Rising Demand</a:t>
            </a:r>
            <a:r>
              <a:rPr lang="en-US" dirty="0">
                <a:solidFill>
                  <a:srgbClr val="0D0D0D"/>
                </a:solidFill>
                <a:latin typeface="Calibri"/>
                <a:cs typeface="Calibri"/>
              </a:rPr>
              <a:t>: The demand for used cars has been steadily increasing, driven by economic factors and a growing preference for affordable options.</a:t>
            </a:r>
            <a:endParaRPr lang="en-US">
              <a:solidFill>
                <a:srgbClr val="000000"/>
              </a:solidFill>
              <a:latin typeface="Calibri"/>
              <a:ea typeface="Calibri"/>
              <a:cs typeface="Calibri"/>
            </a:endParaRPr>
          </a:p>
          <a:p>
            <a:pPr marL="285750" indent="-285750" algn="just">
              <a:buFont typeface="Arial,Sans-Serif"/>
              <a:buChar char="•"/>
            </a:pPr>
            <a:r>
              <a:rPr lang="en-US" b="1" dirty="0">
                <a:latin typeface="Calibri"/>
                <a:cs typeface="Calibri"/>
              </a:rPr>
              <a:t>Market Growth</a:t>
            </a:r>
            <a:r>
              <a:rPr lang="en-US" dirty="0">
                <a:solidFill>
                  <a:srgbClr val="0D0D0D"/>
                </a:solidFill>
                <a:latin typeface="Calibri"/>
                <a:cs typeface="Calibri"/>
              </a:rPr>
              <a:t>: The used car market has seen robust growth, with more consumers opting for pre-owned vehicles due to their cost-effectiveness and improved reliability.</a:t>
            </a:r>
            <a:endParaRPr lang="en-US">
              <a:solidFill>
                <a:srgbClr val="0D0D0D"/>
              </a:solidFill>
              <a:latin typeface="Calibri"/>
              <a:ea typeface="Calibri"/>
              <a:cs typeface="Calibri"/>
            </a:endParaRPr>
          </a:p>
          <a:p>
            <a:pPr marL="285750" indent="-285750" algn="just">
              <a:buFont typeface="Arial,Sans-Serif"/>
              <a:buChar char="•"/>
            </a:pPr>
            <a:r>
              <a:rPr lang="en-US" b="1" dirty="0">
                <a:solidFill>
                  <a:srgbClr val="FFFFFF"/>
                </a:solidFill>
                <a:latin typeface="Calibri"/>
                <a:ea typeface="+mn-lt"/>
                <a:cs typeface="Calibri"/>
              </a:rPr>
              <a:t>CARAPP :</a:t>
            </a:r>
            <a:r>
              <a:rPr lang="en-US" b="1" dirty="0">
                <a:solidFill>
                  <a:schemeClr val="tx1"/>
                </a:solidFill>
                <a:latin typeface="Calibri"/>
                <a:ea typeface="+mn-lt"/>
                <a:cs typeface="Calibri"/>
              </a:rPr>
              <a:t> </a:t>
            </a:r>
          </a:p>
          <a:p>
            <a:pPr marL="285750" indent="-285750" algn="just">
              <a:buFont typeface="Arial,Sans-Serif"/>
              <a:buChar char="•"/>
            </a:pPr>
            <a:r>
              <a:rPr lang="en-US" dirty="0">
                <a:solidFill>
                  <a:schemeClr val="tx1"/>
                </a:solidFill>
                <a:latin typeface="Calibri"/>
                <a:ea typeface="+mn-lt"/>
                <a:cs typeface="Calibri"/>
              </a:rPr>
              <a:t>CARAPP are known for their </a:t>
            </a:r>
            <a:r>
              <a:rPr lang="en-US" dirty="0">
                <a:solidFill>
                  <a:srgbClr val="0D0D0D"/>
                </a:solidFill>
                <a:latin typeface="Calibri"/>
                <a:ea typeface="+mn-lt"/>
                <a:cs typeface="Arial"/>
              </a:rPr>
              <a:t>Trustworthiness, Customer Centric Approach, Quality Assurance, Diverse Inventory, Competitive Pricing, Flexible Financing, After-Sales Service and Innovative Marketing.</a:t>
            </a:r>
            <a:endParaRPr lang="en-US">
              <a:solidFill>
                <a:schemeClr val="tx1"/>
              </a:solidFill>
              <a:latin typeface="Calibri"/>
              <a:ea typeface="+mn-lt"/>
              <a:cs typeface="Arial"/>
            </a:endParaRPr>
          </a:p>
          <a:p>
            <a:pPr marL="285750" indent="-285750" algn="just">
              <a:buFont typeface="Arial,Sans-Serif"/>
              <a:buChar char="•"/>
            </a:pPr>
            <a:r>
              <a:rPr lang="en-US" dirty="0">
                <a:solidFill>
                  <a:schemeClr val="tx1"/>
                </a:solidFill>
                <a:latin typeface="Calibri"/>
                <a:ea typeface="+mn-lt"/>
                <a:cs typeface="+mn-lt"/>
              </a:rPr>
              <a:t>In recent years, Car App has been focusing on enhancing its sales and marketing strategy to regain a strong foothold in the market.</a:t>
            </a:r>
            <a:endParaRPr lang="en-US" b="1">
              <a:solidFill>
                <a:schemeClr val="tx1"/>
              </a:solidFill>
              <a:latin typeface="Calibri"/>
              <a:ea typeface="Calibri"/>
              <a:cs typeface="Calibri"/>
            </a:endParaRPr>
          </a:p>
          <a:p>
            <a:pPr marL="0" indent="0">
              <a:buNone/>
            </a:pPr>
            <a:endParaRPr lang="en-US" b="1" dirty="0">
              <a:solidFill>
                <a:srgbClr val="0D0D0D"/>
              </a:solidFill>
              <a:latin typeface="Calibri"/>
              <a:ea typeface="Calibri"/>
              <a:cs typeface="Calibri"/>
            </a:endParaRPr>
          </a:p>
          <a:p>
            <a:pPr marL="59690" indent="0">
              <a:buNone/>
            </a:pPr>
            <a:endParaRPr lang="en-US" dirty="0"/>
          </a:p>
        </p:txBody>
      </p:sp>
    </p:spTree>
    <p:extLst>
      <p:ext uri="{BB962C8B-B14F-4D97-AF65-F5344CB8AC3E}">
        <p14:creationId xmlns:p14="http://schemas.microsoft.com/office/powerpoint/2010/main" xmlns="" val="779750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FF5EE67-DE83-C00F-F31C-58A2B46234DB}"/>
              </a:ext>
            </a:extLst>
          </p:cNvPr>
          <p:cNvSpPr>
            <a:spLocks noGrp="1"/>
          </p:cNvSpPr>
          <p:nvPr>
            <p:ph type="title"/>
          </p:nvPr>
        </p:nvSpPr>
        <p:spPr>
          <a:xfrm>
            <a:off x="17304" y="1954"/>
            <a:ext cx="12180201" cy="1715853"/>
          </a:xfrm>
        </p:spPr>
        <p:txBody>
          <a:bodyPr/>
          <a:lstStyle/>
          <a:p>
            <a:r>
              <a:rPr lang="en-US" dirty="0">
                <a:solidFill>
                  <a:schemeClr val="bg1"/>
                </a:solidFill>
              </a:rPr>
              <a:t>Data Description:</a:t>
            </a:r>
          </a:p>
        </p:txBody>
      </p:sp>
      <p:pic>
        <p:nvPicPr>
          <p:cNvPr id="6" name="Content Placeholder 5" descr="A screenshot of a car&#10;&#10;Description automatically generated">
            <a:extLst>
              <a:ext uri="{FF2B5EF4-FFF2-40B4-BE49-F238E27FC236}">
                <a16:creationId xmlns:a16="http://schemas.microsoft.com/office/drawing/2014/main" xmlns="" id="{F54D86A9-B3DD-1203-244B-868F834F214D}"/>
              </a:ext>
            </a:extLst>
          </p:cNvPr>
          <p:cNvPicPr>
            <a:picLocks noGrp="1" noChangeAspect="1"/>
          </p:cNvPicPr>
          <p:nvPr>
            <p:ph idx="14"/>
          </p:nvPr>
        </p:nvPicPr>
        <p:blipFill>
          <a:blip r:embed="rId3"/>
          <a:stretch>
            <a:fillRect/>
          </a:stretch>
        </p:blipFill>
        <p:spPr>
          <a:xfrm>
            <a:off x="905603" y="2401034"/>
            <a:ext cx="9640196" cy="4227840"/>
          </a:xfrm>
        </p:spPr>
      </p:pic>
    </p:spTree>
    <p:extLst>
      <p:ext uri="{BB962C8B-B14F-4D97-AF65-F5344CB8AC3E}">
        <p14:creationId xmlns:p14="http://schemas.microsoft.com/office/powerpoint/2010/main" xmlns="" val="252933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AA093-E00B-31E9-0A13-71142E30E57C}"/>
              </a:ext>
            </a:extLst>
          </p:cNvPr>
          <p:cNvSpPr>
            <a:spLocks noGrp="1"/>
          </p:cNvSpPr>
          <p:nvPr>
            <p:ph type="title"/>
          </p:nvPr>
        </p:nvSpPr>
        <p:spPr>
          <a:xfrm>
            <a:off x="2927" y="1954"/>
            <a:ext cx="12180200" cy="1715853"/>
          </a:xfrm>
        </p:spPr>
        <p:txBody>
          <a:bodyPr>
            <a:normAutofit/>
          </a:bodyPr>
          <a:lstStyle/>
          <a:p>
            <a:r>
              <a:rPr lang="en-US" dirty="0">
                <a:solidFill>
                  <a:schemeClr val="bg1"/>
                </a:solidFill>
              </a:rPr>
              <a:t>Pandas : Pre - Profiling Report</a:t>
            </a:r>
          </a:p>
        </p:txBody>
      </p:sp>
      <p:pic>
        <p:nvPicPr>
          <p:cNvPr id="5" name="Content Placeholder 4">
            <a:extLst>
              <a:ext uri="{FF2B5EF4-FFF2-40B4-BE49-F238E27FC236}">
                <a16:creationId xmlns:a16="http://schemas.microsoft.com/office/drawing/2014/main" xmlns="" id="{85A66476-BFD2-9A47-4976-59BA79D2C2A6}"/>
              </a:ext>
              <a:ext uri="{C183D7F6-B498-43B3-948B-1728B52AA6E4}">
                <adec:decorative xmlns:adec="http://schemas.microsoft.com/office/drawing/2017/decorative" xmlns="" val="1"/>
              </a:ext>
            </a:extLst>
          </p:cNvPr>
          <p:cNvPicPr>
            <a:picLocks noGrp="1" noChangeAspect="1"/>
          </p:cNvPicPr>
          <p:nvPr>
            <p:ph idx="14"/>
          </p:nvPr>
        </p:nvPicPr>
        <p:blipFill>
          <a:blip r:embed="rId3"/>
          <a:stretch>
            <a:fillRect/>
          </a:stretch>
        </p:blipFill>
        <p:spPr>
          <a:xfrm>
            <a:off x="362947" y="2429995"/>
            <a:ext cx="11602528" cy="4299317"/>
          </a:xfrm>
        </p:spPr>
      </p:pic>
    </p:spTree>
    <p:extLst>
      <p:ext uri="{BB962C8B-B14F-4D97-AF65-F5344CB8AC3E}">
        <p14:creationId xmlns:p14="http://schemas.microsoft.com/office/powerpoint/2010/main" xmlns="" val="4117153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F9E134-98AA-3ECE-E40A-180C85ACD7D5}"/>
              </a:ext>
            </a:extLst>
          </p:cNvPr>
          <p:cNvSpPr>
            <a:spLocks noGrp="1"/>
          </p:cNvSpPr>
          <p:nvPr>
            <p:ph type="title"/>
          </p:nvPr>
        </p:nvSpPr>
        <p:spPr>
          <a:xfrm>
            <a:off x="2926" y="1954"/>
            <a:ext cx="12194579" cy="1888381"/>
          </a:xfrm>
        </p:spPr>
        <p:txBody>
          <a:bodyPr/>
          <a:lstStyle/>
          <a:p>
            <a:r>
              <a:rPr lang="en-US" dirty="0">
                <a:solidFill>
                  <a:schemeClr val="bg1"/>
                </a:solidFill>
              </a:rPr>
              <a:t>Pandas : Post – Profiling Report</a:t>
            </a:r>
          </a:p>
        </p:txBody>
      </p:sp>
      <p:pic>
        <p:nvPicPr>
          <p:cNvPr id="4" name="Content Placeholder 3" descr="A screenshot of a graph&#10;&#10;Description automatically generated">
            <a:extLst>
              <a:ext uri="{FF2B5EF4-FFF2-40B4-BE49-F238E27FC236}">
                <a16:creationId xmlns:a16="http://schemas.microsoft.com/office/drawing/2014/main" xmlns="" id="{D93BA524-1C0E-CC81-2197-740755C8D592}"/>
              </a:ext>
            </a:extLst>
          </p:cNvPr>
          <p:cNvPicPr>
            <a:picLocks noGrp="1" noChangeAspect="1"/>
          </p:cNvPicPr>
          <p:nvPr>
            <p:ph idx="14"/>
          </p:nvPr>
        </p:nvPicPr>
        <p:blipFill>
          <a:blip r:embed="rId3"/>
          <a:stretch>
            <a:fillRect/>
          </a:stretch>
        </p:blipFill>
        <p:spPr>
          <a:xfrm>
            <a:off x="233551" y="2489171"/>
            <a:ext cx="11760678" cy="4224096"/>
          </a:xfrm>
        </p:spPr>
      </p:pic>
    </p:spTree>
    <p:extLst>
      <p:ext uri="{BB962C8B-B14F-4D97-AF65-F5344CB8AC3E}">
        <p14:creationId xmlns:p14="http://schemas.microsoft.com/office/powerpoint/2010/main" xmlns="" val="1265939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4CFB73D-B7C9-A177-04F3-E48E841A875E}"/>
              </a:ext>
            </a:extLst>
          </p:cNvPr>
          <p:cNvSpPr>
            <a:spLocks noGrp="1"/>
          </p:cNvSpPr>
          <p:nvPr>
            <p:ph type="title"/>
          </p:nvPr>
        </p:nvSpPr>
        <p:spPr>
          <a:xfrm>
            <a:off x="2926" y="-2879"/>
            <a:ext cx="12194577" cy="1002073"/>
          </a:xfrm>
        </p:spPr>
        <p:txBody>
          <a:bodyPr/>
          <a:lstStyle/>
          <a:p>
            <a:r>
              <a:rPr lang="en-US" dirty="0">
                <a:solidFill>
                  <a:schemeClr val="tx1"/>
                </a:solidFill>
              </a:rPr>
              <a:t>Top 5 Cars Brand  by Sales</a:t>
            </a:r>
          </a:p>
        </p:txBody>
      </p:sp>
      <p:sp>
        <p:nvSpPr>
          <p:cNvPr id="3" name="Content Placeholder 2">
            <a:extLst>
              <a:ext uri="{FF2B5EF4-FFF2-40B4-BE49-F238E27FC236}">
                <a16:creationId xmlns:a16="http://schemas.microsoft.com/office/drawing/2014/main" xmlns="" id="{D1455C0B-19FB-954B-532A-0A68CAC4E0E4}"/>
              </a:ext>
            </a:extLst>
          </p:cNvPr>
          <p:cNvSpPr>
            <a:spLocks noGrp="1"/>
          </p:cNvSpPr>
          <p:nvPr>
            <p:ph idx="11"/>
          </p:nvPr>
        </p:nvSpPr>
        <p:spPr>
          <a:xfrm>
            <a:off x="8526101" y="1112112"/>
            <a:ext cx="3527629" cy="5567419"/>
          </a:xfrm>
        </p:spPr>
        <p:txBody>
          <a:bodyPr vert="horz" lIns="91440" tIns="45720" rIns="91440" bIns="45720" rtlCol="0" anchor="t">
            <a:noAutofit/>
          </a:bodyPr>
          <a:lstStyle/>
          <a:p>
            <a:pPr algn="just"/>
            <a:r>
              <a:rPr lang="en-US" sz="1400" dirty="0">
                <a:solidFill>
                  <a:srgbClr val="000000"/>
                </a:solidFill>
                <a:latin typeface="Calibri"/>
                <a:ea typeface="+mn-lt"/>
                <a:cs typeface="+mn-lt"/>
              </a:rPr>
              <a:t>The bar graph visually represents the sales distribution among the top 5 car brands.</a:t>
            </a:r>
            <a:endParaRPr lang="en-US" sz="1400" dirty="0">
              <a:solidFill>
                <a:srgbClr val="FFFFFF"/>
              </a:solidFill>
              <a:latin typeface="Calibri"/>
              <a:ea typeface="Calibri"/>
              <a:cs typeface="Calibri"/>
            </a:endParaRPr>
          </a:p>
          <a:p>
            <a:pPr algn="just"/>
            <a:r>
              <a:rPr lang="en-US" sz="1400" dirty="0">
                <a:solidFill>
                  <a:srgbClr val="000000"/>
                </a:solidFill>
                <a:latin typeface="Calibri"/>
                <a:ea typeface="+mn-lt"/>
                <a:cs typeface="+mn-lt"/>
              </a:rPr>
              <a:t> Volkswagen leads with the highest number of sales, closely followed by Mercedes-Benz.</a:t>
            </a:r>
            <a:endParaRPr lang="en-US" sz="1400">
              <a:latin typeface="Calibri"/>
              <a:ea typeface="Calibri"/>
              <a:cs typeface="Calibri"/>
            </a:endParaRPr>
          </a:p>
          <a:p>
            <a:pPr algn="just"/>
            <a:r>
              <a:rPr lang="en-US" sz="1400" dirty="0">
                <a:solidFill>
                  <a:srgbClr val="000000"/>
                </a:solidFill>
                <a:latin typeface="Calibri"/>
                <a:ea typeface="+mn-lt"/>
                <a:cs typeface="+mn-lt"/>
              </a:rPr>
              <a:t>There is a noticeable drop in sales figures from Mercedes-Benz to BMW, indicating that the top two brands dominate the market significantly.</a:t>
            </a:r>
            <a:endParaRPr lang="en-US" sz="1400">
              <a:latin typeface="Calibri"/>
              <a:cs typeface="Calibri"/>
            </a:endParaRPr>
          </a:p>
          <a:p>
            <a:pPr algn="just"/>
            <a:r>
              <a:rPr lang="en-US" sz="1400" dirty="0">
                <a:solidFill>
                  <a:srgbClr val="000000"/>
                </a:solidFill>
                <a:latin typeface="Calibri"/>
                <a:ea typeface="+mn-lt"/>
                <a:cs typeface="+mn-lt"/>
              </a:rPr>
              <a:t>Toyota and VAZ have similar sales figures but are clearly behind the top three brands. </a:t>
            </a:r>
            <a:endParaRPr lang="en-US" sz="1400">
              <a:solidFill>
                <a:srgbClr val="FFFFFF"/>
              </a:solidFill>
              <a:latin typeface="Calibri"/>
              <a:ea typeface="Calibri"/>
              <a:cs typeface="Calibri"/>
            </a:endParaRPr>
          </a:p>
          <a:p>
            <a:pPr algn="just"/>
            <a:r>
              <a:rPr lang="en-US" sz="1400" dirty="0">
                <a:solidFill>
                  <a:srgbClr val="000000"/>
                </a:solidFill>
                <a:latin typeface="Calibri"/>
                <a:ea typeface="+mn-lt"/>
                <a:cs typeface="+mn-lt"/>
              </a:rPr>
              <a:t>This suggests that while Volkswagen and Mercedes-Benz are the most popular among consumers, there is a competitive gap that BMW, Toyota, and VAZ have yet to bridge.</a:t>
            </a:r>
            <a:endParaRPr lang="en-US" sz="1400">
              <a:latin typeface="Calibri"/>
              <a:ea typeface="Calibri"/>
              <a:cs typeface="Calibri"/>
            </a:endParaRPr>
          </a:p>
          <a:p>
            <a:endParaRPr lang="en-US" dirty="0"/>
          </a:p>
        </p:txBody>
      </p:sp>
      <p:pic>
        <p:nvPicPr>
          <p:cNvPr id="7" name="Content Placeholder 6" descr="A graph of sales with different colored rectangles&#10;&#10;Description automatically generated">
            <a:extLst>
              <a:ext uri="{FF2B5EF4-FFF2-40B4-BE49-F238E27FC236}">
                <a16:creationId xmlns:a16="http://schemas.microsoft.com/office/drawing/2014/main" xmlns="" id="{846C199C-AD26-BF66-262A-002829B14334}"/>
              </a:ext>
            </a:extLst>
          </p:cNvPr>
          <p:cNvPicPr>
            <a:picLocks noGrp="1" noChangeAspect="1"/>
          </p:cNvPicPr>
          <p:nvPr>
            <p:ph idx="12"/>
          </p:nvPr>
        </p:nvPicPr>
        <p:blipFill>
          <a:blip r:embed="rId3"/>
          <a:stretch>
            <a:fillRect/>
          </a:stretch>
        </p:blipFill>
        <p:spPr>
          <a:xfrm>
            <a:off x="235553" y="1107667"/>
            <a:ext cx="8094451" cy="5582410"/>
          </a:xfrm>
        </p:spPr>
      </p:pic>
    </p:spTree>
    <p:extLst>
      <p:ext uri="{BB962C8B-B14F-4D97-AF65-F5344CB8AC3E}">
        <p14:creationId xmlns:p14="http://schemas.microsoft.com/office/powerpoint/2010/main" xmlns="" val="2652102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EF58C-138C-55F4-DA77-4C3F06C81A1C}"/>
              </a:ext>
            </a:extLst>
          </p:cNvPr>
          <p:cNvSpPr>
            <a:spLocks noGrp="1"/>
          </p:cNvSpPr>
          <p:nvPr>
            <p:ph type="title"/>
          </p:nvPr>
        </p:nvSpPr>
        <p:spPr>
          <a:xfrm>
            <a:off x="2926" y="140897"/>
            <a:ext cx="11432300" cy="868393"/>
          </a:xfrm>
        </p:spPr>
        <p:txBody>
          <a:bodyPr/>
          <a:lstStyle/>
          <a:p>
            <a:r>
              <a:rPr lang="en-US" sz="4000" dirty="0">
                <a:solidFill>
                  <a:schemeClr val="bg1"/>
                </a:solidFill>
                <a:latin typeface="Avenir Next LT Pro"/>
                <a:ea typeface="+mj-lt"/>
                <a:cs typeface="+mj-lt"/>
              </a:rPr>
              <a:t>Top 5 Car Models by Sales :</a:t>
            </a:r>
            <a:endParaRPr lang="en-US" sz="4000" dirty="0">
              <a:solidFill>
                <a:schemeClr val="bg1"/>
              </a:solidFill>
              <a:latin typeface="Avenir Next LT Pro"/>
            </a:endParaRPr>
          </a:p>
        </p:txBody>
      </p:sp>
      <p:sp>
        <p:nvSpPr>
          <p:cNvPr id="3" name="Content Placeholder 2">
            <a:extLst>
              <a:ext uri="{FF2B5EF4-FFF2-40B4-BE49-F238E27FC236}">
                <a16:creationId xmlns:a16="http://schemas.microsoft.com/office/drawing/2014/main" xmlns="" id="{9B5DDE7C-335B-FD23-E1E6-CDCB99B7878C}"/>
              </a:ext>
            </a:extLst>
          </p:cNvPr>
          <p:cNvSpPr>
            <a:spLocks noGrp="1"/>
          </p:cNvSpPr>
          <p:nvPr>
            <p:ph idx="1"/>
          </p:nvPr>
        </p:nvSpPr>
        <p:spPr>
          <a:xfrm>
            <a:off x="219495" y="1009262"/>
            <a:ext cx="4789331" cy="5595830"/>
          </a:xfrm>
        </p:spPr>
        <p:txBody>
          <a:bodyPr vert="horz" lIns="91440" tIns="45720" rIns="91440" bIns="45720" rtlCol="0" anchor="t">
            <a:noAutofit/>
          </a:bodyPr>
          <a:lstStyle/>
          <a:p>
            <a:pPr algn="just"/>
            <a:r>
              <a:rPr lang="en-US" sz="1400" dirty="0">
                <a:solidFill>
                  <a:schemeClr val="bg1"/>
                </a:solidFill>
                <a:latin typeface="Calibri"/>
                <a:ea typeface="+mn-lt"/>
                <a:cs typeface="+mn-lt"/>
              </a:rPr>
              <a:t>The Mercedes-Benz E-Class leads with the highest sales at 25.6%, making it the most popular model among the top 5. </a:t>
            </a:r>
            <a:endParaRPr lang="en-US" sz="1400" dirty="0">
              <a:solidFill>
                <a:schemeClr val="bg1"/>
              </a:solidFill>
              <a:latin typeface="Calibri"/>
              <a:ea typeface="Calibri"/>
              <a:cs typeface="Calibri"/>
            </a:endParaRPr>
          </a:p>
          <a:p>
            <a:pPr algn="just"/>
            <a:r>
              <a:rPr lang="en-US" sz="1400" dirty="0">
                <a:solidFill>
                  <a:schemeClr val="bg1"/>
                </a:solidFill>
                <a:latin typeface="Calibri"/>
                <a:ea typeface="+mn-lt"/>
                <a:cs typeface="+mn-lt"/>
              </a:rPr>
              <a:t>The Audi A6 follows closely with 22.9%, indicating strong sales but still behind the E-Class by a notable margin. The Toyota Camry (17.6%) and Mercedes-Benz Vito (17.1%) have similar sales figures, showing moderate popularity but are significantly behind the top two models. </a:t>
            </a:r>
            <a:endParaRPr lang="en-US" sz="1400" dirty="0">
              <a:solidFill>
                <a:schemeClr val="bg1"/>
              </a:solidFill>
              <a:latin typeface="Calibri"/>
              <a:ea typeface="Calibri"/>
              <a:cs typeface="Calibri"/>
            </a:endParaRPr>
          </a:p>
          <a:p>
            <a:pPr algn="just"/>
            <a:r>
              <a:rPr lang="en-US" sz="1400" dirty="0">
                <a:solidFill>
                  <a:schemeClr val="bg1"/>
                </a:solidFill>
                <a:latin typeface="Calibri"/>
                <a:ea typeface="+mn-lt"/>
                <a:cs typeface="+mn-lt"/>
              </a:rPr>
              <a:t>The Daewoo Lanos has the lowest sales among the top 5 models at 16.8%, though it is not far behind the Vito and Camry.</a:t>
            </a:r>
            <a:endParaRPr lang="en-US" sz="1400" dirty="0">
              <a:solidFill>
                <a:schemeClr val="bg1"/>
              </a:solidFill>
              <a:latin typeface="Calibri"/>
              <a:ea typeface="Calibri"/>
              <a:cs typeface="Calibri"/>
            </a:endParaRPr>
          </a:p>
          <a:p>
            <a:pPr algn="just"/>
            <a:r>
              <a:rPr lang="en-US" sz="1400" dirty="0">
                <a:solidFill>
                  <a:schemeClr val="bg1"/>
                </a:solidFill>
                <a:latin typeface="Calibri"/>
                <a:ea typeface="+mn-lt"/>
                <a:cs typeface="+mn-lt"/>
              </a:rPr>
              <a:t>The chart shows a clear leader (Mercedes-Benz E-Class) and a close competition among the other models, with each capturing a substantial but smaller market share compared to the E-Class. The differences in percentage points help highlight the varying levels of popularity and market presence of each car model.</a:t>
            </a:r>
            <a:endParaRPr lang="en-US" sz="1400" dirty="0">
              <a:solidFill>
                <a:schemeClr val="bg1"/>
              </a:solidFill>
              <a:latin typeface="Calibri"/>
              <a:cs typeface="Calibri"/>
            </a:endParaRPr>
          </a:p>
          <a:p>
            <a:endParaRPr lang="en-US" sz="1400" dirty="0"/>
          </a:p>
        </p:txBody>
      </p:sp>
      <p:pic>
        <p:nvPicPr>
          <p:cNvPr id="6" name="Content Placeholder 5" descr="A colorful circle with text&#10;&#10;Description automatically generated">
            <a:extLst>
              <a:ext uri="{FF2B5EF4-FFF2-40B4-BE49-F238E27FC236}">
                <a16:creationId xmlns:a16="http://schemas.microsoft.com/office/drawing/2014/main" xmlns="" id="{CD886BEE-FF24-51D3-4038-175A4443BD0D}"/>
              </a:ext>
            </a:extLst>
          </p:cNvPr>
          <p:cNvPicPr>
            <a:picLocks noGrp="1" noChangeAspect="1"/>
          </p:cNvPicPr>
          <p:nvPr>
            <p:ph idx="10"/>
          </p:nvPr>
        </p:nvPicPr>
        <p:blipFill>
          <a:blip r:embed="rId3"/>
          <a:stretch>
            <a:fillRect/>
          </a:stretch>
        </p:blipFill>
        <p:spPr>
          <a:xfrm>
            <a:off x="5195728" y="1012148"/>
            <a:ext cx="6814459" cy="5595667"/>
          </a:xfrm>
        </p:spPr>
      </p:pic>
    </p:spTree>
    <p:extLst>
      <p:ext uri="{BB962C8B-B14F-4D97-AF65-F5344CB8AC3E}">
        <p14:creationId xmlns:p14="http://schemas.microsoft.com/office/powerpoint/2010/main" xmlns="" val="4015300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ccentBoxVTI" id="{F4FE582F-5DDE-4E50-A331-B77FB79D7361}" vid="{42624B42-66F4-4B9A-A3DB-EB561F162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TotalTime>
  <Words>926</Words>
  <Application>Microsoft Office PowerPoint</Application>
  <PresentationFormat>Custom</PresentationFormat>
  <Paragraphs>179</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AccentBoxVTI</vt:lpstr>
      <vt:lpstr>Exploratory Data Analysis (EDA) Project</vt:lpstr>
      <vt:lpstr>About Us:</vt:lpstr>
      <vt:lpstr> Introduction:   Buying a used car offers a cost-effective alternative to purchasing new, providing excellent value for money. With a wide range of models available, consumers can find reliable, affordable vehicles that suit their needs and preferences. </vt:lpstr>
      <vt:lpstr>Problem Statement :</vt:lpstr>
      <vt:lpstr>Data Description:</vt:lpstr>
      <vt:lpstr>Pandas : Pre - Profiling Report</vt:lpstr>
      <vt:lpstr>Pandas : Post – Profiling Report</vt:lpstr>
      <vt:lpstr>Top 5 Cars Brand  by Sales</vt:lpstr>
      <vt:lpstr>Top 5 Car Models by Sales :</vt:lpstr>
      <vt:lpstr>Top 10 Cars by Price</vt:lpstr>
      <vt:lpstr>Car Price and Year of Manufacture</vt:lpstr>
      <vt:lpstr> Engine Volume vs Car Price</vt:lpstr>
      <vt:lpstr>Mileage vs Car Price</vt:lpstr>
      <vt:lpstr> Engine Type vs Car Price</vt:lpstr>
      <vt:lpstr>Price difference between different Drive</vt:lpstr>
      <vt:lpstr> Body Type of Car influence the Price</vt:lpstr>
      <vt:lpstr>Trend between Car Price and Body Type</vt:lpstr>
      <vt:lpstr>Engine Volume &amp; Engine Type vs Car Price</vt:lpstr>
      <vt:lpstr>Trend between Year &amp; Mileage on Car Price</vt:lpstr>
      <vt:lpstr>Effect of Body Type &amp; Drive Type on Price</vt:lpstr>
      <vt:lpstr>Summarization </vt:lpstr>
      <vt:lpstr>Actionable Insight  </vt:lpstr>
      <vt:lpstr>The Growth Continues...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dell</cp:lastModifiedBy>
  <cp:revision>1339</cp:revision>
  <dcterms:created xsi:type="dcterms:W3CDTF">2024-05-30T11:34:56Z</dcterms:created>
  <dcterms:modified xsi:type="dcterms:W3CDTF">2024-06-02T11:50:27Z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