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8" r:id="rId6"/>
    <p:sldId id="259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7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5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4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198E-F5F5-4880-9146-30B0AA8FA5F3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9809-A578-4DB8-A1F5-0A24447EC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48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F235-6AC4-4FF2-9536-CBE8B44D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Arrays</a:t>
            </a:r>
            <a:br>
              <a:rPr lang="en-US" altLang="zh-CN" sz="7200" dirty="0"/>
            </a:br>
            <a:r>
              <a:rPr lang="zh-CN" altLang="en-US" sz="72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05164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F235-6AC4-4FF2-9536-CBE8B44D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60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Two-dimensional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02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83D51CE-2737-4F7A-924D-DAC9323F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altLang="zh-CN" dirty="0"/>
              <a:t>Declaration &amp; Initialization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EDC7C-8C13-4289-A1C1-2FEB9FF4E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3" t="16148" r="57500" b="73380"/>
          <a:stretch/>
        </p:blipFill>
        <p:spPr>
          <a:xfrm>
            <a:off x="924559" y="1690688"/>
            <a:ext cx="4931891" cy="13255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35FAEE7-E304-404E-B682-D00FA7F0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50" t="29778" r="48035" b="62519"/>
          <a:stretch/>
        </p:blipFill>
        <p:spPr>
          <a:xfrm>
            <a:off x="924559" y="3567430"/>
            <a:ext cx="6087719" cy="90297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1219F7F-947C-49B2-90CC-D2DB51878C00}"/>
              </a:ext>
            </a:extLst>
          </p:cNvPr>
          <p:cNvGrpSpPr/>
          <p:nvPr/>
        </p:nvGrpSpPr>
        <p:grpSpPr>
          <a:xfrm>
            <a:off x="2550045" y="4289295"/>
            <a:ext cx="8615948" cy="1464567"/>
            <a:chOff x="1290205" y="3549967"/>
            <a:chExt cx="8615948" cy="1464567"/>
          </a:xfrm>
        </p:grpSpPr>
        <p:sp>
          <p:nvSpPr>
            <p:cNvPr id="7" name="箭头: 左 6">
              <a:extLst>
                <a:ext uri="{FF2B5EF4-FFF2-40B4-BE49-F238E27FC236}">
                  <a16:creationId xmlns:a16="http://schemas.microsoft.com/office/drawing/2014/main" id="{B7684D70-41AF-42FF-A133-A4BAFB1FE56A}"/>
                </a:ext>
              </a:extLst>
            </p:cNvPr>
            <p:cNvSpPr/>
            <p:nvPr/>
          </p:nvSpPr>
          <p:spPr>
            <a:xfrm rot="5400000">
              <a:off x="4349606" y="3731721"/>
              <a:ext cx="780067" cy="41656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F9B506A-4292-4D9C-9FAC-A1F785291C3F}"/>
                </a:ext>
              </a:extLst>
            </p:cNvPr>
            <p:cNvSpPr/>
            <p:nvPr/>
          </p:nvSpPr>
          <p:spPr>
            <a:xfrm>
              <a:off x="1290205" y="4429759"/>
              <a:ext cx="861594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 </a:t>
              </a:r>
              <a:r>
                <a:rPr lang="en-US" altLang="zh-CN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rectangular array that has 3 rows and 4 columns</a:t>
              </a:r>
              <a:endPara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BFF56F5-21DC-4DEB-847C-E1CA5F4AF43A}"/>
              </a:ext>
            </a:extLst>
          </p:cNvPr>
          <p:cNvSpPr txBox="1"/>
          <p:nvPr/>
        </p:nvSpPr>
        <p:spPr>
          <a:xfrm>
            <a:off x="8706330" y="2274838"/>
            <a:ext cx="4033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0   0   0   0</a:t>
            </a:r>
          </a:p>
          <a:p>
            <a:r>
              <a:rPr lang="en-US" altLang="zh-CN" sz="4800" dirty="0"/>
              <a:t>0   0   0   0</a:t>
            </a:r>
          </a:p>
          <a:p>
            <a:r>
              <a:rPr lang="en-US" altLang="zh-CN" sz="4800" dirty="0"/>
              <a:t>0   0   0   0</a:t>
            </a:r>
            <a:endParaRPr lang="zh-CN" altLang="en-US" sz="48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2DA874-8355-4A10-8919-ABBEE333064C}"/>
              </a:ext>
            </a:extLst>
          </p:cNvPr>
          <p:cNvGrpSpPr/>
          <p:nvPr/>
        </p:nvGrpSpPr>
        <p:grpSpPr>
          <a:xfrm>
            <a:off x="8180492" y="610155"/>
            <a:ext cx="3733575" cy="1743314"/>
            <a:chOff x="8195677" y="607773"/>
            <a:chExt cx="3733575" cy="1743314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51411621-0E12-4E5A-95DC-499D40A30352}"/>
                </a:ext>
              </a:extLst>
            </p:cNvPr>
            <p:cNvSpPr/>
            <p:nvPr/>
          </p:nvSpPr>
          <p:spPr>
            <a:xfrm>
              <a:off x="9484586" y="977106"/>
              <a:ext cx="376710" cy="136146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6F008708-08F5-4CF9-B8CB-D29E9DA4F690}"/>
                </a:ext>
              </a:extLst>
            </p:cNvPr>
            <p:cNvSpPr/>
            <p:nvPr/>
          </p:nvSpPr>
          <p:spPr>
            <a:xfrm>
              <a:off x="10907946" y="989618"/>
              <a:ext cx="376710" cy="136146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1C8D314A-8020-43B3-8A06-410C12692C01}"/>
                </a:ext>
              </a:extLst>
            </p:cNvPr>
            <p:cNvSpPr/>
            <p:nvPr/>
          </p:nvSpPr>
          <p:spPr>
            <a:xfrm>
              <a:off x="10212183" y="977273"/>
              <a:ext cx="376710" cy="136146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3B2FDA0C-DFEA-4133-B031-8A64908588B6}"/>
                </a:ext>
              </a:extLst>
            </p:cNvPr>
            <p:cNvSpPr/>
            <p:nvPr/>
          </p:nvSpPr>
          <p:spPr>
            <a:xfrm>
              <a:off x="8777450" y="989618"/>
              <a:ext cx="376710" cy="136146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84AA24-A6D2-429A-A355-C5B61FBD7927}"/>
                </a:ext>
              </a:extLst>
            </p:cNvPr>
            <p:cNvSpPr txBox="1"/>
            <p:nvPr/>
          </p:nvSpPr>
          <p:spPr>
            <a:xfrm>
              <a:off x="8195677" y="607773"/>
              <a:ext cx="102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table[][0]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E6808A-B64E-4964-A047-D1C938BA577B}"/>
                </a:ext>
              </a:extLst>
            </p:cNvPr>
            <p:cNvSpPr txBox="1"/>
            <p:nvPr/>
          </p:nvSpPr>
          <p:spPr>
            <a:xfrm>
              <a:off x="9114141" y="607773"/>
              <a:ext cx="102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table[][1]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BD56C4-B16D-47A8-BA43-AC7A239CD54B}"/>
                </a:ext>
              </a:extLst>
            </p:cNvPr>
            <p:cNvSpPr txBox="1"/>
            <p:nvPr/>
          </p:nvSpPr>
          <p:spPr>
            <a:xfrm>
              <a:off x="9993983" y="607773"/>
              <a:ext cx="102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table[][2]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C395CAF-3C00-4C5C-B555-B62A45938EFF}"/>
                </a:ext>
              </a:extLst>
            </p:cNvPr>
            <p:cNvSpPr txBox="1"/>
            <p:nvPr/>
          </p:nvSpPr>
          <p:spPr>
            <a:xfrm>
              <a:off x="10907946" y="620285"/>
              <a:ext cx="102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table[][3]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68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542EF-5DB4-4B3B-9D32-00B61F7F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Specify a two-dimensional array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2B71C2-8A2D-40D3-921C-2B5F53FB8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7" t="28444" r="27833" b="62815"/>
          <a:stretch/>
        </p:blipFill>
        <p:spPr>
          <a:xfrm>
            <a:off x="838200" y="1869440"/>
            <a:ext cx="6004560" cy="5994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872FC6-B5F2-4D7A-A515-3142319A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6" t="29185" r="45917" b="53778"/>
          <a:stretch/>
        </p:blipFill>
        <p:spPr>
          <a:xfrm>
            <a:off x="838200" y="3058160"/>
            <a:ext cx="373888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5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1799-D770-4676-9243-860D2504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 of Array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DC389-5905-4951-B47C-43CBE01D0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6" t="48297" r="56000" b="45926"/>
          <a:stretch/>
        </p:blipFill>
        <p:spPr>
          <a:xfrm>
            <a:off x="838200" y="1778000"/>
            <a:ext cx="3941038" cy="6299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A5B5D-BDA3-41AF-9A15-75E5A9502244}"/>
              </a:ext>
            </a:extLst>
          </p:cNvPr>
          <p:cNvSpPr/>
          <p:nvPr/>
        </p:nvSpPr>
        <p:spPr>
          <a:xfrm>
            <a:off x="5101686" y="163129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8F04DF-5D8E-4282-833A-166D7F1B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50" t="29778" r="48035" b="62519"/>
          <a:stretch/>
        </p:blipFill>
        <p:spPr>
          <a:xfrm>
            <a:off x="838200" y="2917825"/>
            <a:ext cx="6087719" cy="9029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8DBB96-33E2-4DED-95A7-902A152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34" t="51851" r="38250" b="40742"/>
          <a:stretch/>
        </p:blipFill>
        <p:spPr>
          <a:xfrm>
            <a:off x="838200" y="4579342"/>
            <a:ext cx="6126433" cy="6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0CE8-253A-4545-BEA2-626EE118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a two-dimensional Array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982638-C84A-48AF-8486-08DF1572F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7" t="52741" r="36000" b="32593"/>
          <a:stretch/>
        </p:blipFill>
        <p:spPr>
          <a:xfrm>
            <a:off x="955040" y="1920240"/>
            <a:ext cx="6078840" cy="1325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D34C01-FF2F-4B3F-ACAE-8FC0DEA92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0" t="65037" r="43750" b="18519"/>
          <a:stretch/>
        </p:blipFill>
        <p:spPr>
          <a:xfrm>
            <a:off x="955040" y="3769360"/>
            <a:ext cx="412303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C27E9-F63D-4DA8-ACD4-CE54F397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2FCDD-67E3-461D-8904-DBEA54C57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 t="23259" r="7583" b="10371"/>
          <a:stretch/>
        </p:blipFill>
        <p:spPr>
          <a:xfrm>
            <a:off x="591740" y="1584960"/>
            <a:ext cx="11008519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5999F-D4FA-43B6-B63D-AE51B77A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20" y="0"/>
            <a:ext cx="10271760" cy="61264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08 02 22 97 38 15 00 40 00 75 04 05 07 78 52 12 50 77 91 08</a:t>
            </a:r>
            <a:br>
              <a:rPr lang="zh-CN" altLang="en-US" sz="2000" dirty="0"/>
            </a:br>
            <a:r>
              <a:rPr lang="en-US" altLang="zh-CN" sz="2000" dirty="0"/>
              <a:t>49 49 99 40 17 81 18 57 60 87 17 40 98 43 69 48 04 56 62 00</a:t>
            </a:r>
            <a:br>
              <a:rPr lang="zh-CN" altLang="en-US" sz="2000" dirty="0"/>
            </a:br>
            <a:r>
              <a:rPr lang="en-US" altLang="zh-CN" sz="2000" dirty="0"/>
              <a:t>81 49 31 73 55 79 14 29 93 71 40 67 53 88 30 03 49 13 36 65</a:t>
            </a:r>
            <a:br>
              <a:rPr lang="zh-CN" altLang="en-US" sz="2000" dirty="0"/>
            </a:br>
            <a:r>
              <a:rPr lang="en-US" altLang="zh-CN" sz="2000" dirty="0"/>
              <a:t>52 70 95 23 04 60 11 42 69 24 68 56 01 32 56 71 37 02 36 91</a:t>
            </a:r>
            <a:br>
              <a:rPr lang="zh-CN" altLang="en-US" sz="2000" dirty="0"/>
            </a:br>
            <a:r>
              <a:rPr lang="en-US" altLang="zh-CN" sz="2000" dirty="0"/>
              <a:t>22 31 16 71 51 67 63 89 41 92 36 54 22 40 40 28 66 33 13 80</a:t>
            </a:r>
            <a:br>
              <a:rPr lang="zh-CN" altLang="en-US" sz="2000" dirty="0"/>
            </a:br>
            <a:r>
              <a:rPr lang="en-US" altLang="zh-CN" sz="2000" dirty="0"/>
              <a:t>24 47 32 60 99 03 45 02 44 75 33 53 78 36 84 20 35 17 12 50</a:t>
            </a:r>
            <a:br>
              <a:rPr lang="zh-CN" altLang="en-US" sz="2000" dirty="0"/>
            </a:br>
            <a:r>
              <a:rPr lang="en-US" altLang="zh-CN" sz="2000" dirty="0"/>
              <a:t>32 98 81 28 64 23 67 10 26</a:t>
            </a:r>
            <a:r>
              <a:rPr lang="zh-CN" altLang="en-US" sz="2000" dirty="0"/>
              <a:t> </a:t>
            </a:r>
            <a:r>
              <a:rPr lang="en-US" altLang="zh-CN" sz="2000" dirty="0"/>
              <a:t>38 40 67 59 54 70 66 18 38 64 70</a:t>
            </a:r>
            <a:br>
              <a:rPr lang="zh-CN" altLang="en-US" sz="2000" dirty="0"/>
            </a:br>
            <a:r>
              <a:rPr lang="en-US" altLang="zh-CN" sz="2000" dirty="0"/>
              <a:t>67 26 20 68 02 62 12 20 95 63</a:t>
            </a:r>
            <a:r>
              <a:rPr lang="zh-CN" altLang="en-US" sz="2000" dirty="0"/>
              <a:t> </a:t>
            </a:r>
            <a:r>
              <a:rPr lang="en-US" altLang="zh-CN" sz="2000" dirty="0"/>
              <a:t>94 39 63 08 40 91 66 49 94 21</a:t>
            </a:r>
            <a:br>
              <a:rPr lang="zh-CN" altLang="en-US" sz="2000" dirty="0"/>
            </a:br>
            <a:r>
              <a:rPr lang="en-US" altLang="zh-CN" sz="2000" dirty="0"/>
              <a:t>24 55 58 05 66 73 99 26 97 17 78</a:t>
            </a:r>
            <a:r>
              <a:rPr lang="zh-CN" altLang="en-US" sz="2000" dirty="0"/>
              <a:t> </a:t>
            </a:r>
            <a:r>
              <a:rPr lang="en-US" altLang="zh-CN" sz="2000" dirty="0"/>
              <a:t>78 96 83 14 88 34 89 63 72</a:t>
            </a:r>
            <a:br>
              <a:rPr lang="zh-CN" altLang="en-US" sz="2000" dirty="0"/>
            </a:br>
            <a:r>
              <a:rPr lang="en-US" altLang="zh-CN" sz="2000" dirty="0"/>
              <a:t>21 36 23 09 75 00 76 44 20 45 35 14</a:t>
            </a:r>
            <a:r>
              <a:rPr lang="zh-CN" altLang="en-US" sz="2000" dirty="0"/>
              <a:t> </a:t>
            </a:r>
            <a:r>
              <a:rPr lang="en-US" altLang="zh-CN" sz="2000" dirty="0"/>
              <a:t>00 61 33 97 34 31 33 95</a:t>
            </a:r>
            <a:br>
              <a:rPr lang="zh-CN" altLang="en-US" sz="2000" dirty="0"/>
            </a:br>
            <a:r>
              <a:rPr lang="en-US" altLang="zh-CN" sz="2000" dirty="0"/>
              <a:t>78 17 53 28 22 75 31 67 15 94 03 80 04 62 16 14 09 53 56 92</a:t>
            </a:r>
            <a:br>
              <a:rPr lang="zh-CN" altLang="en-US" sz="2000" dirty="0"/>
            </a:br>
            <a:r>
              <a:rPr lang="en-US" altLang="zh-CN" sz="2000" dirty="0"/>
              <a:t>16 39 05 42 96 35 31 47 55 58 88 24 00 17 54 24 36 29 85 57</a:t>
            </a:r>
            <a:br>
              <a:rPr lang="zh-CN" altLang="en-US" sz="2000" dirty="0"/>
            </a:br>
            <a:r>
              <a:rPr lang="en-US" altLang="zh-CN" sz="2000" dirty="0"/>
              <a:t>86 56 00 48 35 71 89 07 05 44 44 37 44 60 21 58 51 54 17 58</a:t>
            </a:r>
            <a:br>
              <a:rPr lang="zh-CN" altLang="en-US" sz="2000" dirty="0"/>
            </a:br>
            <a:r>
              <a:rPr lang="en-US" altLang="zh-CN" sz="2000" dirty="0"/>
              <a:t>19 80 81 68 05 94 47 69 28 73 92 13 86 52 17 77 04 89 55 40</a:t>
            </a:r>
            <a:br>
              <a:rPr lang="zh-CN" altLang="en-US" sz="2000" dirty="0"/>
            </a:br>
            <a:r>
              <a:rPr lang="en-US" altLang="zh-CN" sz="2000" dirty="0"/>
              <a:t>04 52 08 83 97 35 99 16 07 97 57 32 16 26 26 79 33 27 98 66</a:t>
            </a:r>
            <a:br>
              <a:rPr lang="zh-CN" altLang="en-US" sz="2000" dirty="0"/>
            </a:br>
            <a:r>
              <a:rPr lang="en-US" altLang="zh-CN" sz="2000" dirty="0"/>
              <a:t>88 36 68 87 57 62 20 72 03 46 33 67 46 55 12 32 63 93 53 69</a:t>
            </a:r>
            <a:br>
              <a:rPr lang="zh-CN" altLang="en-US" sz="2000" dirty="0"/>
            </a:br>
            <a:r>
              <a:rPr lang="en-US" altLang="zh-CN" sz="2000" dirty="0"/>
              <a:t>04 42 16 73 38 25 39 11 24 94 72 18 08 46 29 32 40 62 76 36</a:t>
            </a:r>
            <a:br>
              <a:rPr lang="zh-CN" altLang="en-US" sz="2000" dirty="0"/>
            </a:br>
            <a:r>
              <a:rPr lang="en-US" altLang="zh-CN" sz="2000" dirty="0"/>
              <a:t>20 69 36 41 72 30 23 88 34 62 99 69 82 67 59 85 74 04 36 16</a:t>
            </a:r>
            <a:br>
              <a:rPr lang="zh-CN" altLang="en-US" sz="2000" dirty="0"/>
            </a:br>
            <a:r>
              <a:rPr lang="en-US" altLang="zh-CN" sz="2000" dirty="0"/>
              <a:t>20 73 35 29 78 31 90 01 74 31 49 71 48 86 81 16 23 57 05 54</a:t>
            </a:r>
            <a:br>
              <a:rPr lang="zh-CN" altLang="en-US" sz="2000" dirty="0"/>
            </a:br>
            <a:r>
              <a:rPr lang="en-US" altLang="zh-CN" sz="2000" dirty="0"/>
              <a:t>01 70 54 71 83 51 54 69 16 92 33 48 61 43 52 01 89 19 67 48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020B4A-D830-43F4-8F06-6A150249FB36}"/>
              </a:ext>
            </a:extLst>
          </p:cNvPr>
          <p:cNvSpPr txBox="1"/>
          <p:nvPr/>
        </p:nvSpPr>
        <p:spPr>
          <a:xfrm>
            <a:off x="650240" y="0"/>
            <a:ext cx="2133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B03BA3-B519-4ED6-BFAE-562AF8092225}"/>
              </a:ext>
            </a:extLst>
          </p:cNvPr>
          <p:cNvSpPr txBox="1"/>
          <p:nvPr/>
        </p:nvSpPr>
        <p:spPr>
          <a:xfrm>
            <a:off x="7874000" y="10159"/>
            <a:ext cx="2133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r>
              <a:rPr lang="en-US" altLang="zh-CN" sz="2000" dirty="0"/>
              <a:t>00 00 00</a:t>
            </a:r>
          </a:p>
          <a:p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1A50A-B911-4F42-81BE-4FB29210F88F}"/>
              </a:ext>
            </a:extLst>
          </p:cNvPr>
          <p:cNvSpPr txBox="1"/>
          <p:nvPr/>
        </p:nvSpPr>
        <p:spPr>
          <a:xfrm>
            <a:off x="1595120" y="6071106"/>
            <a:ext cx="833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00 00 00 00 00 00 00 00 00 00 00 00 00 00 00 00 00 00 00 00 </a:t>
            </a:r>
          </a:p>
          <a:p>
            <a:r>
              <a:rPr lang="en-US" altLang="zh-CN" sz="2000" dirty="0"/>
              <a:t>00 00 00 00 00 00 00 00 00 00 00 00 00 00 00 00 00 00 00 00  </a:t>
            </a:r>
          </a:p>
          <a:p>
            <a:r>
              <a:rPr lang="en-US" altLang="zh-CN" sz="2000" dirty="0"/>
              <a:t>00 00 00 00 00 00 00 00 00 00 00 00 00 00 00 00 00 00 00 00  </a:t>
            </a:r>
            <a:endParaRPr lang="zh-CN" altLang="en-US" sz="2000" dirty="0"/>
          </a:p>
          <a:p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14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4D0E0-27ED-4D2A-AF8D-5D9DAA75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r>
              <a:rPr lang="en-US" altLang="zh-CN" dirty="0"/>
              <a:t>Challenge question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BB24A-857B-4D94-B34F-D1337373A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4652" r="7584" b="40741"/>
          <a:stretch/>
        </p:blipFill>
        <p:spPr>
          <a:xfrm>
            <a:off x="1122680" y="918528"/>
            <a:ext cx="10429240" cy="2373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16285C-9C63-4602-952C-ECA7DABAFD2E}"/>
              </a:ext>
            </a:extLst>
          </p:cNvPr>
          <p:cNvSpPr txBox="1"/>
          <p:nvPr/>
        </p:nvSpPr>
        <p:spPr>
          <a:xfrm>
            <a:off x="142240" y="2610683"/>
            <a:ext cx="7528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75</a:t>
            </a:r>
            <a:br>
              <a:rPr lang="zh-CN" altLang="en-US" dirty="0"/>
            </a:br>
            <a:r>
              <a:rPr lang="en-US" altLang="zh-CN" dirty="0"/>
              <a:t>95 64</a:t>
            </a:r>
            <a:br>
              <a:rPr lang="zh-CN" altLang="en-US" dirty="0"/>
            </a:br>
            <a:r>
              <a:rPr lang="en-US" altLang="zh-CN" dirty="0"/>
              <a:t>17 47 82</a:t>
            </a:r>
            <a:br>
              <a:rPr lang="zh-CN" altLang="en-US" dirty="0"/>
            </a:br>
            <a:r>
              <a:rPr lang="en-US" altLang="zh-CN" dirty="0"/>
              <a:t>18 35 87 10</a:t>
            </a:r>
            <a:br>
              <a:rPr lang="zh-CN" altLang="en-US" dirty="0"/>
            </a:br>
            <a:r>
              <a:rPr lang="en-US" altLang="zh-CN" dirty="0"/>
              <a:t>20 04 82 47 65</a:t>
            </a:r>
            <a:br>
              <a:rPr lang="zh-CN" altLang="en-US" dirty="0"/>
            </a:br>
            <a:r>
              <a:rPr lang="en-US" altLang="zh-CN" dirty="0"/>
              <a:t>19 01 23 75 03 34</a:t>
            </a:r>
            <a:br>
              <a:rPr lang="zh-CN" altLang="en-US" dirty="0"/>
            </a:br>
            <a:r>
              <a:rPr lang="en-US" altLang="zh-CN" dirty="0"/>
              <a:t>88 02 77 73 07 63 67</a:t>
            </a:r>
            <a:br>
              <a:rPr lang="zh-CN" altLang="en-US" dirty="0"/>
            </a:br>
            <a:r>
              <a:rPr lang="en-US" altLang="zh-CN" dirty="0"/>
              <a:t>99 65 04 28 06 16 70 92</a:t>
            </a:r>
            <a:br>
              <a:rPr lang="zh-CN" altLang="en-US" dirty="0"/>
            </a:br>
            <a:r>
              <a:rPr lang="en-US" altLang="zh-CN" dirty="0"/>
              <a:t>41 41 26 56 83 40 80 70 33</a:t>
            </a:r>
            <a:br>
              <a:rPr lang="zh-CN" altLang="en-US" dirty="0"/>
            </a:br>
            <a:r>
              <a:rPr lang="en-US" altLang="zh-CN" dirty="0"/>
              <a:t>41 48 72 33 47 32 37 16 94 29</a:t>
            </a:r>
            <a:br>
              <a:rPr lang="zh-CN" altLang="en-US" dirty="0"/>
            </a:br>
            <a:r>
              <a:rPr lang="en-US" altLang="zh-CN" dirty="0"/>
              <a:t>53 71 44 65 25 43 91 52 97 51 14</a:t>
            </a:r>
            <a:br>
              <a:rPr lang="zh-CN" altLang="en-US" dirty="0"/>
            </a:br>
            <a:r>
              <a:rPr lang="en-US" altLang="zh-CN" dirty="0"/>
              <a:t>70 11 33 28 77 73 17 78 39 68 17 57</a:t>
            </a:r>
            <a:br>
              <a:rPr lang="zh-CN" altLang="en-US" dirty="0"/>
            </a:br>
            <a:r>
              <a:rPr lang="en-US" altLang="zh-CN" dirty="0"/>
              <a:t>91 71 52 38 17 14 91 43 58 50 27 29 48</a:t>
            </a:r>
            <a:br>
              <a:rPr lang="zh-CN" altLang="en-US" dirty="0"/>
            </a:br>
            <a:r>
              <a:rPr lang="en-US" altLang="zh-CN" dirty="0"/>
              <a:t>63 66 04 68 89 53 67 30 73 16 69 87 40 31</a:t>
            </a:r>
            <a:br>
              <a:rPr lang="zh-CN" altLang="en-US" dirty="0"/>
            </a:br>
            <a:r>
              <a:rPr lang="en-US" altLang="zh-CN" dirty="0"/>
              <a:t>04 62 98 27 23 09 70 98 73 93 38 53 60 04 23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14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29C37-E21C-4381-B0DE-9739497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751205"/>
            <a:ext cx="10988040" cy="2317115"/>
          </a:xfrm>
        </p:spPr>
        <p:txBody>
          <a:bodyPr>
            <a:normAutofit/>
          </a:bodyPr>
          <a:lstStyle/>
          <a:p>
            <a:r>
              <a:rPr lang="en-US" altLang="zh-CN" dirty="0"/>
              <a:t>One-dimensional arrays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Two-dimensional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5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6337E-2EAA-4713-9442-D70E81A4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4-FEC6-46BE-B918-272516F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1029335"/>
          </a:xfrm>
        </p:spPr>
        <p:txBody>
          <a:bodyPr/>
          <a:lstStyle/>
          <a:p>
            <a:r>
              <a:rPr lang="en-US" altLang="zh-CN" dirty="0"/>
              <a:t>In computer science, an array is a data structure consisting of a collection of elements.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112955-6D42-484A-B105-BCD5D6719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97922"/>
              </p:ext>
            </p:extLst>
          </p:nvPr>
        </p:nvGraphicFramePr>
        <p:xfrm>
          <a:off x="123952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50450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6887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619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9746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7199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4771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4880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196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9743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9964A1-9740-4F80-8EDF-AB2E4908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59787"/>
              </p:ext>
            </p:extLst>
          </p:nvPr>
        </p:nvGraphicFramePr>
        <p:xfrm>
          <a:off x="1239520" y="408940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50450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6887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619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9746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7199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4771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4880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196498"/>
                    </a:ext>
                  </a:extLst>
                </a:gridCol>
              </a:tblGrid>
              <a:tr h="210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564.75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456.44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9743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574725-2C50-4EE0-AA63-640E93919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01660"/>
              </p:ext>
            </p:extLst>
          </p:nvPr>
        </p:nvGraphicFramePr>
        <p:xfrm>
          <a:off x="1239520" y="503174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50450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6887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619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9746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7199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4771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4880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196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974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89E2CBA-D7ED-44A2-976A-ACB838580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09569"/>
              </p:ext>
            </p:extLst>
          </p:nvPr>
        </p:nvGraphicFramePr>
        <p:xfrm>
          <a:off x="1239520" y="59740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50450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6887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619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9746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7199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4771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4880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196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shzfh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sdjfh8se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ashfjsa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Rwilegp</a:t>
                      </a:r>
                      <a:r>
                        <a:rPr lang="en-US" altLang="zh-CN" dirty="0"/>
                        <a:t>’]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tfhe46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Rtjty</a:t>
                      </a:r>
                      <a:r>
                        <a:rPr lang="en-US" altLang="zh-CN" dirty="0"/>
                        <a:t>]\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.,.,.g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dhesg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9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F235-6AC4-4FF2-9536-CBE8B44D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60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One-dimensional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46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81B59-ED6A-4E8A-BEC4-5CE49EF9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Declaration &amp; Initialization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D74D8A-9441-48FE-9E3B-292F784D0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7628" r="70667" b="72741"/>
          <a:stretch/>
        </p:blipFill>
        <p:spPr>
          <a:xfrm>
            <a:off x="838200" y="1595120"/>
            <a:ext cx="3012362" cy="1483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D72640-6437-4E47-90F4-F00073AFE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49" t="33926" r="60501" b="53630"/>
          <a:stretch/>
        </p:blipFill>
        <p:spPr>
          <a:xfrm>
            <a:off x="4257040" y="1595120"/>
            <a:ext cx="5306786" cy="1981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C88233-FE99-474A-91AB-3B7533DB4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66" t="34963" r="61334" b="53037"/>
          <a:stretch/>
        </p:blipFill>
        <p:spPr>
          <a:xfrm>
            <a:off x="4257040" y="1595120"/>
            <a:ext cx="5283200" cy="198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5BBB20-B588-443F-A543-791DABDE0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02" t="35266" r="66593" b="61543"/>
          <a:stretch/>
        </p:blipFill>
        <p:spPr>
          <a:xfrm>
            <a:off x="838200" y="3779521"/>
            <a:ext cx="5405120" cy="843280"/>
          </a:xfrm>
          <a:prstGeom prst="rect">
            <a:avLst/>
          </a:prstGeom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D7B7B7BE-B4CD-45E2-9375-42867FD140EA}"/>
              </a:ext>
            </a:extLst>
          </p:cNvPr>
          <p:cNvSpPr/>
          <p:nvPr/>
        </p:nvSpPr>
        <p:spPr>
          <a:xfrm>
            <a:off x="1219200" y="4476435"/>
            <a:ext cx="497840" cy="491805"/>
          </a:xfrm>
          <a:prstGeom prst="upArrow">
            <a:avLst>
              <a:gd name="adj1" fmla="val 43333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2B0D7D0-D15D-499F-8901-578813E8D112}"/>
              </a:ext>
            </a:extLst>
          </p:cNvPr>
          <p:cNvSpPr/>
          <p:nvPr/>
        </p:nvSpPr>
        <p:spPr>
          <a:xfrm>
            <a:off x="2324061" y="4476435"/>
            <a:ext cx="497840" cy="491805"/>
          </a:xfrm>
          <a:prstGeom prst="upArrow">
            <a:avLst>
              <a:gd name="adj1" fmla="val 43333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A4BB2E9D-E9C6-43CF-BCBB-AB7BF314060C}"/>
              </a:ext>
            </a:extLst>
          </p:cNvPr>
          <p:cNvSpPr/>
          <p:nvPr/>
        </p:nvSpPr>
        <p:spPr>
          <a:xfrm>
            <a:off x="5201920" y="4476434"/>
            <a:ext cx="497840" cy="491805"/>
          </a:xfrm>
          <a:prstGeom prst="upArrow">
            <a:avLst>
              <a:gd name="adj1" fmla="val 43333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62E2D1-F100-4A04-923C-A66E44849F48}"/>
              </a:ext>
            </a:extLst>
          </p:cNvPr>
          <p:cNvSpPr/>
          <p:nvPr/>
        </p:nvSpPr>
        <p:spPr>
          <a:xfrm>
            <a:off x="453439" y="4950084"/>
            <a:ext cx="1722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Type of array </a:t>
            </a:r>
            <a:endParaRPr lang="zh-CN" altLang="en-US" sz="20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6CA493-5F44-4D45-9346-F933C09B14D5}"/>
              </a:ext>
            </a:extLst>
          </p:cNvPr>
          <p:cNvSpPr/>
          <p:nvPr/>
        </p:nvSpPr>
        <p:spPr>
          <a:xfrm>
            <a:off x="2018137" y="4967258"/>
            <a:ext cx="18479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of array </a:t>
            </a:r>
            <a:endParaRPr lang="zh-CN" altLang="en-US" sz="20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05DB40-3FFF-4F3E-A89E-1D971B0E68AC}"/>
              </a:ext>
            </a:extLst>
          </p:cNvPr>
          <p:cNvSpPr/>
          <p:nvPr/>
        </p:nvSpPr>
        <p:spPr>
          <a:xfrm>
            <a:off x="4534255" y="4950084"/>
            <a:ext cx="20143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Length of array </a:t>
            </a:r>
            <a:endParaRPr lang="zh-CN" altLang="en-US" sz="20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78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B694BC-2DAC-42AE-973C-7C010FF8C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6" t="78014" r="11834" b="11111"/>
          <a:stretch/>
        </p:blipFill>
        <p:spPr>
          <a:xfrm>
            <a:off x="161733" y="217430"/>
            <a:ext cx="11697535" cy="859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91FFB2-CA09-40FE-8CD5-67E2121A0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4" t="35259" r="64583" b="52207"/>
          <a:stretch/>
        </p:blipFill>
        <p:spPr>
          <a:xfrm>
            <a:off x="487679" y="1498600"/>
            <a:ext cx="4529098" cy="2189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1F7A20-D928-4215-B2B6-3104FE723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67" t="50000" r="67083" b="44889"/>
          <a:stretch/>
        </p:blipFill>
        <p:spPr>
          <a:xfrm>
            <a:off x="5451699" y="1899920"/>
            <a:ext cx="4770769" cy="1219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6A53E-A1BC-4515-A369-F74001E8CE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00" t="50000" r="56917" b="42074"/>
          <a:stretch/>
        </p:blipFill>
        <p:spPr>
          <a:xfrm>
            <a:off x="487679" y="4348480"/>
            <a:ext cx="5234109" cy="10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B451-C6BA-425C-A14B-9F34AEE3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 of Array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123695-D11D-450B-93A0-F1AFC630E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3" t="33926" r="58083" b="50000"/>
          <a:stretch/>
        </p:blipFill>
        <p:spPr>
          <a:xfrm>
            <a:off x="965200" y="1788160"/>
            <a:ext cx="5501382" cy="23876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28530-1648-4B9D-BBA4-0F280830B686}"/>
              </a:ext>
            </a:extLst>
          </p:cNvPr>
          <p:cNvGrpSpPr/>
          <p:nvPr/>
        </p:nvGrpSpPr>
        <p:grpSpPr>
          <a:xfrm>
            <a:off x="4947920" y="1937732"/>
            <a:ext cx="4664206" cy="584775"/>
            <a:chOff x="4947920" y="1937732"/>
            <a:chExt cx="4664206" cy="584775"/>
          </a:xfrm>
        </p:grpSpPr>
        <p:sp>
          <p:nvSpPr>
            <p:cNvPr id="5" name="箭头: 左 4">
              <a:extLst>
                <a:ext uri="{FF2B5EF4-FFF2-40B4-BE49-F238E27FC236}">
                  <a16:creationId xmlns:a16="http://schemas.microsoft.com/office/drawing/2014/main" id="{6C1D9E41-BD83-4C5F-B74F-A437C7580603}"/>
                </a:ext>
              </a:extLst>
            </p:cNvPr>
            <p:cNvSpPr/>
            <p:nvPr/>
          </p:nvSpPr>
          <p:spPr>
            <a:xfrm>
              <a:off x="4947920" y="2042160"/>
              <a:ext cx="1859280" cy="3759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64F917-3E17-4257-B5B5-E809E3961CBC}"/>
                </a:ext>
              </a:extLst>
            </p:cNvPr>
            <p:cNvSpPr/>
            <p:nvPr/>
          </p:nvSpPr>
          <p:spPr>
            <a:xfrm>
              <a:off x="6915362" y="1937732"/>
              <a:ext cx="269676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Length of array</a:t>
              </a:r>
              <a:endPara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EEE3C9-65D4-4EFD-A238-8C2AE7E075E3}"/>
              </a:ext>
            </a:extLst>
          </p:cNvPr>
          <p:cNvGrpSpPr/>
          <p:nvPr/>
        </p:nvGrpSpPr>
        <p:grpSpPr>
          <a:xfrm>
            <a:off x="3111511" y="3549968"/>
            <a:ext cx="3763211" cy="1172179"/>
            <a:chOff x="3111511" y="3549968"/>
            <a:chExt cx="3763211" cy="1172179"/>
          </a:xfrm>
        </p:grpSpPr>
        <p:sp>
          <p:nvSpPr>
            <p:cNvPr id="7" name="箭头: 左 6">
              <a:extLst>
                <a:ext uri="{FF2B5EF4-FFF2-40B4-BE49-F238E27FC236}">
                  <a16:creationId xmlns:a16="http://schemas.microsoft.com/office/drawing/2014/main" id="{2D0C2746-B9B3-484A-98FB-7B5227954FC7}"/>
                </a:ext>
              </a:extLst>
            </p:cNvPr>
            <p:cNvSpPr/>
            <p:nvPr/>
          </p:nvSpPr>
          <p:spPr>
            <a:xfrm rot="5400000">
              <a:off x="4426744" y="3654584"/>
              <a:ext cx="625792" cy="41656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6A409C-2311-4F01-9667-094C0F2B4451}"/>
                </a:ext>
              </a:extLst>
            </p:cNvPr>
            <p:cNvSpPr/>
            <p:nvPr/>
          </p:nvSpPr>
          <p:spPr>
            <a:xfrm>
              <a:off x="3111511" y="4137372"/>
              <a:ext cx="376321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altLang="zh-CN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eturn length of array</a:t>
              </a:r>
              <a:endPara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7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CA33-0129-4668-BAE8-3BDEDEBB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an Array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F727DE-EED2-4A77-8EF0-DB9E05055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46370" r="58833" b="36149"/>
          <a:stretch/>
        </p:blipFill>
        <p:spPr>
          <a:xfrm>
            <a:off x="838199" y="1690688"/>
            <a:ext cx="6210073" cy="300323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12A0DDE-C0A2-4A36-8A92-535EED8C3D8F}"/>
              </a:ext>
            </a:extLst>
          </p:cNvPr>
          <p:cNvGrpSpPr/>
          <p:nvPr/>
        </p:nvGrpSpPr>
        <p:grpSpPr>
          <a:xfrm>
            <a:off x="318850" y="3995132"/>
            <a:ext cx="6616555" cy="1464567"/>
            <a:chOff x="2289890" y="3549967"/>
            <a:chExt cx="6616555" cy="1464567"/>
          </a:xfrm>
        </p:grpSpPr>
        <p:sp>
          <p:nvSpPr>
            <p:cNvPr id="6" name="箭头: 左 5">
              <a:extLst>
                <a:ext uri="{FF2B5EF4-FFF2-40B4-BE49-F238E27FC236}">
                  <a16:creationId xmlns:a16="http://schemas.microsoft.com/office/drawing/2014/main" id="{EA82728E-3363-4885-9330-0DEC5E63E045}"/>
                </a:ext>
              </a:extLst>
            </p:cNvPr>
            <p:cNvSpPr/>
            <p:nvPr/>
          </p:nvSpPr>
          <p:spPr>
            <a:xfrm rot="5400000">
              <a:off x="4349606" y="3731721"/>
              <a:ext cx="780067" cy="41656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AD9616-789B-4AA4-9996-AC3C05E77198}"/>
                </a:ext>
              </a:extLst>
            </p:cNvPr>
            <p:cNvSpPr/>
            <p:nvPr/>
          </p:nvSpPr>
          <p:spPr>
            <a:xfrm>
              <a:off x="2289890" y="4429759"/>
              <a:ext cx="661655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Represents one element in a each time</a:t>
              </a:r>
              <a:endPara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00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FFE75-76C9-471C-8207-7204E8D1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F2CDF-BD0B-47DC-9D15-A74F0EDF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975"/>
          </a:xfrm>
        </p:spPr>
        <p:txBody>
          <a:bodyPr>
            <a:normAutofit/>
          </a:bodyPr>
          <a:lstStyle/>
          <a:p>
            <a:r>
              <a:rPr lang="en-US" altLang="zh-CN" dirty="0"/>
              <a:t>Input 10 integers and store them in an array.</a:t>
            </a:r>
          </a:p>
          <a:p>
            <a:r>
              <a:rPr lang="en-US" altLang="zh-CN" dirty="0"/>
              <a:t>Sort the array in the increasing order.</a:t>
            </a:r>
          </a:p>
          <a:p>
            <a:r>
              <a:rPr lang="en-US" altLang="zh-CN" dirty="0"/>
              <a:t>Output the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3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372</Words>
  <Application>Microsoft Office PowerPoint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Theme</vt:lpstr>
      <vt:lpstr>Arrays 数组</vt:lpstr>
      <vt:lpstr>One-dimensional arrays  Two-dimensional arrays</vt:lpstr>
      <vt:lpstr>Definition </vt:lpstr>
      <vt:lpstr>One-dimensional Array</vt:lpstr>
      <vt:lpstr>Declaration &amp; Initialization</vt:lpstr>
      <vt:lpstr>PowerPoint 演示文稿</vt:lpstr>
      <vt:lpstr>Length of Array</vt:lpstr>
      <vt:lpstr>Traversing an Array</vt:lpstr>
      <vt:lpstr>Practice </vt:lpstr>
      <vt:lpstr>Two-dimensional Array</vt:lpstr>
      <vt:lpstr>Declaration &amp; Initialization</vt:lpstr>
      <vt:lpstr>Specify a two-dimensional array</vt:lpstr>
      <vt:lpstr>Length of Array</vt:lpstr>
      <vt:lpstr>Traversing a two-dimensional Array</vt:lpstr>
      <vt:lpstr>Practice </vt:lpstr>
      <vt:lpstr>PowerPoint 演示文稿</vt:lpstr>
      <vt:lpstr>Challenge question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数组</dc:title>
  <dc:creator>RUNMING LI</dc:creator>
  <cp:lastModifiedBy>RUNMING LI</cp:lastModifiedBy>
  <cp:revision>17</cp:revision>
  <dcterms:created xsi:type="dcterms:W3CDTF">2017-12-20T14:32:29Z</dcterms:created>
  <dcterms:modified xsi:type="dcterms:W3CDTF">2017-12-22T16:10:04Z</dcterms:modified>
</cp:coreProperties>
</file>