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196-979E-4EE0-BA2C-E157B8F582A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B807-3BDB-490A-812D-A29FF3C1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7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196-979E-4EE0-BA2C-E157B8F582A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B807-3BDB-490A-812D-A29FF3C1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196-979E-4EE0-BA2C-E157B8F582A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B807-3BDB-490A-812D-A29FF3C1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09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196-979E-4EE0-BA2C-E157B8F582A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B807-3BDB-490A-812D-A29FF3C1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3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196-979E-4EE0-BA2C-E157B8F582A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B807-3BDB-490A-812D-A29FF3C1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3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196-979E-4EE0-BA2C-E157B8F582A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B807-3BDB-490A-812D-A29FF3C1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96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196-979E-4EE0-BA2C-E157B8F582A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B807-3BDB-490A-812D-A29FF3C1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3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196-979E-4EE0-BA2C-E157B8F582A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B807-3BDB-490A-812D-A29FF3C1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3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196-979E-4EE0-BA2C-E157B8F582A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B807-3BDB-490A-812D-A29FF3C1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196-979E-4EE0-BA2C-E157B8F582A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B807-3BDB-490A-812D-A29FF3C1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64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196-979E-4EE0-BA2C-E157B8F582A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B807-3BDB-490A-812D-A29FF3C1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39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2C196-979E-4EE0-BA2C-E157B8F582A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B807-3BDB-490A-812D-A29FF3C1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39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61C79-A0A6-4027-8B1D-B5432DC3A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578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000" b="1" dirty="0"/>
              <a:t>Recursion</a:t>
            </a:r>
            <a:br>
              <a:rPr lang="en-US" altLang="zh-CN" sz="8000" b="1" dirty="0"/>
            </a:br>
            <a:r>
              <a:rPr lang="zh-CN" altLang="en-US" sz="6600" b="1" dirty="0"/>
              <a:t>递归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81580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97E21-299F-4419-B49B-66BC4454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65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635005-2E07-4593-94FC-5EF52FE08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349250"/>
            <a:ext cx="6563320" cy="5600700"/>
          </a:xfr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9EB965A-DF60-4DA4-AD63-6DE05CE0AA0C}"/>
              </a:ext>
            </a:extLst>
          </p:cNvPr>
          <p:cNvCxnSpPr>
            <a:cxnSpLocks/>
          </p:cNvCxnSpPr>
          <p:nvPr/>
        </p:nvCxnSpPr>
        <p:spPr>
          <a:xfrm flipH="1" flipV="1">
            <a:off x="6429375" y="574675"/>
            <a:ext cx="638175" cy="2381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0DFC777-E421-426A-B94C-51C73D44E801}"/>
              </a:ext>
            </a:extLst>
          </p:cNvPr>
          <p:cNvCxnSpPr>
            <a:cxnSpLocks/>
          </p:cNvCxnSpPr>
          <p:nvPr/>
        </p:nvCxnSpPr>
        <p:spPr>
          <a:xfrm flipH="1">
            <a:off x="6515100" y="584200"/>
            <a:ext cx="552450" cy="2381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E10911-1624-4BCB-8666-20C374BE3CC9}"/>
              </a:ext>
            </a:extLst>
          </p:cNvPr>
          <p:cNvSpPr txBox="1"/>
          <p:nvPr/>
        </p:nvSpPr>
        <p:spPr>
          <a:xfrm>
            <a:off x="6348412" y="831850"/>
            <a:ext cx="143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递龟</a:t>
            </a:r>
          </a:p>
        </p:txBody>
      </p:sp>
    </p:spTree>
    <p:extLst>
      <p:ext uri="{BB962C8B-B14F-4D97-AF65-F5344CB8AC3E}">
        <p14:creationId xmlns:p14="http://schemas.microsoft.com/office/powerpoint/2010/main" val="334837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4B3E1-47D3-4C36-870B-824E1EA7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Definition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7FFE3-0F1D-4831-AE5E-D00D654FB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8025"/>
          </a:xfrm>
        </p:spPr>
        <p:txBody>
          <a:bodyPr/>
          <a:lstStyle/>
          <a:p>
            <a:r>
              <a:rPr lang="zh-CN" altLang="en-US" dirty="0"/>
              <a:t>参见“递归”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A06BE7-BE14-454A-ADB8-8E7AD124F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3650"/>
            <a:ext cx="5410200" cy="2427488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CE1D47A-755F-4FC7-86B7-768FEC7DD878}"/>
              </a:ext>
            </a:extLst>
          </p:cNvPr>
          <p:cNvSpPr txBox="1">
            <a:spLocks/>
          </p:cNvSpPr>
          <p:nvPr/>
        </p:nvSpPr>
        <p:spPr>
          <a:xfrm>
            <a:off x="702315" y="5115441"/>
            <a:ext cx="10515600" cy="70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程序调用自身的编程技巧称为递归（ </a:t>
            </a:r>
            <a:r>
              <a:rPr lang="en-US" altLang="zh-CN" dirty="0"/>
              <a:t>recursion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643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BC6DD-5531-4C7A-9234-61AF3F42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如何设计递归算法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FEB9E-D0C3-4EBC-86AF-3A213BD86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38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确定递归公式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确定边界</a:t>
            </a:r>
            <a:r>
              <a:rPr lang="en-US" altLang="zh-CN" dirty="0"/>
              <a:t>(</a:t>
            </a:r>
            <a:r>
              <a:rPr lang="zh-CN" altLang="en-US" dirty="0"/>
              <a:t>终了</a:t>
            </a:r>
            <a:r>
              <a:rPr lang="en-US" altLang="zh-CN" dirty="0"/>
              <a:t>)</a:t>
            </a:r>
            <a:r>
              <a:rPr lang="zh-CN" altLang="en-US" dirty="0"/>
              <a:t>条件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3028FF-FDD5-453C-B658-7E1A00C3E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12" y="3058138"/>
            <a:ext cx="7204587" cy="338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9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ACDA9-CCB2-4EA9-8C66-8135FBD0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Example1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54A15-595D-44AA-B027-59379DC71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altLang="zh-CN" dirty="0"/>
              <a:t>Question</a:t>
            </a:r>
          </a:p>
          <a:p>
            <a:r>
              <a:rPr lang="zh-CN" altLang="en-US" dirty="0"/>
              <a:t>求出</a:t>
            </a:r>
            <a:r>
              <a:rPr lang="en-US" altLang="zh-CN" dirty="0"/>
              <a:t>n</a:t>
            </a:r>
            <a:r>
              <a:rPr lang="zh-CN" altLang="en-US" dirty="0"/>
              <a:t>！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0F7BD5A-D039-4334-A926-4EE13FF5CB1C}"/>
              </a:ext>
            </a:extLst>
          </p:cNvPr>
          <p:cNvSpPr txBox="1">
            <a:spLocks/>
          </p:cNvSpPr>
          <p:nvPr/>
        </p:nvSpPr>
        <p:spPr>
          <a:xfrm>
            <a:off x="838200" y="366395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Analysis</a:t>
            </a:r>
          </a:p>
          <a:p>
            <a:r>
              <a:rPr lang="en-US" altLang="zh-CN" dirty="0"/>
              <a:t>1!=1</a:t>
            </a:r>
          </a:p>
          <a:p>
            <a:r>
              <a:rPr lang="en-US" altLang="zh-CN" dirty="0"/>
              <a:t>n!=n*(n-1)!   (n&gt;1)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97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EB217-C1FF-4243-B91E-47B9C1281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552450"/>
            <a:ext cx="6762750" cy="6076949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mul</a:t>
            </a:r>
            <a:r>
              <a:rPr lang="en-US" altLang="zh-CN" dirty="0"/>
              <a:t>(6)</a:t>
            </a:r>
          </a:p>
          <a:p>
            <a:r>
              <a:rPr lang="en-US" altLang="zh-CN" dirty="0"/>
              <a:t>6 * </a:t>
            </a:r>
            <a:r>
              <a:rPr lang="en-US" altLang="zh-CN" dirty="0" err="1"/>
              <a:t>mul</a:t>
            </a:r>
            <a:r>
              <a:rPr lang="en-US" altLang="zh-CN" dirty="0"/>
              <a:t>(5)</a:t>
            </a:r>
          </a:p>
          <a:p>
            <a:r>
              <a:rPr lang="en-US" altLang="zh-CN" dirty="0"/>
              <a:t>6 * 5 * </a:t>
            </a:r>
            <a:r>
              <a:rPr lang="en-US" altLang="zh-CN" dirty="0" err="1"/>
              <a:t>mul</a:t>
            </a:r>
            <a:r>
              <a:rPr lang="en-US" altLang="zh-CN" dirty="0"/>
              <a:t>(4)</a:t>
            </a:r>
          </a:p>
          <a:p>
            <a:r>
              <a:rPr lang="en-US" altLang="zh-CN" dirty="0"/>
              <a:t>6 * 5 * 4 * </a:t>
            </a:r>
            <a:r>
              <a:rPr lang="en-US" altLang="zh-CN" dirty="0" err="1"/>
              <a:t>mul</a:t>
            </a:r>
            <a:r>
              <a:rPr lang="en-US" altLang="zh-CN" dirty="0"/>
              <a:t>(3)</a:t>
            </a:r>
          </a:p>
          <a:p>
            <a:r>
              <a:rPr lang="en-US" altLang="zh-CN" dirty="0"/>
              <a:t>6 * 5 * 4 * 3 * </a:t>
            </a:r>
            <a:r>
              <a:rPr lang="en-US" altLang="zh-CN" dirty="0" err="1"/>
              <a:t>mul</a:t>
            </a:r>
            <a:r>
              <a:rPr lang="en-US" altLang="zh-CN" dirty="0"/>
              <a:t>(2)</a:t>
            </a:r>
          </a:p>
          <a:p>
            <a:r>
              <a:rPr lang="en-US" altLang="zh-CN" dirty="0"/>
              <a:t>6 * 5 * 4 * 3 * 2 * </a:t>
            </a:r>
            <a:r>
              <a:rPr lang="en-US" altLang="zh-CN" dirty="0" err="1"/>
              <a:t>mul</a:t>
            </a:r>
            <a:r>
              <a:rPr lang="en-US" altLang="zh-CN" dirty="0"/>
              <a:t>(1)</a:t>
            </a:r>
          </a:p>
          <a:p>
            <a:r>
              <a:rPr lang="en-US" altLang="zh-CN" dirty="0"/>
              <a:t>6 * 5 * 4 * 3 * 2 * 1</a:t>
            </a:r>
          </a:p>
          <a:p>
            <a:r>
              <a:rPr lang="en-US" altLang="zh-CN" dirty="0"/>
              <a:t>6 * 5 * 4 * 3 * 2</a:t>
            </a:r>
          </a:p>
          <a:p>
            <a:r>
              <a:rPr lang="en-US" altLang="zh-CN" dirty="0"/>
              <a:t>6 * 5 * 4 * 6</a:t>
            </a:r>
          </a:p>
          <a:p>
            <a:r>
              <a:rPr lang="en-US" altLang="zh-CN" dirty="0"/>
              <a:t>6 * 5 * 24</a:t>
            </a:r>
          </a:p>
          <a:p>
            <a:r>
              <a:rPr lang="en-US" altLang="zh-CN" dirty="0"/>
              <a:t>6 * 120</a:t>
            </a:r>
          </a:p>
          <a:p>
            <a:r>
              <a:rPr lang="en-US" altLang="zh-CN" dirty="0"/>
              <a:t>720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C051E3-7586-402E-A85A-0E2F8AA83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81" y="1066876"/>
            <a:ext cx="4857037" cy="459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04B05-2A48-4E16-A241-7DDBCB67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087"/>
            <a:ext cx="10515600" cy="1325563"/>
          </a:xfrm>
        </p:spPr>
        <p:txBody>
          <a:bodyPr/>
          <a:lstStyle/>
          <a:p>
            <a:r>
              <a:rPr lang="en-US" altLang="zh-CN" dirty="0"/>
              <a:t>Example2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6BFB8-DE37-4F50-B776-65C33E85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4350"/>
          </a:xfrm>
        </p:spPr>
        <p:txBody>
          <a:bodyPr/>
          <a:lstStyle/>
          <a:p>
            <a:r>
              <a:rPr lang="en-US" altLang="zh-CN" dirty="0"/>
              <a:t>Question</a:t>
            </a:r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2407814-7213-4E44-BF45-E81F23872BA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Question</a:t>
            </a:r>
          </a:p>
          <a:p>
            <a:r>
              <a:rPr lang="zh-CN" altLang="en-US" dirty="0"/>
              <a:t>求出</a:t>
            </a:r>
            <a:r>
              <a:rPr lang="en-US" altLang="zh-CN" dirty="0"/>
              <a:t>1~n</a:t>
            </a:r>
            <a:r>
              <a:rPr lang="zh-CN" altLang="en-US" dirty="0"/>
              <a:t>的斐波那契数列</a:t>
            </a:r>
            <a:endParaRPr lang="en-US" altLang="zh-CN" dirty="0"/>
          </a:p>
          <a:p>
            <a:r>
              <a:rPr lang="en-US" altLang="zh-CN" dirty="0"/>
              <a:t>1 1 2 3 5 8 13 21 34 55……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6F58358-3065-43D0-AEDD-24D1E41D84A6}"/>
              </a:ext>
            </a:extLst>
          </p:cNvPr>
          <p:cNvSpPr txBox="1">
            <a:spLocks/>
          </p:cNvSpPr>
          <p:nvPr/>
        </p:nvSpPr>
        <p:spPr>
          <a:xfrm>
            <a:off x="838200" y="3663949"/>
            <a:ext cx="10515600" cy="2755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Analysis</a:t>
            </a:r>
          </a:p>
          <a:p>
            <a:r>
              <a:rPr lang="zh-CN" altLang="en-US" dirty="0"/>
              <a:t>令</a:t>
            </a:r>
            <a:r>
              <a:rPr lang="en-US" altLang="zh-CN" dirty="0"/>
              <a:t>f(n)</a:t>
            </a:r>
            <a:r>
              <a:rPr lang="zh-CN" altLang="en-US" dirty="0"/>
              <a:t>为第</a:t>
            </a:r>
            <a:r>
              <a:rPr lang="en-US" altLang="zh-CN" dirty="0"/>
              <a:t>n</a:t>
            </a:r>
            <a:r>
              <a:rPr lang="zh-CN" altLang="en-US" dirty="0"/>
              <a:t>个斐波那契数</a:t>
            </a:r>
            <a:endParaRPr lang="en-US" altLang="zh-CN" dirty="0"/>
          </a:p>
          <a:p>
            <a:r>
              <a:rPr lang="en-US" altLang="zh-CN" dirty="0"/>
              <a:t>f(1)=1</a:t>
            </a:r>
          </a:p>
          <a:p>
            <a:r>
              <a:rPr lang="en-US" altLang="zh-CN" dirty="0"/>
              <a:t>f(2)=1</a:t>
            </a:r>
          </a:p>
          <a:p>
            <a:r>
              <a:rPr lang="en-US" altLang="zh-CN" dirty="0"/>
              <a:t>f(n)=f(n-1)+f(n-2)   (n&gt;2)</a:t>
            </a:r>
          </a:p>
        </p:txBody>
      </p:sp>
    </p:spTree>
    <p:extLst>
      <p:ext uri="{BB962C8B-B14F-4D97-AF65-F5344CB8AC3E}">
        <p14:creationId xmlns:p14="http://schemas.microsoft.com/office/powerpoint/2010/main" val="249691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A855-195F-4BBB-87F7-9DB3BB3B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B69EF-E3CE-43A5-9D5E-17879B34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3825"/>
          </a:xfrm>
        </p:spPr>
        <p:txBody>
          <a:bodyPr/>
          <a:lstStyle/>
          <a:p>
            <a:r>
              <a:rPr lang="en-US" altLang="zh-CN" dirty="0"/>
              <a:t>Question</a:t>
            </a:r>
          </a:p>
          <a:p>
            <a:r>
              <a:rPr lang="zh-CN" altLang="en-US" dirty="0"/>
              <a:t>求</a:t>
            </a:r>
            <a:r>
              <a:rPr lang="en-US" altLang="zh-CN" dirty="0"/>
              <a:t>xⁿ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A663465-B2E4-4079-82B3-CF27F83D373B}"/>
              </a:ext>
            </a:extLst>
          </p:cNvPr>
          <p:cNvSpPr txBox="1">
            <a:spLocks/>
          </p:cNvSpPr>
          <p:nvPr/>
        </p:nvSpPr>
        <p:spPr>
          <a:xfrm>
            <a:off x="838200" y="3140075"/>
            <a:ext cx="283845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Analysis</a:t>
            </a:r>
          </a:p>
          <a:p>
            <a:r>
              <a:rPr lang="en-US" altLang="zh-CN" dirty="0"/>
              <a:t>x⁰=1  or  x</a:t>
            </a:r>
            <a:r>
              <a:rPr lang="en-US" altLang="zh-CN" baseline="30000" dirty="0"/>
              <a:t>1</a:t>
            </a:r>
            <a:r>
              <a:rPr lang="en-US" altLang="zh-CN" dirty="0"/>
              <a:t>=x</a:t>
            </a:r>
          </a:p>
          <a:p>
            <a:r>
              <a:rPr lang="en-US" altLang="zh-CN" dirty="0"/>
              <a:t>x</a:t>
            </a:r>
            <a:r>
              <a:rPr lang="en-US" altLang="zh-CN" baseline="30000" dirty="0"/>
              <a:t>n</a:t>
            </a:r>
            <a:r>
              <a:rPr lang="en-US" altLang="zh-CN" dirty="0"/>
              <a:t>=x</a:t>
            </a:r>
            <a:r>
              <a:rPr lang="zh-CN" altLang="en-US" dirty="0"/>
              <a:t>*</a:t>
            </a:r>
            <a:r>
              <a:rPr lang="en-US" altLang="zh-CN" dirty="0"/>
              <a:t>x</a:t>
            </a:r>
            <a:r>
              <a:rPr lang="en-US" altLang="zh-CN" baseline="30000" dirty="0"/>
              <a:t>n-1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4DA26E1-9EF5-4875-AFCE-BE985020949B}"/>
              </a:ext>
            </a:extLst>
          </p:cNvPr>
          <p:cNvSpPr txBox="1">
            <a:spLocks/>
          </p:cNvSpPr>
          <p:nvPr/>
        </p:nvSpPr>
        <p:spPr>
          <a:xfrm>
            <a:off x="5562599" y="3354386"/>
            <a:ext cx="6915151" cy="4208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Analysis</a:t>
            </a:r>
          </a:p>
          <a:p>
            <a:r>
              <a:rPr lang="en-US" altLang="zh-CN" dirty="0"/>
              <a:t>x⁰=1  or  x</a:t>
            </a:r>
            <a:r>
              <a:rPr lang="en-US" altLang="zh-CN" baseline="30000" dirty="0"/>
              <a:t>1</a:t>
            </a:r>
            <a:r>
              <a:rPr lang="en-US" altLang="zh-CN" dirty="0"/>
              <a:t>=x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n</a:t>
            </a:r>
            <a:r>
              <a:rPr lang="zh-CN" altLang="en-US" dirty="0"/>
              <a:t>为偶数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en-US" altLang="zh-CN" baseline="30000" dirty="0"/>
              <a:t>n</a:t>
            </a:r>
            <a:r>
              <a:rPr lang="en-US" altLang="zh-CN" dirty="0"/>
              <a:t>=(x</a:t>
            </a:r>
            <a:r>
              <a:rPr lang="en-US" altLang="zh-CN" baseline="30000" dirty="0"/>
              <a:t>n/2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n</a:t>
            </a:r>
            <a:r>
              <a:rPr lang="zh-CN" altLang="en-US" dirty="0"/>
              <a:t>为奇数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en-US" altLang="zh-CN" baseline="30000" dirty="0"/>
              <a:t>n</a:t>
            </a:r>
            <a:r>
              <a:rPr lang="en-US" altLang="zh-CN" dirty="0"/>
              <a:t>=x</a:t>
            </a:r>
            <a:r>
              <a:rPr lang="zh-CN" altLang="en-US" dirty="0"/>
              <a:t>*</a:t>
            </a:r>
            <a:r>
              <a:rPr lang="en-US" altLang="zh-CN" dirty="0"/>
              <a:t>(x</a:t>
            </a:r>
            <a:r>
              <a:rPr lang="en-US" altLang="zh-CN" baseline="30000" dirty="0"/>
              <a:t>(n-1)/2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</a:p>
          <a:p>
            <a:endParaRPr lang="en-US" altLang="zh-CN" baseline="30000" dirty="0"/>
          </a:p>
          <a:p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53433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9778F1A-0D66-4ABD-8C80-AB9884958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621" y="4321590"/>
            <a:ext cx="2397503" cy="239750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AF4945-D760-4B8F-8443-2D56E964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r>
              <a:rPr lang="en-US" altLang="zh-CN" dirty="0"/>
              <a:t>Example4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692B80-98D1-40F0-BDD7-4E11850AE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5" y="138907"/>
            <a:ext cx="1551781" cy="1551781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E7BA92D-15F9-499B-B27E-99EEA5507C99}"/>
              </a:ext>
            </a:extLst>
          </p:cNvPr>
          <p:cNvSpPr/>
          <p:nvPr/>
        </p:nvSpPr>
        <p:spPr>
          <a:xfrm>
            <a:off x="838200" y="1582341"/>
            <a:ext cx="11049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ucida Grande"/>
              </a:rPr>
              <a:t>Question      Hanoi</a:t>
            </a:r>
          </a:p>
          <a:p>
            <a:r>
              <a:rPr lang="zh-CN" altLang="en-US" sz="2000" dirty="0">
                <a:latin typeface="Lucida Grande"/>
              </a:rPr>
              <a:t>约</a:t>
            </a:r>
            <a:r>
              <a:rPr lang="en-US" altLang="zh-CN" sz="2000" dirty="0">
                <a:latin typeface="Lucida Grande"/>
              </a:rPr>
              <a:t>19</a:t>
            </a:r>
            <a:r>
              <a:rPr lang="zh-CN" altLang="en-US" sz="2000" dirty="0">
                <a:latin typeface="Lucida Grande"/>
              </a:rPr>
              <a:t>世纪末，在欧州的商店中出售一种智力玩具，在一块铜板上有三根杆，最左边的杆上自上而下、由小到大顺序串着由</a:t>
            </a:r>
            <a:r>
              <a:rPr lang="en-US" altLang="zh-CN" sz="2000" dirty="0">
                <a:latin typeface="Lucida Grande"/>
              </a:rPr>
              <a:t>64</a:t>
            </a:r>
            <a:r>
              <a:rPr lang="zh-CN" altLang="en-US" sz="2000" dirty="0">
                <a:latin typeface="Lucida Grande"/>
              </a:rPr>
              <a:t>个圆盘构成的塔。目的是将最左边杆上的盘全部移到中间的杆上，条件是一次只能移动一个盘，且不允许大盘放在小盘的上面。 </a:t>
            </a:r>
            <a:br>
              <a:rPr lang="zh-CN" altLang="en-US" sz="2000" dirty="0"/>
            </a:br>
            <a:r>
              <a:rPr lang="zh-CN" altLang="en-US" sz="2000" dirty="0">
                <a:latin typeface="Lucida Grande"/>
              </a:rPr>
              <a:t>这是一个著名的问题，几乎所有的教材上都有这个问题。由于条件是一次只能移动一个盘，且不允许大盘放在小盘上面，所以</a:t>
            </a:r>
            <a:r>
              <a:rPr lang="en-US" altLang="zh-CN" sz="2000" dirty="0">
                <a:latin typeface="Lucida Grande"/>
              </a:rPr>
              <a:t>64</a:t>
            </a:r>
            <a:r>
              <a:rPr lang="zh-CN" altLang="en-US" sz="2000" dirty="0">
                <a:latin typeface="Lucida Grande"/>
              </a:rPr>
              <a:t>个盘的移动次数是：</a:t>
            </a:r>
            <a:r>
              <a:rPr lang="en-US" altLang="zh-CN" sz="2000" dirty="0">
                <a:latin typeface="Lucida Grande"/>
              </a:rPr>
              <a:t>18,446,744,073,709,551,615</a:t>
            </a:r>
            <a:br>
              <a:rPr lang="zh-CN" altLang="en-US" sz="2000" dirty="0"/>
            </a:br>
            <a:r>
              <a:rPr lang="zh-CN" altLang="en-US" sz="2000" dirty="0">
                <a:latin typeface="Lucida Grande"/>
              </a:rPr>
              <a:t>这是一个天文数字，若每一微秒可能计算</a:t>
            </a:r>
            <a:r>
              <a:rPr lang="en-US" altLang="zh-CN" sz="2000" dirty="0">
                <a:latin typeface="Lucida Grande"/>
              </a:rPr>
              <a:t>(</a:t>
            </a:r>
            <a:r>
              <a:rPr lang="zh-CN" altLang="en-US" sz="2000" dirty="0">
                <a:latin typeface="Lucida Grande"/>
              </a:rPr>
              <a:t>并不输出</a:t>
            </a:r>
            <a:r>
              <a:rPr lang="en-US" altLang="zh-CN" sz="2000" dirty="0">
                <a:latin typeface="Lucida Grande"/>
              </a:rPr>
              <a:t>)</a:t>
            </a:r>
            <a:r>
              <a:rPr lang="zh-CN" altLang="en-US" sz="2000" dirty="0">
                <a:latin typeface="Lucida Grande"/>
              </a:rPr>
              <a:t>一次移动，那么也需要几乎一百万年。我们仅能找出问题的解决方法并解决较小</a:t>
            </a:r>
            <a:r>
              <a:rPr lang="en-US" altLang="zh-CN" sz="2000" dirty="0">
                <a:latin typeface="Lucida Grande"/>
              </a:rPr>
              <a:t>N</a:t>
            </a:r>
            <a:r>
              <a:rPr lang="zh-CN" altLang="en-US" sz="2000" dirty="0">
                <a:latin typeface="Lucida Grande"/>
              </a:rPr>
              <a:t>值时的汉诺塔，但很难用计算机解决</a:t>
            </a:r>
            <a:r>
              <a:rPr lang="en-US" altLang="zh-CN" sz="2000" dirty="0">
                <a:latin typeface="Lucida Grande"/>
              </a:rPr>
              <a:t>64</a:t>
            </a:r>
            <a:r>
              <a:rPr lang="zh-CN" altLang="en-US" sz="2000" dirty="0">
                <a:latin typeface="Lucida Grande"/>
              </a:rPr>
              <a:t>层的汉诺塔。 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B68C39-6984-4CC0-9E6C-17066003D6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75" t="35000" r="79141" b="46806"/>
          <a:stretch/>
        </p:blipFill>
        <p:spPr>
          <a:xfrm>
            <a:off x="962025" y="4174747"/>
            <a:ext cx="3476625" cy="254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339</Words>
  <Application>Microsoft Office PowerPoint</Application>
  <PresentationFormat>宽屏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Lucida Grande</vt:lpstr>
      <vt:lpstr>等线</vt:lpstr>
      <vt:lpstr>等线 Light</vt:lpstr>
      <vt:lpstr>Arial</vt:lpstr>
      <vt:lpstr>Calibri</vt:lpstr>
      <vt:lpstr>Calibri Light</vt:lpstr>
      <vt:lpstr>Office Theme</vt:lpstr>
      <vt:lpstr>Recursion 递归</vt:lpstr>
      <vt:lpstr>PowerPoint 演示文稿</vt:lpstr>
      <vt:lpstr>Definition </vt:lpstr>
      <vt:lpstr>如何设计递归算法</vt:lpstr>
      <vt:lpstr>Example1 </vt:lpstr>
      <vt:lpstr>PowerPoint 演示文稿</vt:lpstr>
      <vt:lpstr>Example2</vt:lpstr>
      <vt:lpstr>Example3</vt:lpstr>
      <vt:lpstr>Example4</vt:lpstr>
      <vt:lpstr>Thx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递归</dc:title>
  <dc:creator>RUNMING LI</dc:creator>
  <cp:lastModifiedBy>RUNMING LI</cp:lastModifiedBy>
  <cp:revision>10</cp:revision>
  <dcterms:created xsi:type="dcterms:W3CDTF">2017-11-26T00:55:34Z</dcterms:created>
  <dcterms:modified xsi:type="dcterms:W3CDTF">2017-11-29T15:07:14Z</dcterms:modified>
</cp:coreProperties>
</file>