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0" r:id="rId13"/>
    <p:sldId id="269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ad-in vision" id="{EF925018-5143-42CA-A3E7-FC8AEF0B03E0}">
          <p14:sldIdLst>
            <p14:sldId id="256"/>
            <p14:sldId id="272"/>
            <p14:sldId id="268"/>
          </p14:sldIdLst>
        </p14:section>
        <p14:section name="Personal Profile" id="{60E6ABEA-F10B-40D7-BA67-76496FFE4BDB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Competition Advantage" id="{C3AC0BEF-6390-422A-B333-AB227DD24861}">
          <p14:sldIdLst>
            <p14:sldId id="267"/>
            <p14:sldId id="270"/>
            <p14:sldId id="269"/>
          </p14:sldIdLst>
        </p14:section>
        <p14:section name="Back to vision" id="{96A0ABD1-FA3E-4BDD-B6A1-E8F2B2016EAC}">
          <p14:sldIdLst>
            <p14:sldId id="27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66886"/>
            <a:ext cx="7734300" cy="47535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8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104" y="308564"/>
            <a:ext cx="9630283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837" y="400639"/>
            <a:ext cx="314118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105" y="457200"/>
            <a:ext cx="3046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346435"/>
            <a:ext cx="71093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B5DE-0D4C-4221-96C9-7B2D51C2FE6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F635C1-5AE7-4E26-BC25-925A77B5C10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3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-nd/2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2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46A4F-B657-40A1-B3DC-B45C3C42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2762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MAKE COMPUTER SCIENCE GREAT AGAIN</a:t>
            </a:r>
            <a:endParaRPr lang="zh-CN" altLang="en-US" sz="54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E9F20A-989F-4479-A37B-366A67D7F7BF}"/>
              </a:ext>
            </a:extLst>
          </p:cNvPr>
          <p:cNvGrpSpPr/>
          <p:nvPr/>
        </p:nvGrpSpPr>
        <p:grpSpPr>
          <a:xfrm>
            <a:off x="48237" y="6517544"/>
            <a:ext cx="11580882" cy="338554"/>
            <a:chOff x="48237" y="6488668"/>
            <a:chExt cx="11580882" cy="3385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F601EFC-030B-4B55-9338-43622F8D3ACE}"/>
                </a:ext>
              </a:extLst>
            </p:cNvPr>
            <p:cNvSpPr/>
            <p:nvPr/>
          </p:nvSpPr>
          <p:spPr>
            <a:xfrm>
              <a:off x="48237" y="6488668"/>
              <a:ext cx="115808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Helvetica Neue"/>
                </a:rPr>
                <a:t>This work is licensed under a </a:t>
              </a:r>
              <a:r>
                <a:rPr lang="en-US" altLang="zh-CN" sz="1600" dirty="0">
                  <a:latin typeface="Helvetica Neue"/>
                  <a:hlinkClick r:id="rId2"/>
                </a:rPr>
                <a:t>Creative Commons Attribution-</a:t>
              </a:r>
              <a:r>
                <a:rPr lang="en-US" altLang="zh-CN" sz="1600" dirty="0" err="1">
                  <a:latin typeface="Helvetica Neue"/>
                  <a:hlinkClick r:id="rId2"/>
                </a:rPr>
                <a:t>NonCommercial</a:t>
              </a:r>
              <a:r>
                <a:rPr lang="en-US" altLang="zh-CN" sz="1600" dirty="0">
                  <a:latin typeface="Helvetica Neue"/>
                  <a:hlinkClick r:id="rId2"/>
                </a:rPr>
                <a:t>-</a:t>
              </a:r>
              <a:r>
                <a:rPr lang="en-US" altLang="zh-CN" sz="1600" dirty="0" err="1">
                  <a:latin typeface="Helvetica Neue"/>
                  <a:hlinkClick r:id="rId2"/>
                </a:rPr>
                <a:t>NoDerivs</a:t>
              </a:r>
              <a:r>
                <a:rPr lang="en-US" altLang="zh-CN" sz="1600" dirty="0">
                  <a:latin typeface="Helvetica Neue"/>
                  <a:hlinkClick r:id="rId2"/>
                </a:rPr>
                <a:t> 2.0 Generic License</a:t>
              </a:r>
              <a:r>
                <a:rPr lang="en-US" altLang="zh-CN" sz="1600" dirty="0">
                  <a:latin typeface="Helvetica Neue"/>
                </a:rPr>
                <a:t>.</a:t>
              </a:r>
              <a:endParaRPr lang="zh-CN" altLang="en-US" sz="1600" dirty="0"/>
            </a:p>
          </p:txBody>
        </p:sp>
        <p:pic>
          <p:nvPicPr>
            <p:cNvPr id="5" name="Picture 2" descr="知识共享许可协议">
              <a:extLst>
                <a:ext uri="{FF2B5EF4-FFF2-40B4-BE49-F238E27FC236}">
                  <a16:creationId xmlns:a16="http://schemas.microsoft.com/office/drawing/2014/main" id="{E16DD38B-5D7E-49CC-925C-D42214375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7799" y="653194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E67994E-6C3B-4831-BEE2-F6EE2907C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0" t="26370" r="7250" b="50000"/>
          <a:stretch/>
        </p:blipFill>
        <p:spPr>
          <a:xfrm>
            <a:off x="2586105" y="2900361"/>
            <a:ext cx="7019790" cy="10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EE909-B49E-47A6-BA86-6A82B0E5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313501"/>
          </a:xfrm>
        </p:spPr>
        <p:txBody>
          <a:bodyPr/>
          <a:lstStyle/>
          <a:p>
            <a:r>
              <a:rPr lang="en-US" altLang="zh-CN" dirty="0"/>
              <a:t>Download my résumé at </a:t>
            </a:r>
          </a:p>
          <a:p>
            <a:pPr marL="0" indent="0">
              <a:buNone/>
            </a:pPr>
            <a:r>
              <a:rPr lang="en-US" altLang="zh-CN" b="1" dirty="0"/>
              <a:t>https://tinyurl.com/eulir-resume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79756-7E87-4AD7-900C-C12261796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4" t="25017" r="6176" b="6804"/>
          <a:stretch/>
        </p:blipFill>
        <p:spPr>
          <a:xfrm>
            <a:off x="6297105" y="326494"/>
            <a:ext cx="4666268" cy="62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CE77AC-E3B4-4314-80A0-C4DB51C38C02}"/>
              </a:ext>
            </a:extLst>
          </p:cNvPr>
          <p:cNvSpPr/>
          <p:nvPr/>
        </p:nvSpPr>
        <p:spPr>
          <a:xfrm>
            <a:off x="1711848" y="380917"/>
            <a:ext cx="6982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Competit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ion Advantage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3D6B921-2963-4843-824C-BCB7A1442F86}"/>
              </a:ext>
            </a:extLst>
          </p:cNvPr>
          <p:cNvGrpSpPr/>
          <p:nvPr/>
        </p:nvGrpSpPr>
        <p:grpSpPr>
          <a:xfrm>
            <a:off x="914403" y="1304247"/>
            <a:ext cx="3817856" cy="3905473"/>
            <a:chOff x="914403" y="1304247"/>
            <a:chExt cx="3817856" cy="390547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C53770C-06AC-44DB-B198-A6256BFD07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13344"/>
                </a:clrFrom>
                <a:clrTo>
                  <a:srgbClr val="313344">
                    <a:alpha val="0"/>
                  </a:srgbClr>
                </a:clrTo>
              </a:clrChange>
            </a:blip>
            <a:srcRect l="4794" t="36551" r="71160" b="31409"/>
            <a:stretch/>
          </p:blipFill>
          <p:spPr>
            <a:xfrm>
              <a:off x="914403" y="1304247"/>
              <a:ext cx="2931734" cy="2197313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546297B-714E-4C85-87DA-F1B1849B912B}"/>
                </a:ext>
              </a:extLst>
            </p:cNvPr>
            <p:cNvSpPr txBox="1"/>
            <p:nvPr/>
          </p:nvSpPr>
          <p:spPr>
            <a:xfrm>
              <a:off x="914403" y="3640060"/>
              <a:ext cx="38178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Knowledge and Information about Computer Science</a:t>
              </a:r>
              <a:endParaRPr lang="zh-CN" altLang="en-US" sz="32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FCBD8A1-E377-4100-9F69-FCC18043F493}"/>
              </a:ext>
            </a:extLst>
          </p:cNvPr>
          <p:cNvGrpSpPr/>
          <p:nvPr/>
        </p:nvGrpSpPr>
        <p:grpSpPr>
          <a:xfrm>
            <a:off x="4094977" y="1304247"/>
            <a:ext cx="4079638" cy="4890358"/>
            <a:chOff x="4094977" y="1304247"/>
            <a:chExt cx="4079638" cy="489035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1992426-7F6A-41EF-BA80-B67D7B4C7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13344"/>
                </a:clrFrom>
                <a:clrTo>
                  <a:srgbClr val="313344">
                    <a:alpha val="0"/>
                  </a:srgbClr>
                </a:clrTo>
              </a:clrChange>
            </a:blip>
            <a:srcRect l="30903" t="36551" r="40644" b="31409"/>
            <a:stretch/>
          </p:blipFill>
          <p:spPr>
            <a:xfrm>
              <a:off x="4094977" y="1304247"/>
              <a:ext cx="3469064" cy="219731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A23ED42-FFC5-4BDC-9A1B-F769BC5E18C9}"/>
                </a:ext>
              </a:extLst>
            </p:cNvPr>
            <p:cNvSpPr txBox="1"/>
            <p:nvPr/>
          </p:nvSpPr>
          <p:spPr>
            <a:xfrm>
              <a:off x="4356759" y="3640060"/>
              <a:ext cx="381785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Enthusiasm for Computer Science and optimism about the future of Computer Science </a:t>
              </a:r>
              <a:endParaRPr lang="zh-CN" altLang="en-US" sz="32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7C4E2F-E44A-4296-AA29-70515741E9BA}"/>
              </a:ext>
            </a:extLst>
          </p:cNvPr>
          <p:cNvGrpSpPr/>
          <p:nvPr/>
        </p:nvGrpSpPr>
        <p:grpSpPr>
          <a:xfrm>
            <a:off x="7482942" y="1304247"/>
            <a:ext cx="4424686" cy="4397916"/>
            <a:chOff x="7482942" y="1304247"/>
            <a:chExt cx="4424686" cy="43979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DE7A4C9-0BE5-4C67-AACB-61ABE5FB0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13344"/>
                </a:clrFrom>
                <a:clrTo>
                  <a:srgbClr val="313344">
                    <a:alpha val="0"/>
                  </a:srgbClr>
                </a:clrTo>
              </a:clrChange>
            </a:blip>
            <a:srcRect l="59060" t="36551" r="13943" b="31409"/>
            <a:stretch/>
          </p:blipFill>
          <p:spPr>
            <a:xfrm>
              <a:off x="7482942" y="1304247"/>
              <a:ext cx="3291528" cy="219731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BE86A3-0FCC-42C0-8F69-2BD0A9E63C28}"/>
                </a:ext>
              </a:extLst>
            </p:cNvPr>
            <p:cNvSpPr txBox="1"/>
            <p:nvPr/>
          </p:nvSpPr>
          <p:spPr>
            <a:xfrm>
              <a:off x="8089772" y="3640060"/>
              <a:ext cx="381785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Experience of the leader of this Computer Science club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64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C5F195-F5CE-466C-ACEB-34067423E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rcRect l="3943" t="24380" r="82609" b="28660"/>
          <a:stretch/>
        </p:blipFill>
        <p:spPr>
          <a:xfrm>
            <a:off x="-1" y="1130065"/>
            <a:ext cx="2582483" cy="507277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3F2A8AD-F714-44CB-80BC-D3ACD1F6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5" y="279760"/>
            <a:ext cx="7109381" cy="1325563"/>
          </a:xfrm>
        </p:spPr>
        <p:txBody>
          <a:bodyPr/>
          <a:lstStyle/>
          <a:p>
            <a:r>
              <a:rPr lang="en-US" altLang="zh-CN" dirty="0"/>
              <a:t>Club Contribution Analysis 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6771E68-52AB-4035-A9AF-744BEFCB47F4}"/>
              </a:ext>
            </a:extLst>
          </p:cNvPr>
          <p:cNvGrpSpPr/>
          <p:nvPr/>
        </p:nvGrpSpPr>
        <p:grpSpPr>
          <a:xfrm>
            <a:off x="2828055" y="817296"/>
            <a:ext cx="9860523" cy="6239526"/>
            <a:chOff x="2828055" y="817296"/>
            <a:chExt cx="9860523" cy="623952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13DC88-C4C0-49CB-80F8-F8A13E2DECB9}"/>
                </a:ext>
              </a:extLst>
            </p:cNvPr>
            <p:cNvSpPr txBox="1"/>
            <p:nvPr/>
          </p:nvSpPr>
          <p:spPr>
            <a:xfrm>
              <a:off x="3566414" y="1320098"/>
              <a:ext cx="295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Andy Li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4459E8A-E7D2-4E82-AF9B-2B8F6CC21267}"/>
                </a:ext>
              </a:extLst>
            </p:cNvPr>
            <p:cNvSpPr txBox="1"/>
            <p:nvPr/>
          </p:nvSpPr>
          <p:spPr>
            <a:xfrm>
              <a:off x="8351932" y="817296"/>
              <a:ext cx="2375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Co-founders</a:t>
              </a:r>
            </a:p>
            <a:p>
              <a:r>
                <a:rPr lang="en-US" altLang="zh-CN" dirty="0"/>
                <a:t>Other club members</a:t>
              </a:r>
            </a:p>
            <a:p>
              <a:r>
                <a:rPr lang="en-US" altLang="zh-CN" dirty="0"/>
                <a:t>Other organizations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62BF396-D1BD-4377-85EC-B5B91F1FB8AC}"/>
                </a:ext>
              </a:extLst>
            </p:cNvPr>
            <p:cNvSpPr txBox="1"/>
            <p:nvPr/>
          </p:nvSpPr>
          <p:spPr>
            <a:xfrm>
              <a:off x="2940195" y="3917501"/>
              <a:ext cx="404506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Class and Object course</a:t>
              </a:r>
            </a:p>
            <a:p>
              <a:r>
                <a:rPr lang="en-US" altLang="zh-CN" dirty="0"/>
                <a:t>Reference course</a:t>
              </a:r>
            </a:p>
            <a:p>
              <a:r>
                <a:rPr lang="en-US" altLang="zh-CN" dirty="0"/>
                <a:t>Recursion course</a:t>
              </a:r>
            </a:p>
            <a:p>
              <a:r>
                <a:rPr lang="en-US" altLang="zh-CN" dirty="0"/>
                <a:t>Sort course</a:t>
              </a:r>
            </a:p>
            <a:p>
              <a:r>
                <a:rPr lang="en-US" altLang="zh-CN" dirty="0"/>
                <a:t>Array course</a:t>
              </a:r>
            </a:p>
            <a:p>
              <a:r>
                <a:rPr lang="en-US" altLang="zh-CN" dirty="0"/>
                <a:t>Basic Structure course</a:t>
              </a:r>
            </a:p>
            <a:p>
              <a:r>
                <a:rPr lang="en-US" altLang="zh-CN" dirty="0"/>
                <a:t>Bitwise operation course</a:t>
              </a:r>
            </a:p>
            <a:p>
              <a:r>
                <a:rPr lang="en-US" altLang="zh-CN" dirty="0"/>
                <a:t>Club website design</a:t>
              </a:r>
            </a:p>
            <a:p>
              <a:r>
                <a:rPr lang="en-US" altLang="zh-CN" dirty="0"/>
                <a:t>Association recruitment presentation</a:t>
              </a:r>
            </a:p>
            <a:p>
              <a:r>
                <a:rPr lang="en-US" altLang="zh-CN" dirty="0"/>
                <a:t>…</a:t>
              </a:r>
            </a:p>
            <a:p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D886666-9DD6-4A0B-993E-4DD58C0C7526}"/>
                </a:ext>
              </a:extLst>
            </p:cNvPr>
            <p:cNvSpPr txBox="1"/>
            <p:nvPr/>
          </p:nvSpPr>
          <p:spPr>
            <a:xfrm>
              <a:off x="7230459" y="3917501"/>
              <a:ext cx="54581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AP lesson		---by a co-founder</a:t>
              </a:r>
            </a:p>
            <a:p>
              <a:r>
                <a:rPr lang="en-US" altLang="zh-CN" dirty="0"/>
                <a:t>Machine learning course	---by a co-founder</a:t>
              </a:r>
            </a:p>
            <a:p>
              <a:r>
                <a:rPr lang="en-US" altLang="zh-CN" dirty="0"/>
                <a:t>HTML course		---by a club member</a:t>
              </a:r>
            </a:p>
            <a:p>
              <a:r>
                <a:rPr lang="en-US" altLang="zh-CN" dirty="0"/>
                <a:t>The hour of code		---by a organization</a:t>
              </a:r>
            </a:p>
            <a:p>
              <a:r>
                <a:rPr lang="en-US" altLang="zh-CN" dirty="0"/>
                <a:t>Bluetooth car making		---by a organization</a:t>
              </a:r>
            </a:p>
            <a:p>
              <a:r>
                <a:rPr lang="en-US" altLang="zh-CN" dirty="0"/>
                <a:t>… </a:t>
              </a:r>
              <a:endParaRPr lang="zh-CN" alt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68997AB-6EE1-475F-B626-42E5B261F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262626"/>
                </a:clrFrom>
                <a:clrTo>
                  <a:srgbClr val="262626">
                    <a:alpha val="0"/>
                  </a:srgbClr>
                </a:clrTo>
              </a:clrChange>
            </a:blip>
            <a:srcRect l="16372" t="30827" r="11933" b="28660"/>
            <a:stretch/>
          </p:blipFill>
          <p:spPr>
            <a:xfrm>
              <a:off x="2828055" y="1740626"/>
              <a:ext cx="8314413" cy="264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26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EB4963-13B0-4108-A9B3-EFD25F3C1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13344"/>
              </a:clrFrom>
              <a:clrTo>
                <a:srgbClr val="313344">
                  <a:alpha val="0"/>
                </a:srgbClr>
              </a:clrTo>
            </a:clrChange>
          </a:blip>
          <a:srcRect l="5258" t="24380" r="53299" b="8729"/>
          <a:stretch/>
        </p:blipFill>
        <p:spPr>
          <a:xfrm>
            <a:off x="575035" y="1612087"/>
            <a:ext cx="5118756" cy="46473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765996-BD2A-4D90-B604-35CFA9D84C31}"/>
              </a:ext>
            </a:extLst>
          </p:cNvPr>
          <p:cNvSpPr/>
          <p:nvPr/>
        </p:nvSpPr>
        <p:spPr>
          <a:xfrm>
            <a:off x="1875000" y="352637"/>
            <a:ext cx="3809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Job Planning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416062-39ED-4174-B27A-AB98D7240C06}"/>
              </a:ext>
            </a:extLst>
          </p:cNvPr>
          <p:cNvSpPr txBox="1"/>
          <p:nvPr/>
        </p:nvSpPr>
        <p:spPr>
          <a:xfrm>
            <a:off x="5986022" y="1612087"/>
            <a:ext cx="51187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Regular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AP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Technical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678BB3-AD9F-4D7E-924A-C2C6E3473E25}"/>
              </a:ext>
            </a:extLst>
          </p:cNvPr>
          <p:cNvSpPr txBox="1">
            <a:spLocks/>
          </p:cNvSpPr>
          <p:nvPr/>
        </p:nvSpPr>
        <p:spPr>
          <a:xfrm>
            <a:off x="443059" y="1436589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/>
              <a:t>MAKE COMPUTER SCIENCE GREAT AGAIN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564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94008-93A4-473C-BD01-F963F9EF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409" y="2242612"/>
            <a:ext cx="4782152" cy="1325563"/>
          </a:xfrm>
        </p:spPr>
        <p:txBody>
          <a:bodyPr/>
          <a:lstStyle/>
          <a:p>
            <a:r>
              <a:rPr lang="en-US" altLang="zh-CN" dirty="0"/>
              <a:t>Thanks for listening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4F006-F058-4639-9DEC-90E4B8F41E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7" y="1184708"/>
            <a:ext cx="4234315" cy="42343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328356-525D-4AD9-8BB2-BA607D328C60}"/>
              </a:ext>
            </a:extLst>
          </p:cNvPr>
          <p:cNvSpPr/>
          <p:nvPr/>
        </p:nvSpPr>
        <p:spPr>
          <a:xfrm>
            <a:off x="48237" y="6488668"/>
            <a:ext cx="11580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Helvetica Neue"/>
              </a:rPr>
              <a:t>This work is licensed under a </a:t>
            </a:r>
            <a:r>
              <a:rPr lang="en-US" altLang="zh-CN" sz="1600" dirty="0">
                <a:latin typeface="Helvetica Neue"/>
                <a:hlinkClick r:id="rId3"/>
              </a:rPr>
              <a:t>Creative Commons Attribution-</a:t>
            </a:r>
            <a:r>
              <a:rPr lang="en-US" altLang="zh-CN" sz="1600" dirty="0" err="1">
                <a:latin typeface="Helvetica Neue"/>
                <a:hlinkClick r:id="rId3"/>
              </a:rPr>
              <a:t>NonCommercial</a:t>
            </a:r>
            <a:r>
              <a:rPr lang="en-US" altLang="zh-CN" sz="1600" dirty="0">
                <a:latin typeface="Helvetica Neue"/>
                <a:hlinkClick r:id="rId3"/>
              </a:rPr>
              <a:t>-</a:t>
            </a:r>
            <a:r>
              <a:rPr lang="en-US" altLang="zh-CN" sz="1600" dirty="0" err="1">
                <a:latin typeface="Helvetica Neue"/>
                <a:hlinkClick r:id="rId3"/>
              </a:rPr>
              <a:t>NoDerivs</a:t>
            </a:r>
            <a:r>
              <a:rPr lang="en-US" altLang="zh-CN" sz="1600" dirty="0">
                <a:latin typeface="Helvetica Neue"/>
                <a:hlinkClick r:id="rId3"/>
              </a:rPr>
              <a:t> 2.0 Generic License</a:t>
            </a:r>
            <a:r>
              <a:rPr lang="en-US" altLang="zh-CN" sz="1600" dirty="0">
                <a:latin typeface="Helvetica Neue"/>
              </a:rPr>
              <a:t>.</a:t>
            </a:r>
            <a:endParaRPr lang="zh-CN" altLang="en-US" sz="1600" dirty="0"/>
          </a:p>
        </p:txBody>
      </p:sp>
      <p:pic>
        <p:nvPicPr>
          <p:cNvPr id="7" name="Picture 2" descr="知识共享许可协议">
            <a:extLst>
              <a:ext uri="{FF2B5EF4-FFF2-40B4-BE49-F238E27FC236}">
                <a16:creationId xmlns:a16="http://schemas.microsoft.com/office/drawing/2014/main" id="{05FA66F3-4CF8-46E5-B1BE-42BFB3DD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799" y="656082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2298-B620-4256-B8B1-456CD2B8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448553"/>
            <a:ext cx="12095376" cy="485797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4800" dirty="0"/>
              <a:t>What is Computer Science?</a:t>
            </a:r>
          </a:p>
          <a:p>
            <a:pPr>
              <a:buBlip>
                <a:blip r:embed="rId2"/>
              </a:buBlip>
            </a:pPr>
            <a:r>
              <a:rPr lang="en-US" altLang="zh-CN" sz="4800" dirty="0"/>
              <a:t>What is Computer Science Club?</a:t>
            </a:r>
          </a:p>
          <a:p>
            <a:pPr>
              <a:buBlip>
                <a:blip r:embed="rId2"/>
              </a:buBlip>
            </a:pPr>
            <a:r>
              <a:rPr lang="en-US" altLang="zh-CN" sz="4800" dirty="0"/>
              <a:t>Why we are here?</a:t>
            </a:r>
          </a:p>
          <a:p>
            <a:pPr>
              <a:buBlip>
                <a:blip r:embed="rId2"/>
              </a:buBlip>
            </a:pPr>
            <a:r>
              <a:rPr lang="en-US" altLang="zh-CN" sz="4800" dirty="0"/>
              <a:t>Where is our future?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657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5C1FF2-E6DA-4834-9EDC-737712909514}"/>
              </a:ext>
            </a:extLst>
          </p:cNvPr>
          <p:cNvSpPr/>
          <p:nvPr/>
        </p:nvSpPr>
        <p:spPr>
          <a:xfrm>
            <a:off x="2032048" y="352637"/>
            <a:ext cx="4249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Cognition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66839-0EA4-4342-B67D-56AF49DAF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13344"/>
              </a:clrFrom>
              <a:clrTo>
                <a:srgbClr val="313344">
                  <a:alpha val="0"/>
                </a:srgbClr>
              </a:clrTo>
            </a:clrChange>
          </a:blip>
          <a:srcRect l="37036" t="27491" r="48660" b="44605"/>
          <a:stretch/>
        </p:blipFill>
        <p:spPr>
          <a:xfrm>
            <a:off x="367646" y="1275967"/>
            <a:ext cx="2422644" cy="265836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E28A3935-460A-43F4-8F95-23DB1CAEB3E8}"/>
              </a:ext>
            </a:extLst>
          </p:cNvPr>
          <p:cNvGrpSpPr/>
          <p:nvPr/>
        </p:nvGrpSpPr>
        <p:grpSpPr>
          <a:xfrm>
            <a:off x="2748305" y="1595224"/>
            <a:ext cx="3827281" cy="3087343"/>
            <a:chOff x="3139269" y="1695768"/>
            <a:chExt cx="3827281" cy="285186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B9FB1EE-3C56-46BE-BCA8-D177FC54E727}"/>
                </a:ext>
              </a:extLst>
            </p:cNvPr>
            <p:cNvSpPr/>
            <p:nvPr/>
          </p:nvSpPr>
          <p:spPr>
            <a:xfrm>
              <a:off x="3139269" y="2598451"/>
              <a:ext cx="3827281" cy="834751"/>
            </a:xfrm>
            <a:custGeom>
              <a:avLst/>
              <a:gdLst>
                <a:gd name="connsiteX0" fmla="*/ 0 w 2533038"/>
                <a:gd name="connsiteY0" fmla="*/ 0 h 834751"/>
                <a:gd name="connsiteX1" fmla="*/ 2533038 w 2533038"/>
                <a:gd name="connsiteY1" fmla="*/ 0 h 834751"/>
                <a:gd name="connsiteX2" fmla="*/ 2533038 w 2533038"/>
                <a:gd name="connsiteY2" fmla="*/ 834751 h 834751"/>
                <a:gd name="connsiteX3" fmla="*/ 0 w 2533038"/>
                <a:gd name="connsiteY3" fmla="*/ 834751 h 834751"/>
                <a:gd name="connsiteX4" fmla="*/ 0 w 2533038"/>
                <a:gd name="connsiteY4" fmla="*/ 0 h 83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3038" h="834751">
                  <a:moveTo>
                    <a:pt x="0" y="0"/>
                  </a:moveTo>
                  <a:lnTo>
                    <a:pt x="2533038" y="0"/>
                  </a:lnTo>
                  <a:lnTo>
                    <a:pt x="2533038" y="834751"/>
                  </a:lnTo>
                  <a:lnTo>
                    <a:pt x="0" y="8347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kern="1200" dirty="0"/>
                <a:t>Limited time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dirty="0"/>
                <a:t>Unlimited knowledge</a:t>
              </a:r>
              <a:endParaRPr lang="zh-CN" altLang="en-US" sz="3200" kern="12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280DC-7B9D-4900-B98D-0901D3D55E9E}"/>
                </a:ext>
              </a:extLst>
            </p:cNvPr>
            <p:cNvSpPr/>
            <p:nvPr/>
          </p:nvSpPr>
          <p:spPr>
            <a:xfrm>
              <a:off x="3786712" y="2344572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619A8FB-4518-445E-8419-66A44491F412}"/>
                </a:ext>
              </a:extLst>
            </p:cNvPr>
            <p:cNvSpPr/>
            <p:nvPr/>
          </p:nvSpPr>
          <p:spPr>
            <a:xfrm>
              <a:off x="3927756" y="2062483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A7C4629-993A-462C-971A-DC34A51DBCC4}"/>
                </a:ext>
              </a:extLst>
            </p:cNvPr>
            <p:cNvSpPr/>
            <p:nvPr/>
          </p:nvSpPr>
          <p:spPr>
            <a:xfrm>
              <a:off x="4266262" y="2118901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5047F22-6761-4227-90E2-76E86E2C3DEF}"/>
                </a:ext>
              </a:extLst>
            </p:cNvPr>
            <p:cNvSpPr/>
            <p:nvPr/>
          </p:nvSpPr>
          <p:spPr>
            <a:xfrm>
              <a:off x="4548351" y="1808604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5CF1BC9-F59F-4740-88D6-78A047D8F01D}"/>
                </a:ext>
              </a:extLst>
            </p:cNvPr>
            <p:cNvSpPr/>
            <p:nvPr/>
          </p:nvSpPr>
          <p:spPr>
            <a:xfrm>
              <a:off x="4915066" y="1695768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DB623E2-0F2D-4EB9-9F6E-504ECEA38117}"/>
                </a:ext>
              </a:extLst>
            </p:cNvPr>
            <p:cNvSpPr/>
            <p:nvPr/>
          </p:nvSpPr>
          <p:spPr>
            <a:xfrm>
              <a:off x="5366407" y="1893230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5D36E21-1BA7-4A02-8578-9E6FD4F271D9}"/>
                </a:ext>
              </a:extLst>
            </p:cNvPr>
            <p:cNvSpPr/>
            <p:nvPr/>
          </p:nvSpPr>
          <p:spPr>
            <a:xfrm>
              <a:off x="5648495" y="2034274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77A904D-3D89-4C19-988A-07262D47C251}"/>
                </a:ext>
              </a:extLst>
            </p:cNvPr>
            <p:cNvSpPr/>
            <p:nvPr/>
          </p:nvSpPr>
          <p:spPr>
            <a:xfrm>
              <a:off x="6043419" y="2344572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B8938C-69B5-490F-8F3E-8B31CA99DF06}"/>
                </a:ext>
              </a:extLst>
            </p:cNvPr>
            <p:cNvSpPr/>
            <p:nvPr/>
          </p:nvSpPr>
          <p:spPr>
            <a:xfrm>
              <a:off x="6212672" y="2654869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0F4A3E8-D60C-4C65-9573-025DB1CAAEF6}"/>
                </a:ext>
              </a:extLst>
            </p:cNvPr>
            <p:cNvSpPr/>
            <p:nvPr/>
          </p:nvSpPr>
          <p:spPr>
            <a:xfrm>
              <a:off x="4745812" y="2062483"/>
              <a:ext cx="518121" cy="51812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19B105-FB43-4B18-B8CE-A550F6F6F9A5}"/>
                </a:ext>
              </a:extLst>
            </p:cNvPr>
            <p:cNvSpPr/>
            <p:nvPr/>
          </p:nvSpPr>
          <p:spPr>
            <a:xfrm>
              <a:off x="3646310" y="3471663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98F0930-B4B6-4E9D-AE40-F5E9CB38B326}"/>
                </a:ext>
              </a:extLst>
            </p:cNvPr>
            <p:cNvSpPr/>
            <p:nvPr/>
          </p:nvSpPr>
          <p:spPr>
            <a:xfrm>
              <a:off x="3815563" y="3725543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F442490-578F-4AC9-9124-2A9ECF60CDAB}"/>
                </a:ext>
              </a:extLst>
            </p:cNvPr>
            <p:cNvSpPr/>
            <p:nvPr/>
          </p:nvSpPr>
          <p:spPr>
            <a:xfrm>
              <a:off x="4238695" y="3951213"/>
              <a:ext cx="460552" cy="460552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DD6C2F1-7EA2-4D0D-A750-8EA26B2C156E}"/>
                </a:ext>
              </a:extLst>
            </p:cNvPr>
            <p:cNvSpPr/>
            <p:nvPr/>
          </p:nvSpPr>
          <p:spPr>
            <a:xfrm>
              <a:off x="4831081" y="4317928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C5FEC3A-4FCE-47A2-B47C-B8F80A4219C2}"/>
                </a:ext>
              </a:extLst>
            </p:cNvPr>
            <p:cNvSpPr/>
            <p:nvPr/>
          </p:nvSpPr>
          <p:spPr>
            <a:xfrm>
              <a:off x="4943916" y="3951214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2DBD19D-D05C-473B-924C-F1564B072750}"/>
                </a:ext>
              </a:extLst>
            </p:cNvPr>
            <p:cNvSpPr/>
            <p:nvPr/>
          </p:nvSpPr>
          <p:spPr>
            <a:xfrm>
              <a:off x="5226005" y="4346138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2A715B9-C923-4582-AC41-60AB7D8137A0}"/>
                </a:ext>
              </a:extLst>
            </p:cNvPr>
            <p:cNvSpPr/>
            <p:nvPr/>
          </p:nvSpPr>
          <p:spPr>
            <a:xfrm>
              <a:off x="5479884" y="3894797"/>
              <a:ext cx="460552" cy="460552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2E78838-443E-4E8A-8F59-B26B0D2E262E}"/>
                </a:ext>
              </a:extLst>
            </p:cNvPr>
            <p:cNvSpPr/>
            <p:nvPr/>
          </p:nvSpPr>
          <p:spPr>
            <a:xfrm>
              <a:off x="6100479" y="3781961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1C632F3-30DD-461D-889C-307A94387C5E}"/>
              </a:ext>
            </a:extLst>
          </p:cNvPr>
          <p:cNvGrpSpPr/>
          <p:nvPr/>
        </p:nvGrpSpPr>
        <p:grpSpPr>
          <a:xfrm>
            <a:off x="6416467" y="2118432"/>
            <a:ext cx="1690720" cy="1775274"/>
            <a:chOff x="6416467" y="2118432"/>
            <a:chExt cx="1690720" cy="1775274"/>
          </a:xfrm>
        </p:grpSpPr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492B4720-0AF0-4947-9538-FF703C843F12}"/>
                </a:ext>
              </a:extLst>
            </p:cNvPr>
            <p:cNvSpPr/>
            <p:nvPr/>
          </p:nvSpPr>
          <p:spPr>
            <a:xfrm>
              <a:off x="6416467" y="2118432"/>
              <a:ext cx="929896" cy="1775274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B94E819B-5534-4C60-86B1-56E21185925A}"/>
                </a:ext>
              </a:extLst>
            </p:cNvPr>
            <p:cNvSpPr/>
            <p:nvPr/>
          </p:nvSpPr>
          <p:spPr>
            <a:xfrm>
              <a:off x="7177291" y="2118432"/>
              <a:ext cx="929896" cy="1775274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040A262-B2D0-47B7-8F2E-E706F68153C6}"/>
              </a:ext>
            </a:extLst>
          </p:cNvPr>
          <p:cNvSpPr/>
          <p:nvPr/>
        </p:nvSpPr>
        <p:spPr>
          <a:xfrm>
            <a:off x="8297394" y="1992490"/>
            <a:ext cx="2155669" cy="2155669"/>
          </a:xfrm>
          <a:custGeom>
            <a:avLst/>
            <a:gdLst>
              <a:gd name="connsiteX0" fmla="*/ 0 w 2155669"/>
              <a:gd name="connsiteY0" fmla="*/ 1077835 h 2155669"/>
              <a:gd name="connsiteX1" fmla="*/ 1077835 w 2155669"/>
              <a:gd name="connsiteY1" fmla="*/ 0 h 2155669"/>
              <a:gd name="connsiteX2" fmla="*/ 2155670 w 2155669"/>
              <a:gd name="connsiteY2" fmla="*/ 1077835 h 2155669"/>
              <a:gd name="connsiteX3" fmla="*/ 1077835 w 2155669"/>
              <a:gd name="connsiteY3" fmla="*/ 2155670 h 2155669"/>
              <a:gd name="connsiteX4" fmla="*/ 0 w 2155669"/>
              <a:gd name="connsiteY4" fmla="*/ 1077835 h 215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669" h="2155669">
                <a:moveTo>
                  <a:pt x="0" y="1077835"/>
                </a:moveTo>
                <a:cubicBezTo>
                  <a:pt x="0" y="482563"/>
                  <a:pt x="482563" y="0"/>
                  <a:pt x="1077835" y="0"/>
                </a:cubicBezTo>
                <a:cubicBezTo>
                  <a:pt x="1673107" y="0"/>
                  <a:pt x="2155670" y="482563"/>
                  <a:pt x="2155670" y="1077835"/>
                </a:cubicBezTo>
                <a:cubicBezTo>
                  <a:pt x="2155670" y="1673107"/>
                  <a:pt x="1673107" y="2155670"/>
                  <a:pt x="1077835" y="2155670"/>
                </a:cubicBezTo>
                <a:cubicBezTo>
                  <a:pt x="482563" y="2155670"/>
                  <a:pt x="0" y="1673107"/>
                  <a:pt x="0" y="1077835"/>
                </a:cubicBez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690" tIns="315690" rIns="315690" bIns="31569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200" kern="1200" dirty="0"/>
              <a:t>More people</a:t>
            </a:r>
            <a:endParaRPr lang="zh-CN" altLang="en-US" sz="3200" kern="1200" dirty="0"/>
          </a:p>
        </p:txBody>
      </p:sp>
    </p:spTree>
    <p:extLst>
      <p:ext uri="{BB962C8B-B14F-4D97-AF65-F5344CB8AC3E}">
        <p14:creationId xmlns:p14="http://schemas.microsoft.com/office/powerpoint/2010/main" val="28640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F4C51-4075-4052-9B91-C5E96E1A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1453625"/>
            <a:ext cx="11075149" cy="4351338"/>
          </a:xfrm>
        </p:spPr>
        <p:txBody>
          <a:bodyPr/>
          <a:lstStyle/>
          <a:p>
            <a:r>
              <a:rPr lang="en-US" altLang="zh-CN" dirty="0"/>
              <a:t>High school student at Chengdu No.7 High School.</a:t>
            </a:r>
          </a:p>
          <a:p>
            <a:r>
              <a:rPr lang="en-US" altLang="zh-CN" dirty="0"/>
              <a:t>Multilingual developer:  experienced in Java/Kotlin/Pascal/Python, especially mastered in Java. </a:t>
            </a:r>
          </a:p>
          <a:p>
            <a:r>
              <a:rPr lang="en-US" altLang="zh-CN" dirty="0"/>
              <a:t>Website designer:  experienced in HTML/CSS, especially mastered in website design under GitHub page. </a:t>
            </a:r>
          </a:p>
          <a:p>
            <a:r>
              <a:rPr lang="en-US" altLang="zh-CN" dirty="0"/>
              <a:t>Acting leader of Great China Computer Science Club: Launch club activities for more than eight times.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7C4A52-DB98-410A-87F6-57EFAD688DF9}"/>
              </a:ext>
            </a:extLst>
          </p:cNvPr>
          <p:cNvSpPr/>
          <p:nvPr/>
        </p:nvSpPr>
        <p:spPr>
          <a:xfrm>
            <a:off x="1573468" y="364176"/>
            <a:ext cx="4864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Personal Profile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18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E2EE-C4B5-42BC-9B8E-FCD0E696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Source 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D5EB0-6BBF-4725-BE05-CA86436A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500 contributions in the past 4 months on GitHub.</a:t>
            </a:r>
          </a:p>
          <a:p>
            <a:r>
              <a:rPr lang="en-US" altLang="zh-CN" dirty="0"/>
              <a:t>13 personal projects using 7 different languages.</a:t>
            </a:r>
          </a:p>
          <a:p>
            <a:r>
              <a:rPr lang="en-US" altLang="zh-CN" dirty="0"/>
              <a:t>See my open source contributions on  </a:t>
            </a:r>
          </a:p>
          <a:p>
            <a:pPr marL="457200" lvl="1" indent="0">
              <a:buNone/>
            </a:pPr>
            <a:r>
              <a:rPr lang="en-US" altLang="zh-CN" dirty="0"/>
              <a:t>				https://eulir.github.io/open-source-contribution/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A68B5-3D1D-4B4A-9520-80721CF6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ADB786-1471-498B-BB6E-4736A74D0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08" b="14501"/>
          <a:stretch/>
        </p:blipFill>
        <p:spPr>
          <a:xfrm>
            <a:off x="-1571" y="1822830"/>
            <a:ext cx="12192000" cy="2111604"/>
          </a:xfrm>
          <a:prstGeom prst="rect">
            <a:avLst/>
          </a:prstGeom>
        </p:spPr>
      </p:pic>
      <p:sp>
        <p:nvSpPr>
          <p:cNvPr id="5" name="AutoShape 2" descr="https://avatars0.githubusercontent.com/u/38026466?s=400&amp;u=92c98514b9c90dd441435f0b333c52cd6014974d&amp;v=4">
            <a:extLst>
              <a:ext uri="{FF2B5EF4-FFF2-40B4-BE49-F238E27FC236}">
                <a16:creationId xmlns:a16="http://schemas.microsoft.com/office/drawing/2014/main" id="{410A4A60-545C-47A7-ACC0-8BFCD7144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avatars0.githubusercontent.com/u/38026466?s=400&amp;u=92c98514b9c90dd441435f0b333c52cd6014974d&amp;v=4">
            <a:extLst>
              <a:ext uri="{FF2B5EF4-FFF2-40B4-BE49-F238E27FC236}">
                <a16:creationId xmlns:a16="http://schemas.microsoft.com/office/drawing/2014/main" id="{2F595813-FDAF-4B8B-B197-C0955EC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03" y="4138366"/>
            <a:ext cx="2439970" cy="243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683A6-4F7F-4D08-AA76-8408162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5D284B-C888-4037-9AD6-D09A5693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93" b="10103"/>
          <a:stretch/>
        </p:blipFill>
        <p:spPr>
          <a:xfrm>
            <a:off x="0" y="1819373"/>
            <a:ext cx="12192000" cy="1838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2DA94F-E98E-4DB4-9393-3D2B5F7FB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46" r="76186" b="79931"/>
          <a:stretch/>
        </p:blipFill>
        <p:spPr>
          <a:xfrm>
            <a:off x="320511" y="4496586"/>
            <a:ext cx="521547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4F630-C8CB-40D2-BEBF-6CAC2F2C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483DA-9236-419A-A5F7-92535617B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32" b="10515"/>
          <a:stretch/>
        </p:blipFill>
        <p:spPr>
          <a:xfrm>
            <a:off x="0" y="1819374"/>
            <a:ext cx="12192000" cy="21775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F4905B-107B-4A32-A9CB-9CB1DC2D5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7" t="30928" r="83981" b="55326"/>
          <a:stretch/>
        </p:blipFill>
        <p:spPr>
          <a:xfrm>
            <a:off x="1195633" y="4609706"/>
            <a:ext cx="887692" cy="9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34CAB-A97D-4F7A-B26A-85220005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7EEBB-04BF-48E5-BD9A-4A1A6AE4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37536" cy="4905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Website works:</a:t>
            </a:r>
          </a:p>
          <a:p>
            <a:endParaRPr lang="en-US" altLang="zh-CN" dirty="0"/>
          </a:p>
          <a:p>
            <a:r>
              <a:rPr lang="en-US" altLang="zh-CN" dirty="0"/>
              <a:t>Personal blog:			</a:t>
            </a:r>
          </a:p>
          <a:p>
            <a:pPr marL="0" indent="0">
              <a:buNone/>
            </a:pPr>
            <a:r>
              <a:rPr lang="en-US" altLang="zh-CN" dirty="0"/>
              <a:t>							        https://eulir.github.io/</a:t>
            </a:r>
          </a:p>
          <a:p>
            <a:r>
              <a:rPr lang="en-US" altLang="zh-CN" dirty="0"/>
              <a:t>Website of Computer Science Club:</a:t>
            </a:r>
          </a:p>
          <a:p>
            <a:pPr marL="0" indent="0">
              <a:buNone/>
            </a:pPr>
            <a:r>
              <a:rPr lang="en-US" altLang="zh-CN" dirty="0"/>
              <a:t>			   https://greatchina-computerscienceclub.github.io/</a:t>
            </a:r>
          </a:p>
          <a:p>
            <a:r>
              <a:rPr lang="en-US" altLang="zh-CN" dirty="0"/>
              <a:t>Website of EEML:</a:t>
            </a:r>
          </a:p>
          <a:p>
            <a:pPr marL="0" indent="0">
              <a:buNone/>
            </a:pPr>
            <a:r>
              <a:rPr lang="en-US" altLang="zh-CN" dirty="0"/>
              <a:t>							       https://eeml.github.io/</a:t>
            </a:r>
          </a:p>
          <a:p>
            <a:r>
              <a:rPr lang="en-US" altLang="zh-CN" dirty="0"/>
              <a:t>Blog template:</a:t>
            </a:r>
          </a:p>
          <a:p>
            <a:pPr marL="0" indent="0">
              <a:buNone/>
            </a:pPr>
            <a:r>
              <a:rPr lang="en-US" altLang="zh-CN" dirty="0"/>
              <a:t>					     https://eulir.github.io/Blog-Template/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8"/>
            <a:endParaRPr lang="en-US" altLang="zh-CN" dirty="0"/>
          </a:p>
          <a:p>
            <a:pPr lvl="8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32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4818</TotalTime>
  <Words>246</Words>
  <Application>Microsoft Office PowerPoint</Application>
  <PresentationFormat>宽屏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Helvetica Neue</vt:lpstr>
      <vt:lpstr>Arial</vt:lpstr>
      <vt:lpstr>Calibri</vt:lpstr>
      <vt:lpstr>Calibri Light</vt:lpstr>
      <vt:lpstr>Office Theme</vt:lpstr>
      <vt:lpstr>MAKE COMPUTER SCIENCE GREAT AGAIN</vt:lpstr>
      <vt:lpstr>PowerPoint 演示文稿</vt:lpstr>
      <vt:lpstr>PowerPoint 演示文稿</vt:lpstr>
      <vt:lpstr>PowerPoint 演示文稿</vt:lpstr>
      <vt:lpstr>Open Source Contribution</vt:lpstr>
      <vt:lpstr>Personal Projects</vt:lpstr>
      <vt:lpstr>Personal Projects</vt:lpstr>
      <vt:lpstr>Personal Projects</vt:lpstr>
      <vt:lpstr>Personal Projects</vt:lpstr>
      <vt:lpstr>PowerPoint 演示文稿</vt:lpstr>
      <vt:lpstr>PowerPoint 演示文稿</vt:lpstr>
      <vt:lpstr>Club Contribution Analysis </vt:lpstr>
      <vt:lpstr>PowerPoint 演示文稿</vt:lpstr>
      <vt:lpstr>PowerPoint 演示文稿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Campaign of Great China Computer Science Club</dc:title>
  <dc:creator>LI RUNMING</dc:creator>
  <cp:lastModifiedBy>LI RUNMING</cp:lastModifiedBy>
  <cp:revision>37</cp:revision>
  <dcterms:created xsi:type="dcterms:W3CDTF">2018-06-06T09:31:22Z</dcterms:created>
  <dcterms:modified xsi:type="dcterms:W3CDTF">2018-06-19T15:16:46Z</dcterms:modified>
</cp:coreProperties>
</file>