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5e5b1af21f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5e5b1af21f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5e6b9cbed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5e6b9cbed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5e9da2808c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5e9da2808c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5b319b0988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5b319b0988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e5b1af21f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e5b1af21f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5e9da2808c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5e9da2808c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5e9da2808c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5e9da2808c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e9da2808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e9da2808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www.kaggle.com/code/schmoyote/breast-cancer-classification-beginner-friendly/data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751650" y="931275"/>
            <a:ext cx="6231000" cy="9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s" sz="4900"/>
              <a:t>Árboles</a:t>
            </a:r>
            <a:r>
              <a:rPr b="1" i="1" lang="es" sz="4900"/>
              <a:t> de </a:t>
            </a:r>
            <a:r>
              <a:rPr b="1" i="1" lang="es" sz="4900"/>
              <a:t>decisión</a:t>
            </a:r>
            <a:endParaRPr b="1" i="1" sz="4900"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606725" y="2898850"/>
            <a:ext cx="38433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Integrantes: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Cunya Zeta Franklin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Figueroa Cespedes Daril</a:t>
            </a:r>
            <a:endParaRPr/>
          </a:p>
          <a:p>
            <a:pPr indent="-331946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s"/>
              <a:t>Toledo Flores Jerson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6700" y="2025625"/>
            <a:ext cx="5247301" cy="311787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606725" y="361950"/>
            <a:ext cx="6231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Inteligencia artificial avanzada</a:t>
            </a:r>
            <a:endParaRPr b="1" sz="13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570600" y="375475"/>
            <a:ext cx="35199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b="1" lang="es"/>
              <a:t>Definición</a:t>
            </a:r>
            <a:endParaRPr b="1"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5920200" y="1294500"/>
            <a:ext cx="2912100" cy="327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i="1" lang="es"/>
              <a:t>Un árbol de decisión es un algoritmo de aprendizaje supervisado no paramétrico, que se utiliza tanto para tareas de clasificación como de regresión.</a:t>
            </a:r>
            <a:endParaRPr i="1"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21375"/>
            <a:ext cx="5435757" cy="322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2. </a:t>
            </a:r>
            <a:r>
              <a:rPr b="1" lang="es"/>
              <a:t>Características</a:t>
            </a:r>
            <a:r>
              <a:rPr b="1" lang="es"/>
              <a:t> </a:t>
            </a:r>
            <a:endParaRPr b="1"/>
          </a:p>
        </p:txBody>
      </p:sp>
      <p:sp>
        <p:nvSpPr>
          <p:cNvPr id="101" name="Google Shape;101;p15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Los árboles de decisión están formados por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Nodos.- son definidos como el momento en el que se toma una 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decisión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entre varias 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posibilidades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, entre que mas nodos mayores son las 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posibilidades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finales a los que puede llegar el individuo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Vectores.- 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Llegaron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ser la 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solución final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la que llega en 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función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a las diversas 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posibilidades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que se dan 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Flechas.- son las uniones entre un nodo y otro, representan acciones distintas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800"/>
              <a:buFont typeface="Arial"/>
              <a:buChar char="●"/>
            </a:pP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Etiquetas.- se encuentran en cada nodo y cada flecha y dan nombre a cada 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acción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2021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11700" y="201500"/>
            <a:ext cx="8704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400"/>
              <a:t>3. ¿Cómo funciona el al</a:t>
            </a:r>
            <a:r>
              <a:rPr b="1" lang="es" sz="2400"/>
              <a:t>goritmo del  árbol de decisión en Machine Learning?</a:t>
            </a:r>
            <a:endParaRPr b="1" sz="240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311700" y="1489425"/>
            <a:ext cx="8520600" cy="3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/>
              <a:t>1. Se selecciona el mejor atributo utilizando medidas de selección de atributos para dividir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los registros.El predictor más significativo se designa como nodo raíz.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2. El atributo elegido se convierte en un nodo de decisión y divide el conjunto de datos en subconjuntos más pequeños recursivamente para cada hijo hasta que unas de las siguientes condiciones coincida: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• Todas las tuplas pertenecen al mismo valor de atributo.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600"/>
              <a:t>• No quedan más atributos.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600"/>
              <a:t>• No hay más instancias.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7"/>
          <p:cNvSpPr txBox="1"/>
          <p:nvPr>
            <p:ph type="title"/>
          </p:nvPr>
        </p:nvSpPr>
        <p:spPr>
          <a:xfrm>
            <a:off x="363475" y="211525"/>
            <a:ext cx="81801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4. </a:t>
            </a:r>
            <a:r>
              <a:rPr b="1" lang="es"/>
              <a:t>Ventajas y Desventajas</a:t>
            </a:r>
            <a:endParaRPr b="1"/>
          </a:p>
        </p:txBody>
      </p:sp>
      <p:sp>
        <p:nvSpPr>
          <p:cNvPr id="113" name="Google Shape;113;p17"/>
          <p:cNvSpPr/>
          <p:nvPr/>
        </p:nvSpPr>
        <p:spPr>
          <a:xfrm>
            <a:off x="703900" y="1069600"/>
            <a:ext cx="20676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Grupos distintos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3517988" y="1069600"/>
            <a:ext cx="20676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Visualización natural</a:t>
            </a:r>
            <a:endParaRPr/>
          </a:p>
        </p:txBody>
      </p:sp>
      <p:sp>
        <p:nvSpPr>
          <p:cNvPr id="115" name="Google Shape;115;p17"/>
          <p:cNvSpPr/>
          <p:nvPr/>
        </p:nvSpPr>
        <p:spPr>
          <a:xfrm>
            <a:off x="6332100" y="1069600"/>
            <a:ext cx="20676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Buenas explicaciones</a:t>
            </a:r>
            <a:r>
              <a:rPr lang="es" sz="1200">
                <a:solidFill>
                  <a:srgbClr val="161616"/>
                </a:solidFill>
                <a:highlight>
                  <a:schemeClr val="lt1"/>
                </a:highlight>
              </a:rPr>
              <a:t>.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631925" y="3093350"/>
            <a:ext cx="20676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Sensibilidad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3517988" y="3093350"/>
            <a:ext cx="20676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333333"/>
                </a:solidFill>
                <a:highlight>
                  <a:srgbClr val="FFFFFF"/>
                </a:highlight>
              </a:rPr>
              <a:t>Inestables</a:t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6404075" y="3093350"/>
            <a:ext cx="2067600" cy="839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solidFill>
                  <a:srgbClr val="333333"/>
                </a:solidFill>
                <a:highlight>
                  <a:srgbClr val="FFFFFF"/>
                </a:highlight>
              </a:rPr>
              <a:t>Nodos terminales aumenta rápidamente </a:t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>
            <a:off x="723900" y="2647950"/>
            <a:ext cx="74106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5. ¿Cómo decide un árbol dónde dividirse?</a:t>
            </a:r>
            <a:endParaRPr/>
          </a:p>
        </p:txBody>
      </p:sp>
      <p:sp>
        <p:nvSpPr>
          <p:cNvPr id="125" name="Google Shape;125;p18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6" name="Google Shape;126;p18"/>
          <p:cNvPicPr preferRelativeResize="0"/>
          <p:nvPr/>
        </p:nvPicPr>
        <p:blipFill rotWithShape="1">
          <a:blip r:embed="rId3">
            <a:alphaModFix/>
          </a:blip>
          <a:srcRect b="0" l="0" r="0" t="17783"/>
          <a:stretch/>
        </p:blipFill>
        <p:spPr>
          <a:xfrm>
            <a:off x="0" y="1017800"/>
            <a:ext cx="9144001" cy="386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6. Entrenamiento del  </a:t>
            </a:r>
            <a:r>
              <a:rPr b="1" lang="es"/>
              <a:t>árbol</a:t>
            </a:r>
            <a:endParaRPr b="1"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550"/>
              <a:t>Entrenar un  </a:t>
            </a:r>
            <a:r>
              <a:rPr lang="es" sz="2550"/>
              <a:t>árbol</a:t>
            </a:r>
            <a:r>
              <a:rPr lang="es" sz="2550"/>
              <a:t> de </a:t>
            </a:r>
            <a:r>
              <a:rPr lang="es" sz="2550"/>
              <a:t>predicción</a:t>
            </a:r>
            <a:r>
              <a:rPr lang="es" sz="2550"/>
              <a:t> requiere </a:t>
            </a:r>
            <a:r>
              <a:rPr lang="es" sz="2550"/>
              <a:t>básicamente</a:t>
            </a:r>
            <a:r>
              <a:rPr lang="es" sz="2550"/>
              <a:t> de dos etapas:</a:t>
            </a:r>
            <a:endParaRPr sz="2550"/>
          </a:p>
          <a:p>
            <a:pPr indent="-32980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2550"/>
              <a:t>División sucesiva del espacio de los predictores generando regiones con nodos terminales</a:t>
            </a:r>
            <a:endParaRPr sz="255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/>
              <a:t>R1 , R2 , R3, . . . Rj.</a:t>
            </a:r>
            <a:endParaRPr sz="2550"/>
          </a:p>
          <a:p>
            <a:pPr indent="-329803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s" sz="2550"/>
              <a:t>Predicción</a:t>
            </a:r>
            <a:r>
              <a:rPr lang="es" sz="2550"/>
              <a:t> de la variable respuesta en cada </a:t>
            </a:r>
            <a:r>
              <a:rPr lang="es" sz="2550"/>
              <a:t>región</a:t>
            </a:r>
            <a:r>
              <a:rPr lang="es" sz="2550"/>
              <a:t>.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/>
              <a:t>A pesar de la sencillez con la que se puede resumir el proceso de </a:t>
            </a:r>
            <a:r>
              <a:rPr lang="es" sz="2550"/>
              <a:t>construcción</a:t>
            </a:r>
            <a:r>
              <a:rPr lang="es" sz="2550"/>
              <a:t> de un ́arbol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/>
              <a:t>, es necesario establecer una metodología para crear las regiones R1, R2 , R3...Rj. Es en esta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550"/>
              <a:t>Parte</a:t>
            </a:r>
            <a:r>
              <a:rPr lang="es" sz="2550"/>
              <a:t> en donde se diferencian los algoritmos de  </a:t>
            </a:r>
            <a:r>
              <a:rPr lang="es" sz="2550"/>
              <a:t>árboles</a:t>
            </a:r>
            <a:r>
              <a:rPr lang="es" sz="2550"/>
              <a:t> de </a:t>
            </a:r>
            <a:r>
              <a:rPr lang="es" sz="2550"/>
              <a:t>regresión</a:t>
            </a:r>
            <a:r>
              <a:rPr lang="es" sz="2550"/>
              <a:t> y </a:t>
            </a:r>
            <a:r>
              <a:rPr lang="es" sz="2550"/>
              <a:t>clasificació</a:t>
            </a:r>
            <a:r>
              <a:rPr lang="es" sz="2550"/>
              <a:t>n.</a:t>
            </a:r>
            <a:endParaRPr sz="255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7. </a:t>
            </a:r>
            <a:r>
              <a:rPr b="1" lang="es"/>
              <a:t>Aplicación de Decision Tree</a:t>
            </a:r>
            <a:endParaRPr b="1"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Data: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>
                <a:solidFill>
                  <a:srgbClr val="202124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Conjunto de datos de Wisconsin (diagnóstico) de cáncer de mama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Los datos contienen información de pacientes con cáncer de mama y fueron donados en 1995 por la Universidad de Wisconsin. Tiene 569 muestras con 32 atributos. Este conjunto de datos está integrado en scikit-learn y se puede importar desde sklearn.datasets import load_breast_cancer.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/>
              <a:t>Desarrollo: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700"/>
              <a:t>(</a:t>
            </a:r>
            <a:r>
              <a:rPr lang="es" sz="1700"/>
              <a:t>código</a:t>
            </a:r>
            <a:r>
              <a:rPr lang="es" sz="1700"/>
              <a:t> adjunto)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idx="1" type="body"/>
          </p:nvPr>
        </p:nvSpPr>
        <p:spPr>
          <a:xfrm>
            <a:off x="216450" y="15727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" sz="3900"/>
              <a:t>Gracias</a:t>
            </a:r>
            <a:endParaRPr b="1" sz="39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