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 varScale="1">
        <p:scale>
          <a:sx n="99" d="100"/>
          <a:sy n="99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D9790-0670-4923-B666-0C79C5094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FDC8BD-C7D2-45C1-AE9B-A7ECC11B6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F8353-47A7-4075-A16A-0FAE1C7E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E865-2FF7-4D83-83C5-A426CD9711F0}" type="datetimeFigureOut">
              <a:rPr lang="ko-KR" altLang="en-US" smtClean="0"/>
              <a:t>2020-09-09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5F4DC-1B8B-46F8-928E-68ADBE0F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74F2B-F7D9-46EF-AA90-B277535F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8186-8804-4651-9AC0-043C1F55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20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AB0D2-B443-43C6-9DA1-6AD98F36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09F43F-3D8B-4954-877D-5DA01E163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19D2F-FCF4-4EF5-9731-CECC20A8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E865-2FF7-4D83-83C5-A426CD9711F0}" type="datetimeFigureOut">
              <a:rPr lang="ko-KR" altLang="en-US" smtClean="0"/>
              <a:t>2020-09-09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94BCE-21D1-4361-859E-38AC900F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523A4-A62D-4B78-A64D-E611222F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8186-8804-4651-9AC0-043C1F55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3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3AD6C-2BAB-4479-9411-C3F8816F1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ED3A6-3020-41B3-86EF-A4319041A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B3B391-7EA0-4404-BDF6-D24E36E9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E865-2FF7-4D83-83C5-A426CD9711F0}" type="datetimeFigureOut">
              <a:rPr lang="ko-KR" altLang="en-US" smtClean="0"/>
              <a:t>2020-09-09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8551D-489A-4F40-829C-C7411C3F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0806E-8FBC-4893-8099-8C57124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8186-8804-4651-9AC0-043C1F55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8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734F6-F809-4410-AB83-FAC9F156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A3111-1B32-4E3A-A0F8-2B4A3F79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47126-029D-4756-B60D-DB782C62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E865-2FF7-4D83-83C5-A426CD9711F0}" type="datetimeFigureOut">
              <a:rPr lang="ko-KR" altLang="en-US" smtClean="0"/>
              <a:t>2020-09-09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56A86-D5BB-4DB9-947F-8C96B0CC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B7639-47D2-4CDB-803F-3BD140C8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8186-8804-4651-9AC0-043C1F55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88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27CD3-A5AB-498E-B895-479C3387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9C769-2C48-422F-AC7A-A01EDBCF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E37B0-181B-4998-B16F-FFEDABBD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E865-2FF7-4D83-83C5-A426CD9711F0}" type="datetimeFigureOut">
              <a:rPr lang="ko-KR" altLang="en-US" smtClean="0"/>
              <a:t>2020-09-09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ABCF6E-32F0-40E5-9694-ED267816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0E924-B8AE-47F0-AE9A-704F58B0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8186-8804-4651-9AC0-043C1F55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46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3EDA6-17B6-4C9F-A3FC-02DE1A2A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334EDC-33BC-4D5B-A919-D70BA657F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E6D0EF-387F-4C4F-B2D7-D9318C197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33AF7E-B2D8-4C7E-8419-4E256A64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E865-2FF7-4D83-83C5-A426CD9711F0}" type="datetimeFigureOut">
              <a:rPr lang="ko-KR" altLang="en-US" smtClean="0"/>
              <a:t>2020-09-09 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3D994B-211B-4D38-803F-E2C53BC6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9E636-896E-43CE-8DA9-F1844EE7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8186-8804-4651-9AC0-043C1F55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58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465A1-67E6-498B-9590-BC87FF85B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060B9-244C-4D37-BD70-453B3437B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FE87B3-E4DB-44CA-BB63-2B6B8C6F7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8A8C75-0726-422F-98A6-329008B1A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67143E-2E44-477C-BCA2-0D2492216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B84FE5-5937-4990-B177-6E083C3D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E865-2FF7-4D83-83C5-A426CD9711F0}" type="datetimeFigureOut">
              <a:rPr lang="ko-KR" altLang="en-US" smtClean="0"/>
              <a:t>2020-09-09 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2E3C58-D711-42D4-A156-5F070452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5F50C9-32D2-48F5-A22D-740E8816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8186-8804-4651-9AC0-043C1F55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9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C4446-F493-467A-90AC-84529CEA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E2E344-F281-439F-96F3-1B321FB5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E865-2FF7-4D83-83C5-A426CD9711F0}" type="datetimeFigureOut">
              <a:rPr lang="ko-KR" altLang="en-US" smtClean="0"/>
              <a:t>2020-09-09 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5CF06B-A853-42FF-BAE5-A014252E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9182F1-6C55-47BE-AE4A-4E56B9C5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8186-8804-4651-9AC0-043C1F55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11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C36968-03AF-42BD-8870-CE69F0C8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E865-2FF7-4D83-83C5-A426CD9711F0}" type="datetimeFigureOut">
              <a:rPr lang="ko-KR" altLang="en-US" smtClean="0"/>
              <a:t>2020-09-09 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ACB1B1-7F08-448D-AF22-D811E24F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35551D-8F94-41A2-9428-FA60853D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8186-8804-4651-9AC0-043C1F55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1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8C70F-53F8-48F0-9AA8-59077BEA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3D914-2AB5-46CA-BA69-902CA3D14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8ECA3-E467-4A93-82C7-90E64596D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655C8A-A061-4441-8DBB-9C13AAE0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E865-2FF7-4D83-83C5-A426CD9711F0}" type="datetimeFigureOut">
              <a:rPr lang="ko-KR" altLang="en-US" smtClean="0"/>
              <a:t>2020-09-09 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615B26-7FF8-4F8A-A471-BFE43F0B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0B700-F783-4BD5-A57C-7068B5C0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8186-8804-4651-9AC0-043C1F55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6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04FE3-FFD2-4682-A6D2-2F82C644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8463AD-1504-4057-8F54-669F658C9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E76616-38BE-4C24-A0A7-67D1B9768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7E48E2-B09D-4FDC-971E-C28F1DEA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E865-2FF7-4D83-83C5-A426CD9711F0}" type="datetimeFigureOut">
              <a:rPr lang="ko-KR" altLang="en-US" smtClean="0"/>
              <a:t>2020-09-09 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29080A-5079-4F65-9B3D-BAE66491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0CC8CF-CA36-4A46-B186-818F5864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8186-8804-4651-9AC0-043C1F55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58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EF633E-8AEC-40BE-A6AC-6CED3662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56FC14-B758-4647-9CD6-8917668B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075586-B599-44E3-8638-8C137B14B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3E865-2FF7-4D83-83C5-A426CD9711F0}" type="datetimeFigureOut">
              <a:rPr lang="ko-KR" altLang="en-US" smtClean="0"/>
              <a:t>2020-09-09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C2A05-2007-426E-8561-8EE978E91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F97A2-0C80-4B3E-A2E5-9A51EF318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B8186-8804-4651-9AC0-043C1F557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23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B240B-F2CD-45D1-A8E5-8D81BA0BC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ARIMA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0101BF-36D8-4EF6-834C-1D58226BE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엄지우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658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E1B88-251B-4A3D-B821-8BFB0B83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ARIMA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9086ED-668A-4F76-B717-ED3A435AD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정상성이 없는 시계열 데이터에 활용하는 모델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계절성이 없다면 </a:t>
            </a:r>
            <a:r>
              <a:rPr lang="en-US" altLang="ko-KR" dirty="0"/>
              <a:t>ARIMA</a:t>
            </a:r>
          </a:p>
          <a:p>
            <a:endParaRPr lang="en-US" altLang="ko-KR" dirty="0"/>
          </a:p>
          <a:p>
            <a:r>
              <a:rPr lang="ko-KR" altLang="en-US" dirty="0"/>
              <a:t>계절성이 있다면 </a:t>
            </a:r>
            <a:r>
              <a:rPr lang="en-US" altLang="ko-KR" dirty="0"/>
              <a:t>SARIMA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59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81419-ED97-4D15-8E83-E80F9B20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ARIMA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4C37A-F02D-42F8-8BBF-4B7CBDAD1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 (</a:t>
            </a:r>
            <a:r>
              <a:rPr lang="ko-KR" altLang="en-US" dirty="0"/>
              <a:t>자기상관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p</a:t>
            </a:r>
          </a:p>
          <a:p>
            <a:pPr lvl="1"/>
            <a:r>
              <a:rPr lang="ko-KR" altLang="en-US" dirty="0"/>
              <a:t>이전 값이 이후 값에 영향을 미침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 (</a:t>
            </a:r>
            <a:r>
              <a:rPr lang="ko-KR" altLang="en-US" dirty="0"/>
              <a:t>누적</a:t>
            </a:r>
            <a:r>
              <a:rPr lang="en-US" altLang="ko-KR" dirty="0"/>
              <a:t>) d</a:t>
            </a:r>
          </a:p>
          <a:p>
            <a:pPr lvl="1"/>
            <a:r>
              <a:rPr lang="ko-KR" altLang="en-US" dirty="0"/>
              <a:t>과거 데이터의 추세</a:t>
            </a:r>
            <a:r>
              <a:rPr lang="en-US" altLang="ko-KR" dirty="0"/>
              <a:t>(momentum), </a:t>
            </a:r>
            <a:r>
              <a:rPr lang="ko-KR" altLang="en-US" dirty="0"/>
              <a:t>차분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MA (</a:t>
            </a:r>
            <a:r>
              <a:rPr lang="ko-KR" altLang="en-US" dirty="0"/>
              <a:t>이동평균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q</a:t>
            </a:r>
          </a:p>
          <a:p>
            <a:pPr lvl="1"/>
            <a:r>
              <a:rPr lang="ko-KR" altLang="en-US" dirty="0"/>
              <a:t>시간에 따라 평균값이 오르내림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270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99E14-25E1-46F9-9BCF-B51772919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92" y="409825"/>
            <a:ext cx="10515600" cy="5757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statsmodels.tsa.arima_model</a:t>
            </a:r>
            <a:r>
              <a:rPr lang="en-US" altLang="ko-K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ARIMA</a:t>
            </a:r>
          </a:p>
          <a:p>
            <a:pPr marL="0" indent="0">
              <a:buNone/>
            </a:pPr>
            <a:r>
              <a:rPr lang="en-US" altLang="ko-K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ARIMA(</a:t>
            </a:r>
            <a:r>
              <a:rPr lang="en-US" altLang="ko-K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endog</a:t>
            </a:r>
            <a:r>
              <a:rPr lang="en-US" altLang="ko-K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order, </a:t>
            </a:r>
            <a:r>
              <a:rPr lang="en-US" altLang="ko-K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exog</a:t>
            </a:r>
            <a:r>
              <a:rPr lang="en-US" altLang="ko-K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1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dates=</a:t>
            </a:r>
            <a:r>
              <a:rPr lang="en-US" altLang="ko-KR" sz="21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freq</a:t>
            </a:r>
            <a:r>
              <a:rPr lang="en-US" altLang="ko-K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1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missing=</a:t>
            </a:r>
            <a:r>
              <a:rPr lang="en-US" altLang="ko-KR" sz="2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'none'</a:t>
            </a:r>
            <a:r>
              <a:rPr lang="en-US" altLang="ko-K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ko-KR" sz="2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endog</a:t>
            </a:r>
            <a:r>
              <a:rPr lang="en-US" altLang="ko-KR" sz="2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ko-KR" altLang="en-US" sz="2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종속변수</a:t>
            </a:r>
            <a:endParaRPr lang="ko-KR" altLang="en-US" sz="2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order : (</a:t>
            </a:r>
            <a:r>
              <a:rPr lang="en-US" altLang="ko-KR" sz="2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p,d,q</a:t>
            </a:r>
            <a:r>
              <a:rPr lang="en-US" altLang="ko-KR" sz="2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sz="2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p : </a:t>
            </a:r>
            <a:r>
              <a:rPr lang="ko-KR" altLang="en-US" sz="2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자기 회귀 수</a:t>
            </a:r>
            <a:endParaRPr lang="en-US" altLang="ko-KR" sz="21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d : </a:t>
            </a:r>
            <a:r>
              <a:rPr lang="ko-KR" altLang="en-US" sz="2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차이정도</a:t>
            </a:r>
            <a:endParaRPr lang="ko-KR" altLang="en-US" sz="2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q : </a:t>
            </a:r>
            <a:r>
              <a:rPr lang="ko-KR" altLang="en-US" sz="2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이동 평균항의 수</a:t>
            </a:r>
            <a:endParaRPr lang="ko-KR" altLang="en-US" sz="2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2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통상적으로 </a:t>
            </a:r>
            <a:r>
              <a:rPr lang="en-US" altLang="ko-KR" sz="2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 + q &lt; 2, p * q = 0 </a:t>
            </a:r>
            <a:r>
              <a:rPr lang="ko-KR" altLang="en-US" sz="2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인 값들을 많이 사용한다</a:t>
            </a:r>
            <a:endParaRPr lang="en-US" altLang="ko-KR" sz="21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ko-KR" altLang="en-US" sz="2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ko-KR" sz="2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exog</a:t>
            </a:r>
            <a:r>
              <a:rPr lang="en-US" altLang="ko-KR" sz="2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ko-KR" altLang="en-US" sz="2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독립변수</a:t>
            </a:r>
            <a:endParaRPr lang="en-US" altLang="ko-KR" sz="21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dates : datetime </a:t>
            </a:r>
            <a:r>
              <a:rPr lang="ko-KR" altLang="en-US" sz="2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객체의 배열 </a:t>
            </a:r>
            <a:r>
              <a:rPr lang="en-US" altLang="ko-KR" sz="2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dateindex</a:t>
            </a:r>
            <a:r>
              <a:rPr lang="en-US" altLang="ko-KR" sz="2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ko-KR" altLang="en-US" sz="2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관련</a:t>
            </a:r>
            <a:r>
              <a:rPr lang="en-US" altLang="ko-KR" sz="2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sz="2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ko-KR" sz="2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freq</a:t>
            </a:r>
            <a:r>
              <a:rPr lang="en-US" altLang="ko-KR" sz="2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ko-KR" altLang="en-US" sz="2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시계열 빈도 </a:t>
            </a:r>
            <a:r>
              <a:rPr lang="en-US" altLang="ko-KR" sz="2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'B', 'D', 'W', 'M', 'A', 'Q'</a:t>
            </a:r>
            <a:endParaRPr lang="ko-KR" altLang="en-US" sz="2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missing : </a:t>
            </a:r>
            <a:r>
              <a:rPr lang="ko-KR" altLang="en-US" sz="2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결측치</a:t>
            </a:r>
            <a:r>
              <a:rPr lang="ko-KR" altLang="en-US" sz="2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표시</a:t>
            </a:r>
            <a:endParaRPr lang="ko-KR" altLang="en-US" sz="2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17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CA846E-7122-4D5C-A315-1F37ADEA7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94" y="562062"/>
            <a:ext cx="11283192" cy="56149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US" altLang="ko-KR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start_params</a:t>
            </a:r>
            <a:r>
              <a:rPr lang="en-US" altLang="ko-KR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3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trend=</a:t>
            </a:r>
            <a:r>
              <a:rPr lang="en-US" altLang="ko-KR" sz="3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en-US" altLang="ko-KR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method=</a:t>
            </a:r>
            <a:r>
              <a:rPr lang="en-US" altLang="ko-KR" sz="3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3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css-mle</a:t>
            </a:r>
            <a:r>
              <a:rPr lang="en-US" altLang="ko-KR" sz="3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altLang="ko-KR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pPr marL="0" indent="0">
              <a:buNone/>
            </a:pPr>
            <a:r>
              <a:rPr lang="en-US" altLang="ko-KR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transparams</a:t>
            </a:r>
            <a:r>
              <a:rPr lang="en-US" altLang="ko-KR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3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ko-KR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solver=</a:t>
            </a:r>
            <a:r>
              <a:rPr lang="en-US" altLang="ko-KR" sz="3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3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lbfgs</a:t>
            </a:r>
            <a:r>
              <a:rPr lang="en-US" altLang="ko-KR" sz="3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maxiter</a:t>
            </a:r>
            <a:r>
              <a:rPr lang="en-US" altLang="ko-KR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3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altLang="ko-KR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full_output</a:t>
            </a:r>
            <a:r>
              <a:rPr lang="en-US" altLang="ko-KR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3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disp</a:t>
            </a:r>
            <a:r>
              <a:rPr lang="en-US" altLang="ko-KR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3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ko-KR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pPr marL="0" indent="0">
              <a:buNone/>
            </a:pPr>
            <a:r>
              <a:rPr lang="en-US" altLang="ko-KR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callback=</a:t>
            </a:r>
            <a:r>
              <a:rPr lang="en-US" altLang="ko-KR" sz="3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start_ar_lags</a:t>
            </a:r>
            <a:r>
              <a:rPr lang="en-US" altLang="ko-KR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3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ko-KR" sz="2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start_params</a:t>
            </a: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altLang="ko-KR" sz="2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p,q</a:t>
            </a:r>
            <a:r>
              <a:rPr lang="ko-KR" altLang="en-US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의 시작 매개변수 </a:t>
            </a: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ko-KR" altLang="en-US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이면 기본제공</a:t>
            </a:r>
            <a:endParaRPr lang="ko-KR" altLang="en-US" sz="2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trend : 'c': </a:t>
            </a:r>
            <a:r>
              <a:rPr lang="ko-KR" altLang="en-US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상수포함 </a:t>
            </a: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nc</a:t>
            </a: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 : </a:t>
            </a:r>
            <a:r>
              <a:rPr lang="ko-KR" altLang="en-US" sz="2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상수미포함</a:t>
            </a:r>
            <a:endParaRPr lang="ko-KR" altLang="en-US" sz="2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method : '</a:t>
            </a:r>
            <a:r>
              <a:rPr lang="en-US" altLang="ko-KR" sz="2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scc-mle</a:t>
            </a: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':</a:t>
            </a:r>
            <a:r>
              <a:rPr lang="ko-KR" altLang="en-US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우도 제곱의 조건부 합이 최대화되고 </a:t>
            </a:r>
            <a:endParaRPr lang="en-US" altLang="ko-KR" sz="22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ko-KR" altLang="en-US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해당 값은 칼만 필터를 통해 정확한 우도 </a:t>
            </a:r>
            <a:r>
              <a:rPr lang="ko-KR" altLang="en-US" sz="2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계산을위한</a:t>
            </a:r>
            <a:r>
              <a:rPr lang="ko-KR" altLang="en-US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시작 값으로 사용</a:t>
            </a:r>
            <a:endParaRPr lang="ko-KR" altLang="en-US" sz="2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          '</a:t>
            </a:r>
            <a:r>
              <a:rPr lang="en-US" altLang="ko-KR" sz="2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mle</a:t>
            </a: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 </a:t>
            </a:r>
            <a:r>
              <a:rPr lang="ko-KR" altLang="en-US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칼만 필터를 통해 정확한 가능성이 최대화</a:t>
            </a: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,'</a:t>
            </a:r>
            <a:r>
              <a:rPr lang="en-US" altLang="ko-KR" sz="2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css</a:t>
            </a: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 </a:t>
            </a:r>
            <a:r>
              <a:rPr lang="ko-KR" altLang="en-US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조건부 제곱 가능성 합계가 최대화</a:t>
            </a:r>
            <a:endParaRPr lang="ko-KR" altLang="en-US" sz="2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ko-KR" sz="2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transparams</a:t>
            </a: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ko-KR" altLang="en-US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정상성을 보장하기 위해 매개변수를 변환할지 여부</a:t>
            </a:r>
            <a:endParaRPr lang="ko-KR" altLang="en-US" sz="2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solver : '</a:t>
            </a:r>
            <a:r>
              <a:rPr lang="en-US" altLang="ko-KR" sz="2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lbfgs</a:t>
            </a: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 : </a:t>
            </a:r>
            <a:r>
              <a:rPr lang="ko-KR" altLang="en-US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제한된 메모리의 </a:t>
            </a:r>
            <a:r>
              <a:rPr lang="en-US" altLang="ko-KR" sz="2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bfgs</a:t>
            </a: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'</a:t>
            </a:r>
            <a:r>
              <a:rPr lang="en-US" altLang="ko-KR" sz="2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bfgs</a:t>
            </a: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 'newton', 'nm' 'cg', '</a:t>
            </a:r>
            <a:r>
              <a:rPr lang="en-US" altLang="ko-KR" sz="2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ncg</a:t>
            </a: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', '</a:t>
            </a:r>
            <a:r>
              <a:rPr lang="en-US" altLang="ko-KR" sz="2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powell</a:t>
            </a: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endParaRPr lang="ko-KR" altLang="en-US" sz="2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ko-KR" sz="2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maxiter</a:t>
            </a: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ko-KR" altLang="en-US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최대 함수 </a:t>
            </a:r>
            <a:r>
              <a:rPr lang="ko-KR" altLang="en-US" sz="2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평가수</a:t>
            </a:r>
            <a:endParaRPr lang="ko-KR" altLang="en-US" sz="2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ko-KR" sz="2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full_output</a:t>
            </a: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: True</a:t>
            </a:r>
            <a:r>
              <a:rPr lang="ko-KR" altLang="en-US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면 </a:t>
            </a: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solver</a:t>
            </a:r>
            <a:r>
              <a:rPr lang="ko-KR" altLang="en-US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의 모든 출력을 </a:t>
            </a: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results </a:t>
            </a:r>
            <a:r>
              <a:rPr lang="ko-KR" altLang="en-US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객체의 </a:t>
            </a:r>
            <a:r>
              <a:rPr lang="en-US" altLang="ko-KR" sz="2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mle_retvals</a:t>
            </a: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ko-KR" altLang="en-US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속성에서 사용</a:t>
            </a:r>
            <a:endParaRPr lang="ko-KR" altLang="en-US" sz="2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ko-KR" sz="2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disp</a:t>
            </a: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: True</a:t>
            </a:r>
            <a:r>
              <a:rPr lang="ko-KR" altLang="en-US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면 수렴정보가 인쇄</a:t>
            </a:r>
            <a:endParaRPr lang="en-US" altLang="ko-KR" sz="2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callback : </a:t>
            </a:r>
            <a:r>
              <a:rPr lang="ko-KR" altLang="en-US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각 반복후에 콜백호출</a:t>
            </a:r>
            <a:endParaRPr lang="ko-KR" altLang="en-US" sz="2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ko-KR" sz="2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start_ar_lags</a:t>
            </a:r>
            <a:r>
              <a:rPr lang="en-US" altLang="ko-KR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altLang="ko-KR" sz="2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start_params</a:t>
            </a:r>
            <a:r>
              <a:rPr lang="ko-KR" altLang="en-US" sz="2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를 맞추기 위한 매개변수</a:t>
            </a:r>
            <a:endParaRPr lang="ko-KR" altLang="en-US" sz="2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6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1CE8A-F02A-4C06-9761-4C00BB666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model=.summary()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model.score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(params)</a:t>
            </a:r>
          </a:p>
          <a:p>
            <a:pPr marL="0" indent="0">
              <a:buNone/>
            </a:pPr>
            <a:endParaRPr lang="en-US" altLang="ko-K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(params, start=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end=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exog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'linear'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dynamic=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382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402</Words>
  <Application>Microsoft Office PowerPoint</Application>
  <PresentationFormat>와이드스크린</PresentationFormat>
  <Paragraphs>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Courier New</vt:lpstr>
      <vt:lpstr>Office 테마</vt:lpstr>
      <vt:lpstr>ARIMA</vt:lpstr>
      <vt:lpstr>ARIMA</vt:lpstr>
      <vt:lpstr>ARIMA란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ARIMA</dc:title>
  <dc:creator>33921</dc:creator>
  <cp:lastModifiedBy>33921</cp:lastModifiedBy>
  <cp:revision>5</cp:revision>
  <dcterms:created xsi:type="dcterms:W3CDTF">2020-09-09T14:01:41Z</dcterms:created>
  <dcterms:modified xsi:type="dcterms:W3CDTF">2020-09-09T14:50:04Z</dcterms:modified>
</cp:coreProperties>
</file>