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61" r:id="rId3"/>
    <p:sldId id="262" r:id="rId4"/>
    <p:sldId id="272" r:id="rId5"/>
    <p:sldId id="257" r:id="rId6"/>
    <p:sldId id="271" r:id="rId7"/>
    <p:sldId id="263" r:id="rId8"/>
    <p:sldId id="267" r:id="rId9"/>
    <p:sldId id="269" r:id="rId10"/>
    <p:sldId id="266" r:id="rId11"/>
    <p:sldId id="265" r:id="rId12"/>
    <p:sldId id="275" r:id="rId13"/>
    <p:sldId id="273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BBA2D1F-E88D-431A-877F-97C11ED6EE09}" styleName="Light Style 3 - Body/Background 3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dk1"/>
              </a:solidFill>
              <a:prstDash val="dash"/>
            </a:ln>
          </a:left>
          <a:right>
            <a:ln w="32700" cmpd="sng">
              <a:solidFill>
                <a:schemeClr val="dk1"/>
              </a:solidFill>
              <a:prstDash val="dash"/>
            </a:ln>
          </a:right>
          <a:top>
            <a:ln w="32700" cmpd="sng">
              <a:solidFill>
                <a:schemeClr val="dk1"/>
              </a:solidFill>
              <a:prstDash val="dash"/>
            </a:ln>
          </a:top>
          <a:bottom>
            <a:ln w="32700" cmpd="sng">
              <a:solidFill>
                <a:schemeClr val="dk1"/>
              </a:solidFill>
              <a:prstDash val="dash"/>
            </a:ln>
          </a:bottom>
          <a:insideH>
            <a:ln w="22700" cmpd="sng">
              <a:solidFill>
                <a:schemeClr val="dk1"/>
              </a:solidFill>
              <a:prstDash val="sysDot"/>
            </a:ln>
          </a:insideH>
          <a:insideV>
            <a:ln w="22700" cmpd="sng">
              <a:solidFill>
                <a:schemeClr val="dk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6713C40-B97D-4A46-9DEF-432E734FE4F5}" styleName="Generic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Ref idx="0">
              <a:schemeClr val="accent1"/>
            </a:lnRef>
          </a:insideH>
          <a:insideV>
            <a:lnRef idx="0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accen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21D3B640-6370-4381-ABF5-90886CCEE108}" styleName="Dark Style 2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TxStyle/>
      <a:tcStyle>
        <a:tcBdr/>
        <a:fill>
          <a:solidFill>
            <a:schemeClr val="accent1">
              <a:lumMod val="75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shade val="8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  <a:prstDash val="sysDash"/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4E90C144-425D-43D6-A315-C36DDC3802C1}" styleName="Generic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6">
                  <a:shade val="61000"/>
                  <a:satMod val="130000"/>
                </a:schemeClr>
              </a:gs>
              <a:gs pos="5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  <a:tblStyle styleId="{1EDF2F87-84AD-4230-966E-E561DF79DAAB}" styleName="Generic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1">
                  <a:shade val="61000"/>
                  <a:satMod val="130000"/>
                </a:schemeClr>
              </a:gs>
              <a:gs pos="5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1" d="100"/>
          <a:sy n="101" d="100"/>
        </p:scale>
        <p:origin x="1068" y="6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2025-07-24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2025-07-24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2025-07-24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2025-07-24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2025-07-24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2025-07-24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93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3240" y="2343404"/>
            <a:ext cx="76290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000" dirty="0" err="1"/>
              <a:t>입력값을</a:t>
            </a:r>
            <a:r>
              <a:rPr lang="ko-KR" altLang="en-US" sz="3000" dirty="0"/>
              <a:t> 고정된 길이의 </a:t>
            </a:r>
            <a:r>
              <a:rPr lang="ko-KR" altLang="en-US" sz="3000" dirty="0">
                <a:solidFill>
                  <a:schemeClr val="accent5"/>
                </a:solidFill>
              </a:rPr>
              <a:t>숫자</a:t>
            </a:r>
            <a:r>
              <a:rPr lang="ko-KR" altLang="en-US" sz="3000" dirty="0"/>
              <a:t>나 </a:t>
            </a:r>
            <a:r>
              <a:rPr lang="ko-KR" altLang="en-US" sz="3000" dirty="0">
                <a:solidFill>
                  <a:schemeClr val="accent5"/>
                </a:solidFill>
              </a:rPr>
              <a:t>코드</a:t>
            </a:r>
            <a:r>
              <a:rPr lang="ko-KR" altLang="en-US" sz="3000" dirty="0"/>
              <a:t>로 바꿔 </a:t>
            </a:r>
            <a:endParaRPr lang="en-US" altLang="ko-KR" sz="3000" dirty="0"/>
          </a:p>
          <a:p>
            <a:pPr algn="ctr">
              <a:defRPr/>
            </a:pPr>
            <a:r>
              <a:rPr lang="ko-KR" altLang="en-US" sz="3000" dirty="0">
                <a:solidFill>
                  <a:srgbClr val="0070C0"/>
                </a:solidFill>
              </a:rPr>
              <a:t>해시테이블</a:t>
            </a:r>
            <a:r>
              <a:rPr lang="ko-KR" altLang="en-US" sz="3000" dirty="0"/>
              <a:t>에 저장하는 변환 방식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09160615-6910-4741-B91A-67A007C533C8}"/>
              </a:ext>
            </a:extLst>
          </p:cNvPr>
          <p:cNvSpPr>
            <a:spLocks noGrp="1"/>
          </p:cNvSpPr>
          <p:nvPr/>
        </p:nvSpPr>
        <p:spPr>
          <a:xfrm>
            <a:off x="863952" y="732759"/>
            <a:ext cx="10363198" cy="14700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440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HASH</a:t>
            </a:r>
            <a:r>
              <a:rPr lang="ko-KR" altLang="en-US" sz="440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란</a:t>
            </a:r>
            <a:r>
              <a:rPr lang="en-US" altLang="ko-KR" sz="440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?</a:t>
            </a:r>
            <a:endParaRPr kumimoji="0" lang="ko-KR" altLang="en-US" sz="44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F1B15E-1E12-44A1-9ED6-9265089C9726}"/>
              </a:ext>
            </a:extLst>
          </p:cNvPr>
          <p:cNvSpPr/>
          <p:nvPr/>
        </p:nvSpPr>
        <p:spPr>
          <a:xfrm>
            <a:off x="303073" y="2137804"/>
            <a:ext cx="11484956" cy="1470025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942F43-8ACB-4925-9F37-9AD7E3362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93" y="3748449"/>
            <a:ext cx="3448428" cy="28807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2BF0C3-B1A5-4D1E-8D19-CFDC64123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828" y="3748449"/>
            <a:ext cx="3927068" cy="301093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03D2E84-3EB9-4B7F-B09E-E05BF5003032}"/>
              </a:ext>
            </a:extLst>
          </p:cNvPr>
          <p:cNvSpPr/>
          <p:nvPr/>
        </p:nvSpPr>
        <p:spPr>
          <a:xfrm>
            <a:off x="5309826" y="5019741"/>
            <a:ext cx="1431509" cy="416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2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C6F8CC5-06F2-4704-9AAD-50F8BE246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0" y="672557"/>
            <a:ext cx="5451206" cy="38923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A99E01-C15F-42A4-B627-F2272DD50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851" y="473732"/>
            <a:ext cx="6782149" cy="25020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1200D4-B534-46E5-B36D-82448CF66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413" y="3255564"/>
            <a:ext cx="5054860" cy="30164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B08733-1A3A-4BB0-BEBC-7A14E494340E}"/>
              </a:ext>
            </a:extLst>
          </p:cNvPr>
          <p:cNvSpPr txBox="1"/>
          <p:nvPr/>
        </p:nvSpPr>
        <p:spPr>
          <a:xfrm>
            <a:off x="189186" y="6513935"/>
            <a:ext cx="11355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출처</a:t>
            </a:r>
            <a:r>
              <a:rPr lang="en-US" altLang="ko-KR" sz="1000" dirty="0"/>
              <a:t>:https://amazelimi.tistory.com/entry/Python-%ED%95%B4%EC%8B%9CHash%EB%9E%80-%EB%AC%B4%EC%97%87%EC%9D%B8%EA%B0%80feat-Dictionary-%EC%9E%90%EB%A3%8C%EA%B5%AC%EC%A1%B0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EA474-8C19-4916-9438-99376D14214D}"/>
              </a:ext>
            </a:extLst>
          </p:cNvPr>
          <p:cNvSpPr txBox="1"/>
          <p:nvPr/>
        </p:nvSpPr>
        <p:spPr>
          <a:xfrm>
            <a:off x="189186" y="4329350"/>
            <a:ext cx="5141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i="0" dirty="0">
                <a:effectLst/>
                <a:latin typeface="Arial" panose="020B0604020202020204" pitchFamily="34" charset="0"/>
              </a:rPr>
              <a:t>해시 함수 </a:t>
            </a:r>
            <a:r>
              <a:rPr lang="en-US" altLang="ko-KR" sz="1200" b="1" i="0" dirty="0">
                <a:effectLst/>
                <a:latin typeface="Arial" panose="020B0604020202020204" pitchFamily="34" charset="0"/>
              </a:rPr>
              <a:t>(Hash Function):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 데이터를 </a:t>
            </a:r>
            <a:r>
              <a:rPr lang="ko-KR" altLang="en-US" sz="1200" b="0" i="0" dirty="0" err="1">
                <a:effectLst/>
                <a:latin typeface="Arial" panose="020B0604020202020204" pitchFamily="34" charset="0"/>
              </a:rPr>
              <a:t>입력받아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 해시 값을 계산하는 함수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74E70D-E139-4F53-906F-A6DF3FFA13D7}"/>
              </a:ext>
            </a:extLst>
          </p:cNvPr>
          <p:cNvSpPr txBox="1"/>
          <p:nvPr/>
        </p:nvSpPr>
        <p:spPr>
          <a:xfrm>
            <a:off x="183664" y="4668408"/>
            <a:ext cx="4472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i="0" dirty="0">
                <a:effectLst/>
                <a:latin typeface="Arial" panose="020B0604020202020204" pitchFamily="34" charset="0"/>
              </a:rPr>
              <a:t>해시 값 </a:t>
            </a:r>
            <a:r>
              <a:rPr lang="en-US" altLang="ko-KR" sz="1200" b="1" i="0" dirty="0">
                <a:effectLst/>
                <a:latin typeface="Arial" panose="020B0604020202020204" pitchFamily="34" charset="0"/>
              </a:rPr>
              <a:t>(Hash Value):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 해시 함수를 통해 생성된 고정 길이의 값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3B956D-F8BC-41F1-84DF-93DDA5488DD9}"/>
              </a:ext>
            </a:extLst>
          </p:cNvPr>
          <p:cNvSpPr txBox="1"/>
          <p:nvPr/>
        </p:nvSpPr>
        <p:spPr>
          <a:xfrm>
            <a:off x="185515" y="5048873"/>
            <a:ext cx="5054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i="0" dirty="0">
                <a:effectLst/>
                <a:latin typeface="Arial" panose="020B0604020202020204" pitchFamily="34" charset="0"/>
              </a:rPr>
              <a:t>해시 테이블 </a:t>
            </a:r>
            <a:r>
              <a:rPr lang="en-US" altLang="ko-KR" sz="1200" b="1" i="0" dirty="0">
                <a:effectLst/>
                <a:latin typeface="Arial" panose="020B0604020202020204" pitchFamily="34" charset="0"/>
              </a:rPr>
              <a:t>(Hash Table):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 해시 함수를 사용하여 데이터를 </a:t>
            </a:r>
            <a:endParaRPr lang="en-US" altLang="ko-KR" sz="1200" b="0" i="0" dirty="0">
              <a:effectLst/>
              <a:latin typeface="Arial" panose="020B0604020202020204" pitchFamily="34" charset="0"/>
            </a:endParaRPr>
          </a:p>
          <a:p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저장하고 검색하는 자료 구조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73DDEE-8991-499F-AA58-C817A053AB05}"/>
              </a:ext>
            </a:extLst>
          </p:cNvPr>
          <p:cNvSpPr txBox="1"/>
          <p:nvPr/>
        </p:nvSpPr>
        <p:spPr>
          <a:xfrm>
            <a:off x="173664" y="5550571"/>
            <a:ext cx="5054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i="0" dirty="0" err="1">
                <a:effectLst/>
                <a:latin typeface="Arial" panose="020B0604020202020204" pitchFamily="34" charset="0"/>
              </a:rPr>
              <a:t>해싱</a:t>
            </a:r>
            <a:r>
              <a:rPr lang="ko-KR" altLang="en-US" sz="12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sz="1200" b="1" i="0" dirty="0">
                <a:effectLst/>
                <a:latin typeface="Arial" panose="020B0604020202020204" pitchFamily="34" charset="0"/>
              </a:rPr>
              <a:t>(Hashing):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 해시 함수를 사용하여 데이터를 해시 테이블에 저장하고 검색하는 과정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7925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317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6875913B-733F-4446-AD41-6D07E2722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49" y="171168"/>
            <a:ext cx="5741006" cy="2005045"/>
          </a:xfrm>
          <a:prstGeom prst="rect">
            <a:avLst/>
          </a:prstGeom>
        </p:spPr>
      </p:pic>
      <p:sp>
        <p:nvSpPr>
          <p:cNvPr id="20" name="제목 3">
            <a:extLst>
              <a:ext uri="{FF2B5EF4-FFF2-40B4-BE49-F238E27FC236}">
                <a16:creationId xmlns:a16="http://schemas.microsoft.com/office/drawing/2014/main" id="{E51861E7-6250-41A9-AF96-81AAC014B09E}"/>
              </a:ext>
            </a:extLst>
          </p:cNvPr>
          <p:cNvSpPr>
            <a:spLocks noGrp="1"/>
          </p:cNvSpPr>
          <p:nvPr/>
        </p:nvSpPr>
        <p:spPr>
          <a:xfrm>
            <a:off x="-182595" y="2230075"/>
            <a:ext cx="10363198" cy="88648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en-US" altLang="ko-KR" sz="3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Select job, ORA_HASH(job,101,0) AS bucket from emp ;</a:t>
            </a:r>
            <a:endParaRPr kumimoji="0" lang="ko-KR" altLang="en-US" sz="30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C28326B-0292-4D12-BA2B-9D71A9568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49" y="3409448"/>
            <a:ext cx="1987652" cy="28830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4240B6-21EE-4341-A6E6-A5D6D01AB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7413" y="5143087"/>
            <a:ext cx="1257365" cy="11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3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FB0BAB-8B9A-4328-AA42-074A38A17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814" y="1095432"/>
            <a:ext cx="6502734" cy="52834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72FED-8FC8-40CD-A815-BD5938C726E6}"/>
              </a:ext>
            </a:extLst>
          </p:cNvPr>
          <p:cNvSpPr txBox="1"/>
          <p:nvPr/>
        </p:nvSpPr>
        <p:spPr>
          <a:xfrm>
            <a:off x="4185861" y="252056"/>
            <a:ext cx="3820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해시함수의 사용 분야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FF1ECF-8258-402C-BF35-4BCF5AB94277}"/>
              </a:ext>
            </a:extLst>
          </p:cNvPr>
          <p:cNvSpPr/>
          <p:nvPr/>
        </p:nvSpPr>
        <p:spPr>
          <a:xfrm>
            <a:off x="4185861" y="252057"/>
            <a:ext cx="3846714" cy="515838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39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914399" y="1844675"/>
            <a:ext cx="10363198" cy="1755775"/>
          </a:xfrm>
        </p:spPr>
        <p:txBody>
          <a:bodyPr>
            <a:normAutofit fontScale="90000"/>
          </a:bodyPr>
          <a:lstStyle/>
          <a:p>
            <a:pPr lvl="0">
              <a:defRPr lang="ko-KR" altLang="en-US"/>
            </a:pPr>
            <a:r>
              <a:rPr lang="en-US" altLang="ko-KR" dirty="0"/>
              <a:t>SQL</a:t>
            </a:r>
            <a:r>
              <a:rPr lang="ko-KR" altLang="en-US" dirty="0"/>
              <a:t> 실행 결과가 </a:t>
            </a:r>
            <a:r>
              <a:rPr lang="en-US" altLang="ko-KR" dirty="0"/>
              <a:t>Oracle 9i</a:t>
            </a:r>
            <a:r>
              <a:rPr lang="ko-KR" altLang="en-US" dirty="0"/>
              <a:t>에서는 정렬되어 나타나지만 </a:t>
            </a:r>
            <a:r>
              <a:rPr lang="en-US" altLang="ko-KR" dirty="0"/>
              <a:t>Oracle</a:t>
            </a:r>
            <a:r>
              <a:rPr lang="ko-KR" altLang="en-US" dirty="0"/>
              <a:t> </a:t>
            </a:r>
            <a:r>
              <a:rPr lang="en-US" altLang="ko-KR" dirty="0"/>
              <a:t>10g</a:t>
            </a:r>
            <a:r>
              <a:rPr lang="ko-KR" altLang="en-US" dirty="0"/>
              <a:t>이후 버전부터는 정렬된 결과가 나타나지 않는다</a:t>
            </a:r>
            <a:r>
              <a:rPr lang="en-US" altLang="ko-KR" dirty="0"/>
              <a:t>.</a:t>
            </a:r>
            <a:r>
              <a:rPr lang="ko-KR" altLang="en-US" dirty="0"/>
              <a:t> 이유를 알아보자</a:t>
            </a:r>
          </a:p>
        </p:txBody>
      </p:sp>
    </p:spTree>
    <p:extLst>
      <p:ext uri="{BB962C8B-B14F-4D97-AF65-F5344CB8AC3E}">
        <p14:creationId xmlns:p14="http://schemas.microsoft.com/office/powerpoint/2010/main" val="269202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914400" y="322289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오라클 </a:t>
            </a:r>
            <a:r>
              <a:rPr lang="ko-KR" altLang="en-US" dirty="0" err="1"/>
              <a:t>버전별</a:t>
            </a:r>
            <a:r>
              <a:rPr lang="ko-KR" altLang="en-US" dirty="0"/>
              <a:t> SQL 실행 결과 차이: </a:t>
            </a:r>
            <a:br>
              <a:rPr lang="ko-KR" altLang="en-US" dirty="0"/>
            </a:br>
            <a:r>
              <a:rPr lang="ko-KR" altLang="en-US" dirty="0"/>
              <a:t>지금은 왜 정렬되지 않을까?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54608" y="1899519"/>
            <a:ext cx="4339589" cy="364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latin typeface="나눔고딕OTF"/>
                <a:ea typeface="나눔고딕OTF"/>
                <a:cs typeface="Calibri Light"/>
              </a:rPr>
              <a:t>SELECT job FROM emp GROUP BY job;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5786" y="2081734"/>
            <a:ext cx="5089687" cy="29839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9094431-1BE1-45EF-9616-E70B55246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875" y="4184544"/>
            <a:ext cx="1257365" cy="1149409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97FDDFCF-80AC-46D8-9A19-07D36EBE992C}"/>
              </a:ext>
            </a:extLst>
          </p:cNvPr>
          <p:cNvSpPr/>
          <p:nvPr/>
        </p:nvSpPr>
        <p:spPr>
          <a:xfrm>
            <a:off x="7633833" y="2358716"/>
            <a:ext cx="699989" cy="723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2E42CB-B4C4-4711-8140-2816C3745614}"/>
              </a:ext>
            </a:extLst>
          </p:cNvPr>
          <p:cNvSpPr txBox="1"/>
          <p:nvPr/>
        </p:nvSpPr>
        <p:spPr>
          <a:xfrm>
            <a:off x="6040104" y="3274757"/>
            <a:ext cx="1703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latin typeface="나눔고딕OTF"/>
                <a:ea typeface="나눔고딕OTF"/>
                <a:cs typeface="Calibri Light"/>
              </a:rPr>
              <a:t>19c(</a:t>
            </a:r>
            <a:r>
              <a:rPr lang="ko-KR" altLang="en-US" dirty="0">
                <a:latin typeface="나눔고딕OTF"/>
                <a:ea typeface="나눔고딕OTF"/>
                <a:cs typeface="Calibri Light"/>
              </a:rPr>
              <a:t>현재버전</a:t>
            </a:r>
            <a:r>
              <a:rPr lang="en-US" altLang="ko-KR" dirty="0">
                <a:latin typeface="나눔고딕OTF"/>
                <a:ea typeface="나눔고딕OTF"/>
                <a:cs typeface="Calibri Light"/>
              </a:rPr>
              <a:t>)</a:t>
            </a:r>
            <a:r>
              <a:rPr lang="ko-KR" altLang="en-US" dirty="0">
                <a:latin typeface="나눔고딕OTF"/>
                <a:ea typeface="나눔고딕OTF"/>
                <a:cs typeface="Calibri Light"/>
              </a:rPr>
              <a:t> </a:t>
            </a:r>
            <a:endParaRPr lang="en-US" altLang="ko-KR" dirty="0">
              <a:latin typeface="나눔고딕OTF"/>
              <a:ea typeface="나눔고딕OTF"/>
              <a:cs typeface="Calibri Light"/>
            </a:endParaRPr>
          </a:p>
          <a:p>
            <a:pPr>
              <a:defRPr/>
            </a:pPr>
            <a:r>
              <a:rPr lang="en-US" altLang="ko-KR" dirty="0">
                <a:latin typeface="나눔고딕OTF"/>
                <a:ea typeface="나눔고딕OTF"/>
                <a:cs typeface="Calibri Light"/>
              </a:rPr>
              <a:t>Oracle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69C8A-8954-46D9-8E45-C5432E2C4F60}"/>
              </a:ext>
            </a:extLst>
          </p:cNvPr>
          <p:cNvSpPr txBox="1"/>
          <p:nvPr/>
        </p:nvSpPr>
        <p:spPr>
          <a:xfrm>
            <a:off x="8398193" y="3274756"/>
            <a:ext cx="1703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latin typeface="나눔고딕OTF"/>
                <a:ea typeface="나눔고딕OTF"/>
                <a:cs typeface="Calibri Light"/>
              </a:rPr>
              <a:t>9i(</a:t>
            </a:r>
            <a:r>
              <a:rPr lang="ko-KR" altLang="en-US" dirty="0">
                <a:latin typeface="나눔고딕OTF"/>
                <a:ea typeface="나눔고딕OTF"/>
                <a:cs typeface="Calibri Light"/>
              </a:rPr>
              <a:t>예전버전</a:t>
            </a:r>
            <a:r>
              <a:rPr lang="en-US" altLang="ko-KR" dirty="0">
                <a:latin typeface="나눔고딕OTF"/>
                <a:ea typeface="나눔고딕OTF"/>
                <a:cs typeface="Calibri Light"/>
              </a:rPr>
              <a:t>)</a:t>
            </a:r>
          </a:p>
          <a:p>
            <a:pPr>
              <a:defRPr/>
            </a:pPr>
            <a:r>
              <a:rPr lang="en-US" altLang="ko-KR" dirty="0">
                <a:latin typeface="나눔고딕OTF"/>
                <a:ea typeface="나눔고딕OTF"/>
                <a:cs typeface="Calibri Light"/>
              </a:rPr>
              <a:t>Oracle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DF60583-B9DA-45B3-B3D6-790259540B34}"/>
              </a:ext>
            </a:extLst>
          </p:cNvPr>
          <p:cNvGrpSpPr/>
          <p:nvPr/>
        </p:nvGrpSpPr>
        <p:grpSpPr>
          <a:xfrm>
            <a:off x="8620075" y="4204166"/>
            <a:ext cx="1131412" cy="1300981"/>
            <a:chOff x="8683919" y="4262996"/>
            <a:chExt cx="1131412" cy="130098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7BD949A-A62E-4A0C-B24D-37A875AB1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83919" y="4281211"/>
              <a:ext cx="1130358" cy="1282766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96D81E6-FE6C-4920-A72F-6C53DFD62861}"/>
                </a:ext>
              </a:extLst>
            </p:cNvPr>
            <p:cNvSpPr/>
            <p:nvPr/>
          </p:nvSpPr>
          <p:spPr>
            <a:xfrm>
              <a:off x="8684973" y="4262996"/>
              <a:ext cx="1130358" cy="1209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CD65D0-A629-40BA-8099-71C4A62CAAA7}"/>
              </a:ext>
            </a:extLst>
          </p:cNvPr>
          <p:cNvSpPr/>
          <p:nvPr/>
        </p:nvSpPr>
        <p:spPr>
          <a:xfrm>
            <a:off x="5948018" y="3274757"/>
            <a:ext cx="1703918" cy="2282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ADE75B-3D16-4929-AB11-048B2D117333}"/>
              </a:ext>
            </a:extLst>
          </p:cNvPr>
          <p:cNvSpPr/>
          <p:nvPr/>
        </p:nvSpPr>
        <p:spPr>
          <a:xfrm>
            <a:off x="8333822" y="3294380"/>
            <a:ext cx="1703918" cy="2263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00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A69364-FD9E-4F81-96AA-E4CAA8B686C0}"/>
              </a:ext>
            </a:extLst>
          </p:cNvPr>
          <p:cNvSpPr txBox="1"/>
          <p:nvPr/>
        </p:nvSpPr>
        <p:spPr>
          <a:xfrm>
            <a:off x="3691529" y="1678961"/>
            <a:ext cx="425450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왜 버전마다 </a:t>
            </a:r>
            <a:r>
              <a:rPr kumimoji="0" lang="ko-KR" altLang="en-US" sz="30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다른걸까</a:t>
            </a:r>
            <a:r>
              <a:rPr kumimoji="0" lang="en-US" altLang="ko-KR" sz="3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?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E0299E4-1B3C-46B1-B986-D3306DBFD1EB}"/>
              </a:ext>
            </a:extLst>
          </p:cNvPr>
          <p:cNvSpPr/>
          <p:nvPr/>
        </p:nvSpPr>
        <p:spPr>
          <a:xfrm rot="5400000">
            <a:off x="5642679" y="2719023"/>
            <a:ext cx="553996" cy="55444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F152F-E387-4298-A0E9-ACD89396AC57}"/>
              </a:ext>
            </a:extLst>
          </p:cNvPr>
          <p:cNvSpPr txBox="1"/>
          <p:nvPr/>
        </p:nvSpPr>
        <p:spPr>
          <a:xfrm>
            <a:off x="372067" y="3759530"/>
            <a:ext cx="113322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50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옵티마이저가</a:t>
            </a:r>
            <a:r>
              <a:rPr kumimoji="0" lang="ko-KR" altLang="en-US" sz="5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처리하는 </a:t>
            </a:r>
            <a:r>
              <a:rPr kumimoji="0" lang="ko-KR" altLang="en-US" sz="5000" b="0" i="0" u="none" strike="noStrike" kern="1200" cap="none" spc="0" normalizeH="0" baseline="0" dirty="0">
                <a:solidFill>
                  <a:srgbClr val="0070C0"/>
                </a:solidFill>
                <a:latin typeface="Calibri"/>
                <a:ea typeface="맑은 고딕"/>
                <a:cs typeface="맑은 고딕"/>
              </a:rPr>
              <a:t>방식</a:t>
            </a:r>
            <a:r>
              <a:rPr kumimoji="0" lang="ko-KR" altLang="en-US" sz="5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차이</a:t>
            </a:r>
          </a:p>
        </p:txBody>
      </p:sp>
    </p:spTree>
    <p:extLst>
      <p:ext uri="{BB962C8B-B14F-4D97-AF65-F5344CB8AC3E}">
        <p14:creationId xmlns:p14="http://schemas.microsoft.com/office/powerpoint/2010/main" val="171763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71513"/>
              </p:ext>
            </p:extLst>
          </p:nvPr>
        </p:nvGraphicFramePr>
        <p:xfrm>
          <a:off x="1320394" y="1589164"/>
          <a:ext cx="7583969" cy="2941852"/>
        </p:xfrm>
        <a:graphic>
          <a:graphicData uri="http://schemas.openxmlformats.org/drawingml/2006/table">
            <a:tbl>
              <a:tblPr firstRow="1" bandRow="1">
                <a:tableStyleId>{C69FF03A-DF0C-4845-94BB-EF2385AD676B}</a:tableStyleId>
              </a:tblPr>
              <a:tblGrid>
                <a:gridCol w="2062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1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092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3000" b="1" i="0" u="none" strike="noStrike" kern="1200" cap="none" normalizeH="0" baseline="0" dirty="0">
                          <a:ln w="9525" cap="flat" cmpd="sng" algn="ctr">
                            <a:solidFill>
                              <a:srgbClr val="FFFFFF"/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9i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2700" cmpd="sng">
                      <a:solidFill>
                        <a:srgbClr val="6182D6">
                          <a:alpha val="100000"/>
                        </a:srgbClr>
                      </a:solidFill>
                    </a:lnT>
                    <a:lnB w="22700" cmpd="sng">
                      <a:solidFill>
                        <a:srgbClr val="6182D6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3000" b="1" i="0" u="none" strike="noStrike" kern="1200" cap="none" normalizeH="0" baseline="0" dirty="0">
                          <a:ln w="9525" cap="flat" cmpd="sng" algn="ctr">
                            <a:solidFill>
                              <a:srgbClr val="FFFFFF"/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rgbClr val="6182D6"/>
                          </a:solidFill>
                          <a:latin typeface="Calibri"/>
                          <a:ea typeface="맑은 고딕"/>
                          <a:cs typeface="Calibri"/>
                        </a:rPr>
                        <a:t>group by</a:t>
                      </a:r>
                      <a:r>
                        <a:rPr kumimoji="0" lang="ko-KR" altLang="en-US" sz="3000" b="1" i="0" u="none" strike="noStrike" kern="1200" cap="none" normalizeH="0" baseline="0" dirty="0">
                          <a:ln w="9525" cap="flat" cmpd="sng" algn="ctr">
                            <a:solidFill>
                              <a:srgbClr val="FFFFFF"/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rgbClr val="6182D6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en-US" altLang="ko-KR" sz="3000" b="1" i="0" u="none" strike="noStrike" kern="1200" cap="none" normalizeH="0" baseline="0" dirty="0">
                          <a:ln w="9525" cap="flat" cmpd="sng" algn="ctr">
                            <a:solidFill>
                              <a:srgbClr val="FFFFFF"/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rgbClr val="6182D6"/>
                          </a:solidFill>
                          <a:latin typeface="Calibri"/>
                          <a:ea typeface="맑은 고딕"/>
                          <a:cs typeface="Calibri"/>
                        </a:rPr>
                        <a:t>=&gt;</a:t>
                      </a:r>
                      <a:r>
                        <a:rPr kumimoji="0" lang="ko-KR" altLang="en-US" sz="3000" b="1" i="0" u="none" strike="noStrike" kern="1200" cap="none" normalizeH="0" baseline="0" dirty="0">
                          <a:ln w="9525" cap="flat" cmpd="sng" algn="ctr">
                            <a:solidFill>
                              <a:srgbClr val="FFFFFF"/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rgbClr val="6182D6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en-US" altLang="ko-KR" sz="3000" b="1" i="0" u="none" strike="noStrike" kern="1200" cap="none" normalizeH="0" baseline="0" dirty="0">
                          <a:ln w="9525" cap="flat" cmpd="sng" algn="ctr">
                            <a:solidFill>
                              <a:srgbClr val="FFFFFF"/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rgbClr val="6182D6"/>
                          </a:solidFill>
                          <a:latin typeface="Calibri"/>
                          <a:ea typeface="맑은 고딕"/>
                          <a:cs typeface="Calibri"/>
                        </a:rPr>
                        <a:t>Sort group by</a:t>
                      </a:r>
                      <a:r>
                        <a:rPr kumimoji="0" lang="ko-KR" altLang="en-US" sz="3000" b="1" i="0" u="none" strike="noStrike" kern="1200" cap="none" normalizeH="0" baseline="0" dirty="0">
                          <a:ln w="9525" cap="flat" cmpd="sng" algn="ctr">
                            <a:solidFill>
                              <a:srgbClr val="FFFFFF"/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rgbClr val="6182D6"/>
                          </a:solidFill>
                          <a:latin typeface="Calibri"/>
                          <a:ea typeface="맑은 고딕"/>
                          <a:cs typeface="Calibri"/>
                        </a:rPr>
                        <a:t>  </a:t>
                      </a:r>
                      <a:endParaRPr kumimoji="0" lang="en-US" altLang="ko-KR" sz="3000" b="1" i="0" u="none" strike="noStrike" kern="1200" cap="none" normalizeH="0" baseline="0" dirty="0">
                        <a:ln w="952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rgbClr val="6182D6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3000" b="1" i="0" u="none" strike="noStrike" kern="1200" cap="none" normalizeH="0" baseline="0" dirty="0">
                          <a:ln w="9525" cap="flat" cmpd="sng" algn="ctr">
                            <a:solidFill>
                              <a:srgbClr val="FFFFFF"/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rgbClr val="6182D6"/>
                          </a:solidFill>
                          <a:latin typeface="Calibri"/>
                          <a:ea typeface="맑은 고딕"/>
                          <a:cs typeface="Calibri"/>
                        </a:rPr>
                        <a:t>join =&gt; Nested loop join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2700" cmpd="sng">
                      <a:solidFill>
                        <a:srgbClr val="6182D6">
                          <a:alpha val="100000"/>
                        </a:srgbClr>
                      </a:solidFill>
                    </a:lnT>
                    <a:lnB w="22700" cmpd="sng">
                      <a:solidFill>
                        <a:srgbClr val="6182D6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092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3000" b="0" i="0" u="none" strike="noStrike" kern="1200" cap="none" normalizeH="0" baseline="0" dirty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10g </a:t>
                      </a:r>
                      <a:r>
                        <a:rPr kumimoji="0" lang="ko-KR" altLang="en-US" sz="3000" b="0" i="0" u="none" strike="noStrike" kern="1200" cap="none" normalizeH="0" baseline="0" dirty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이후</a:t>
                      </a:r>
                      <a:endParaRPr kumimoji="0" lang="en-US" altLang="ko-KR" sz="3000" b="0" i="0" u="none" strike="noStrike" kern="1200" cap="none" normalizeH="0" baseline="0" dirty="0">
                        <a:ln w="9525">
                          <a:solidFill>
                            <a:srgbClr val="000000"/>
                          </a:solidFill>
                        </a:ln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2700" cmpd="sng">
                      <a:solidFill>
                        <a:srgbClr val="6182D6">
                          <a:alpha val="100000"/>
                        </a:srgbClr>
                      </a:solidFill>
                    </a:lnT>
                    <a:lnB w="10000" cmpd="sng">
                      <a:solidFill>
                        <a:srgbClr val="6182D6">
                          <a:alpha val="100000"/>
                        </a:srgbClr>
                      </a:solidFill>
                    </a:lnB>
                    <a:solidFill>
                      <a:srgbClr val="94A5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3000" b="0" i="0" u="none" strike="noStrike" kern="1200" cap="none" normalizeH="0" baseline="0" dirty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group by =&gt; hash group by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3000" b="0" i="0" u="none" strike="noStrike" kern="1200" cap="none" normalizeH="0" baseline="0" dirty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join =&gt; hash join / merge join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2700" cmpd="sng">
                      <a:solidFill>
                        <a:srgbClr val="6182D6">
                          <a:alpha val="100000"/>
                        </a:srgbClr>
                      </a:solidFill>
                    </a:lnT>
                    <a:lnB w="10000" cmpd="sng">
                      <a:solidFill>
                        <a:srgbClr val="6182D6">
                          <a:alpha val="100000"/>
                        </a:srgbClr>
                      </a:solidFill>
                    </a:lnB>
                    <a:solidFill>
                      <a:srgbClr val="94A5D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F804AFFC-24AE-41F2-B1B7-76207B557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657" y="1471995"/>
            <a:ext cx="1701887" cy="16637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937F1C-2310-4702-AA70-56E05FC57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007" y="3060090"/>
            <a:ext cx="1695537" cy="15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0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9A756F0F-210D-4B8D-810E-4036755EBBA1}"/>
              </a:ext>
            </a:extLst>
          </p:cNvPr>
          <p:cNvSpPr txBox="1">
            <a:spLocks/>
          </p:cNvSpPr>
          <p:nvPr/>
        </p:nvSpPr>
        <p:spPr>
          <a:xfrm>
            <a:off x="914401" y="2216741"/>
            <a:ext cx="10363198" cy="175577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rtl="0" eaLnBrk="1" latinLnBrk="1" hangingPunct="1">
              <a:defRPr>
                <a:solidFill>
                  <a:schemeClr val="tx2"/>
                </a:solidFill>
              </a:defRPr>
            </a:lvl2pPr>
            <a:lvl3pPr rtl="0" eaLnBrk="1" latinLnBrk="1" hangingPunct="1">
              <a:defRPr>
                <a:solidFill>
                  <a:schemeClr val="tx2"/>
                </a:solidFill>
              </a:defRPr>
            </a:lvl3pPr>
            <a:lvl4pPr rtl="0" eaLnBrk="1" latinLnBrk="1" hangingPunct="1">
              <a:defRPr>
                <a:solidFill>
                  <a:schemeClr val="tx2"/>
                </a:solidFill>
              </a:defRPr>
            </a:lvl4pPr>
            <a:lvl5pPr rtl="0" eaLnBrk="1" latinLnBrk="1" hangingPunct="1">
              <a:defRPr>
                <a:solidFill>
                  <a:schemeClr val="tx2"/>
                </a:solidFill>
              </a:defRPr>
            </a:lvl5pPr>
            <a:lvl6pPr rtl="0" eaLnBrk="1" latinLnBrk="1" hangingPunct="1">
              <a:defRPr>
                <a:solidFill>
                  <a:schemeClr val="tx2"/>
                </a:solidFill>
              </a:defRPr>
            </a:lvl6pPr>
            <a:lvl7pPr rtl="0" eaLnBrk="1" latinLnBrk="1" hangingPunct="1">
              <a:defRPr>
                <a:solidFill>
                  <a:schemeClr val="tx2"/>
                </a:solidFill>
              </a:defRPr>
            </a:lvl7pPr>
            <a:lvl8pPr rtl="0" eaLnBrk="1" latinLnBrk="1" hangingPunct="1">
              <a:defRPr>
                <a:solidFill>
                  <a:schemeClr val="tx2"/>
                </a:solidFill>
              </a:defRPr>
            </a:lvl8pPr>
            <a:lvl9pPr rtl="0"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ko-KR" altLang="en-US" dirty="0"/>
              <a:t>바로 정렬까지 해준다면</a:t>
            </a: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더 </a:t>
            </a:r>
            <a:r>
              <a:rPr lang="ko-KR" altLang="en-US" dirty="0" err="1"/>
              <a:t>좋은거</a:t>
            </a:r>
            <a:r>
              <a:rPr lang="ko-KR" altLang="en-US" dirty="0"/>
              <a:t> 아닌가</a:t>
            </a:r>
            <a:r>
              <a:rPr lang="en-US" altLang="ko-KR" dirty="0"/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9754B0-F889-458A-983E-18E9CCB95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060" y="4073415"/>
            <a:ext cx="2082640" cy="266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0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0010" y="1246607"/>
            <a:ext cx="7791980" cy="436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0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91549" y="1683275"/>
            <a:ext cx="8208902" cy="34914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B318AA-A85A-4893-9DA8-1087F7A9A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706" y="4188337"/>
            <a:ext cx="1877172" cy="255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8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174AE750-8FE9-41D1-B752-170A97330906}"/>
              </a:ext>
            </a:extLst>
          </p:cNvPr>
          <p:cNvSpPr>
            <a:spLocks noGrp="1"/>
          </p:cNvSpPr>
          <p:nvPr/>
        </p:nvSpPr>
        <p:spPr>
          <a:xfrm>
            <a:off x="914401" y="2191932"/>
            <a:ext cx="10363198" cy="14700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ko-KR" altLang="en-US" sz="4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그럼 </a:t>
            </a:r>
            <a:r>
              <a:rPr kumimoji="0" lang="en-US" altLang="ko-KR" sz="4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hash</a:t>
            </a:r>
            <a:r>
              <a:rPr kumimoji="0" lang="ko-KR" altLang="en-US" sz="4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가 </a:t>
            </a:r>
            <a:r>
              <a:rPr kumimoji="0" lang="ko-KR" altLang="en-US" sz="44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뭐길래</a:t>
            </a:r>
            <a:r>
              <a:rPr kumimoji="0" lang="ko-KR" altLang="en-US" sz="4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endParaRPr kumimoji="0" lang="en-US" altLang="ko-KR" sz="44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ko-KR" altLang="en-US" sz="4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이렇게 빠르게 처리해주나</a:t>
            </a:r>
            <a:endParaRPr kumimoji="0" lang="ko-KR" altLang="en-US" sz="44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8346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255</Words>
  <Application>Microsoft Office PowerPoint</Application>
  <PresentationFormat>와이드스크린</PresentationFormat>
  <Paragraphs>30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나눔고딕OTF</vt:lpstr>
      <vt:lpstr>Arial</vt:lpstr>
      <vt:lpstr>Calibri</vt:lpstr>
      <vt:lpstr>한컴오피스</vt:lpstr>
      <vt:lpstr>PowerPoint 프레젠테이션</vt:lpstr>
      <vt:lpstr>SQL 실행 결과가 Oracle 9i에서는 정렬되어 나타나지만 Oracle 10g이후 버전부터는 정렬된 결과가 나타나지 않는다. 이유를 알아보자</vt:lpstr>
      <vt:lpstr>오라클 버전별 SQL 실행 결과 차이:  지금은 왜 정렬되지 않을까?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hash란 무엇인가</dc:title>
  <dc:creator>deft9</dc:creator>
  <cp:lastModifiedBy>user</cp:lastModifiedBy>
  <cp:revision>25</cp:revision>
  <dcterms:created xsi:type="dcterms:W3CDTF">2025-07-22T11:33:19Z</dcterms:created>
  <dcterms:modified xsi:type="dcterms:W3CDTF">2025-07-24T06:40:43Z</dcterms:modified>
  <cp:version>12.0.0.535</cp:version>
</cp:coreProperties>
</file>