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5.xml"/><Relationship Id="rId22" Type="http://schemas.openxmlformats.org/officeDocument/2006/relationships/font" Target="fonts/SourceCodePro-boldItalic.fntdata"/><Relationship Id="rId10" Type="http://schemas.openxmlformats.org/officeDocument/2006/relationships/slide" Target="slides/slide4.xml"/><Relationship Id="rId21" Type="http://schemas.openxmlformats.org/officeDocument/2006/relationships/font" Target="fonts/SourceCodePr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maticSC-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SourceCodePro-regular.fntdata"/><Relationship Id="rId6" Type="http://schemas.openxmlformats.org/officeDocument/2006/relationships/notesMaster" Target="notesMasters/notesMaster1.xml"/><Relationship Id="rId18" Type="http://schemas.openxmlformats.org/officeDocument/2006/relationships/font" Target="fonts/AmaticSC-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32852ba8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32852ba8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32852ba8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32852ba8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a381400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a381400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b="1" sz="2000">
              <a:solidFill>
                <a:schemeClr val="lt1"/>
              </a:solidFill>
            </a:endParaRPr>
          </a:p>
          <a:p>
            <a:pPr indent="-298450" lvl="1" marL="914400" rtl="0" algn="l">
              <a:spcBef>
                <a:spcPts val="0"/>
              </a:spcBef>
              <a:spcAft>
                <a:spcPts val="0"/>
              </a:spcAft>
              <a:buSzPts val="1100"/>
              <a:buChar char="○"/>
            </a:pPr>
            <a:r>
              <a:t/>
            </a:r>
            <a:endParaRPr/>
          </a:p>
          <a:p>
            <a:pPr indent="-298450" lvl="1" marL="914400" rtl="0" algn="l">
              <a:spcBef>
                <a:spcPts val="0"/>
              </a:spcBef>
              <a:spcAft>
                <a:spcPts val="0"/>
              </a:spcAft>
              <a:buSzPts val="1100"/>
              <a:buChar char="○"/>
            </a:pPr>
            <a:r>
              <a:t/>
            </a:r>
            <a:endParaRPr/>
          </a:p>
          <a:p>
            <a:pPr indent="0" lvl="0" marL="9144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32852ba8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32852ba8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b="1" sz="2000">
              <a:solidFill>
                <a:schemeClr val="lt1"/>
              </a:solidFill>
            </a:endParaRPr>
          </a:p>
          <a:p>
            <a:pPr indent="-298450" lvl="1" marL="914400" rtl="0" algn="l">
              <a:spcBef>
                <a:spcPts val="0"/>
              </a:spcBef>
              <a:spcAft>
                <a:spcPts val="0"/>
              </a:spcAft>
              <a:buSzPts val="1100"/>
              <a:buChar char="○"/>
            </a:pPr>
            <a:r>
              <a:t/>
            </a:r>
            <a:endParaRPr/>
          </a:p>
          <a:p>
            <a:pPr indent="-298450" lvl="1" marL="914400" rtl="0" algn="l">
              <a:spcBef>
                <a:spcPts val="0"/>
              </a:spcBef>
              <a:spcAft>
                <a:spcPts val="0"/>
              </a:spcAft>
              <a:buSzPts val="1100"/>
              <a:buChar char="○"/>
            </a:pPr>
            <a:r>
              <a:t/>
            </a:r>
            <a:endParaRPr/>
          </a:p>
          <a:p>
            <a:pPr indent="0" lvl="0" marL="9144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d738909f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d738909f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1" marL="914400" rtl="0" algn="l">
              <a:spcBef>
                <a:spcPts val="0"/>
              </a:spcBef>
              <a:spcAft>
                <a:spcPts val="0"/>
              </a:spcAft>
              <a:buClr>
                <a:srgbClr val="212121"/>
              </a:buClr>
              <a:buSzPts val="1000"/>
              <a:buChar char="○"/>
            </a:pPr>
            <a:r>
              <a:t/>
            </a:r>
            <a:endParaRPr sz="1000">
              <a:solidFill>
                <a:srgbClr val="21212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32852ba8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32852ba8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d738909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d738909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d738909f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d738909f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d738909f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d738909f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d738909f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d738909f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54" name="Shape 54"/>
        <p:cNvGrpSpPr/>
        <p:nvPr/>
      </p:nvGrpSpPr>
      <p:grpSpPr>
        <a:xfrm>
          <a:off x="0" y="0"/>
          <a:ext cx="0" cy="0"/>
          <a:chOff x="0" y="0"/>
          <a:chExt cx="0" cy="0"/>
        </a:xfrm>
      </p:grpSpPr>
      <p:sp>
        <p:nvSpPr>
          <p:cNvPr id="55" name="Google Shape;55;p14"/>
          <p:cNvSpPr/>
          <p:nvPr/>
        </p:nvSpPr>
        <p:spPr>
          <a:xfrm>
            <a:off x="0" y="3825"/>
            <a:ext cx="9144000" cy="382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57" name="Google Shape;57;p14"/>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
        <p:nvSpPr>
          <p:cNvPr id="61" name="Google Shape;61;p15"/>
          <p:cNvSpPr/>
          <p:nvPr/>
        </p:nvSpPr>
        <p:spPr>
          <a:xfrm>
            <a:off x="29250" y="32300"/>
            <a:ext cx="9114900" cy="16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29261" y="124709"/>
            <a:ext cx="3540600" cy="48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2354850" y="124700"/>
            <a:ext cx="5352000" cy="488400"/>
          </a:xfrm>
          <a:prstGeom prst="round2Same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txBox="1"/>
          <p:nvPr>
            <p:ph type="title"/>
          </p:nvPr>
        </p:nvSpPr>
        <p:spPr>
          <a:xfrm>
            <a:off x="17475" y="48500"/>
            <a:ext cx="9003600" cy="5646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본문 1">
  <p:cSld name="TITLE_AND_BODY_1">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52" name="Google Shape;52;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ctrTitle"/>
          </p:nvPr>
        </p:nvSpPr>
        <p:spPr>
          <a:xfrm>
            <a:off x="311700" y="1077950"/>
            <a:ext cx="8520600" cy="1331400"/>
          </a:xfrm>
          <a:prstGeom prst="rect">
            <a:avLst/>
          </a:prstGeom>
        </p:spPr>
        <p:txBody>
          <a:bodyPr anchorCtr="0" anchor="ctr" bIns="91425" lIns="91425" spcFirstLastPara="1" rIns="91425" wrap="square" tIns="91425">
            <a:spAutoFit/>
          </a:bodyPr>
          <a:lstStyle/>
          <a:p>
            <a:pPr indent="0" lvl="0" marL="0" marR="0" rtl="0" algn="ctr">
              <a:lnSpc>
                <a:spcPct val="115000"/>
              </a:lnSpc>
              <a:spcBef>
                <a:spcPts val="0"/>
              </a:spcBef>
              <a:spcAft>
                <a:spcPts val="0"/>
              </a:spcAft>
              <a:buNone/>
            </a:pPr>
            <a:r>
              <a:rPr lang="ko" sz="3000">
                <a:latin typeface="Verdana"/>
                <a:ea typeface="Verdana"/>
                <a:cs typeface="Verdana"/>
                <a:sym typeface="Verdana"/>
              </a:rPr>
              <a:t>다음 분기에는 어떤 게임을 설계할까?</a:t>
            </a:r>
            <a:br>
              <a:rPr lang="ko" sz="4000">
                <a:latin typeface="Verdana"/>
                <a:ea typeface="Verdana"/>
                <a:cs typeface="Verdana"/>
                <a:sym typeface="Verdana"/>
              </a:rPr>
            </a:br>
            <a:r>
              <a:rPr lang="ko" sz="4000">
                <a:latin typeface="Verdana"/>
                <a:ea typeface="Verdana"/>
                <a:cs typeface="Verdana"/>
                <a:sym typeface="Verdana"/>
              </a:rPr>
              <a:t>장르/연도별 게임 출고량 분석</a:t>
            </a:r>
            <a:endParaRPr sz="4000">
              <a:latin typeface="Verdana"/>
              <a:ea typeface="Verdana"/>
              <a:cs typeface="Verdana"/>
              <a:sym typeface="Verdana"/>
            </a:endParaRPr>
          </a:p>
        </p:txBody>
      </p:sp>
      <p:sp>
        <p:nvSpPr>
          <p:cNvPr id="74" name="Google Shape;74;p17"/>
          <p:cNvSpPr txBox="1"/>
          <p:nvPr>
            <p:ph idx="1" type="subTitle"/>
          </p:nvPr>
        </p:nvSpPr>
        <p:spPr>
          <a:xfrm>
            <a:off x="311700" y="4119000"/>
            <a:ext cx="8520600" cy="706200"/>
          </a:xfrm>
          <a:prstGeom prst="rect">
            <a:avLst/>
          </a:prstGeom>
        </p:spPr>
        <p:txBody>
          <a:bodyPr anchorCtr="0" anchor="ctr" bIns="91425" lIns="91425" spcFirstLastPara="1" rIns="91425" wrap="square" tIns="91425">
            <a:noAutofit/>
          </a:bodyPr>
          <a:lstStyle/>
          <a:p>
            <a:pPr indent="0" lvl="0" marL="0" marR="0" rtl="0" algn="ctr">
              <a:lnSpc>
                <a:spcPct val="130000"/>
              </a:lnSpc>
              <a:spcBef>
                <a:spcPts val="0"/>
              </a:spcBef>
              <a:spcAft>
                <a:spcPts val="0"/>
              </a:spcAft>
              <a:buSzPts val="770"/>
              <a:buNone/>
            </a:pPr>
            <a:r>
              <a:rPr lang="ko" sz="1670">
                <a:solidFill>
                  <a:schemeClr val="lt1"/>
                </a:solidFill>
                <a:latin typeface="Arial"/>
                <a:ea typeface="Arial"/>
                <a:cs typeface="Arial"/>
                <a:sym typeface="Arial"/>
              </a:rPr>
              <a:t>2023-03-13</a:t>
            </a:r>
            <a:endParaRPr sz="1670">
              <a:solidFill>
                <a:schemeClr val="lt1"/>
              </a:solidFill>
              <a:latin typeface="Arial"/>
              <a:ea typeface="Arial"/>
              <a:cs typeface="Arial"/>
              <a:sym typeface="Arial"/>
            </a:endParaRPr>
          </a:p>
          <a:p>
            <a:pPr indent="0" lvl="0" marL="0" marR="0" rtl="0" algn="ctr">
              <a:lnSpc>
                <a:spcPct val="130000"/>
              </a:lnSpc>
              <a:spcBef>
                <a:spcPts val="0"/>
              </a:spcBef>
              <a:spcAft>
                <a:spcPts val="0"/>
              </a:spcAft>
              <a:buSzPts val="770"/>
              <a:buNone/>
            </a:pPr>
            <a:r>
              <a:rPr lang="ko" sz="1670">
                <a:solidFill>
                  <a:schemeClr val="lt1"/>
                </a:solidFill>
                <a:latin typeface="Arial"/>
                <a:ea typeface="Arial"/>
                <a:cs typeface="Arial"/>
                <a:sym typeface="Arial"/>
              </a:rPr>
              <a:t>코드스테이츠 AI 부트캠프 18기 방은혜</a:t>
            </a:r>
            <a:endParaRPr sz="167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nvSpPr>
        <p:spPr>
          <a:xfrm>
            <a:off x="184975" y="701025"/>
            <a:ext cx="8400300" cy="4184100"/>
          </a:xfrm>
          <a:prstGeom prst="rect">
            <a:avLst/>
          </a:prstGeom>
          <a:noFill/>
          <a:ln>
            <a:noFill/>
          </a:ln>
        </p:spPr>
        <p:txBody>
          <a:bodyPr anchorCtr="0" anchor="ctr" bIns="91425" lIns="91425" spcFirstLastPara="1" rIns="91425" wrap="square" tIns="91425">
            <a:spAutoFit/>
          </a:bodyPr>
          <a:lstStyle/>
          <a:p>
            <a:pPr indent="0" lvl="0" marL="0" rtl="0" algn="l">
              <a:lnSpc>
                <a:spcPct val="150000"/>
              </a:lnSpc>
              <a:spcBef>
                <a:spcPts val="1000"/>
              </a:spcBef>
              <a:spcAft>
                <a:spcPts val="0"/>
              </a:spcAft>
              <a:buNone/>
            </a:pPr>
            <a:r>
              <a:rPr b="1" lang="ko" sz="1300">
                <a:solidFill>
                  <a:schemeClr val="accent1"/>
                </a:solidFill>
              </a:rPr>
              <a:t>1. </a:t>
            </a:r>
            <a:r>
              <a:rPr b="1" lang="ko" sz="1300">
                <a:solidFill>
                  <a:schemeClr val="accent1"/>
                </a:solidFill>
              </a:rPr>
              <a:t>장르</a:t>
            </a:r>
            <a:r>
              <a:rPr b="1" lang="ko" sz="1300">
                <a:solidFill>
                  <a:schemeClr val="accent1"/>
                </a:solidFill>
              </a:rPr>
              <a:t>별 분석</a:t>
            </a:r>
            <a:br>
              <a:rPr b="1" lang="ko" sz="1300">
                <a:solidFill>
                  <a:schemeClr val="accent1"/>
                </a:solidFill>
              </a:rPr>
            </a:br>
            <a:r>
              <a:rPr b="1" lang="ko" sz="1300">
                <a:solidFill>
                  <a:schemeClr val="accent1"/>
                </a:solidFill>
              </a:rPr>
              <a:t>   </a:t>
            </a:r>
            <a:r>
              <a:rPr lang="ko" sz="1300">
                <a:solidFill>
                  <a:schemeClr val="accent1"/>
                </a:solidFill>
              </a:rPr>
              <a:t>- 전체기간 데이터를 토대로 분석시, 지역별로 가장 선호하는 장르는 조금씩 다르나 Platform, Shooter, Racing 장르가 평균 판매량이 높아 게임 설계시 고려사항이 됨.</a:t>
            </a:r>
            <a:br>
              <a:rPr lang="ko" sz="1300">
                <a:solidFill>
                  <a:schemeClr val="accent1"/>
                </a:solidFill>
              </a:rPr>
            </a:br>
            <a:r>
              <a:rPr b="1" lang="ko" sz="1300">
                <a:solidFill>
                  <a:schemeClr val="accent1"/>
                </a:solidFill>
              </a:rPr>
              <a:t>2. 연도별 트렌드 분석</a:t>
            </a:r>
            <a:br>
              <a:rPr b="1" lang="ko" sz="1300">
                <a:solidFill>
                  <a:schemeClr val="accent1"/>
                </a:solidFill>
              </a:rPr>
            </a:br>
            <a:r>
              <a:rPr b="1" lang="ko" sz="1300">
                <a:solidFill>
                  <a:schemeClr val="accent1"/>
                </a:solidFill>
              </a:rPr>
              <a:t>   </a:t>
            </a:r>
            <a:r>
              <a:rPr lang="ko" sz="1300">
                <a:solidFill>
                  <a:schemeClr val="accent1"/>
                </a:solidFill>
              </a:rPr>
              <a:t>- 시장 전체 및 콘솔종류: Home video, Portable, PC 모든 콘솔 게임시장의 미래는 밝지 않음. 따라서 가능하다면 다른</a:t>
            </a:r>
            <a:br>
              <a:rPr lang="ko" sz="1300">
                <a:solidFill>
                  <a:schemeClr val="accent1"/>
                </a:solidFill>
              </a:rPr>
            </a:br>
            <a:r>
              <a:rPr lang="ko" sz="1300">
                <a:solidFill>
                  <a:schemeClr val="accent1"/>
                </a:solidFill>
              </a:rPr>
              <a:t>     게임 시장을 스터디하는 것이 적극 권장. 바로 당장 출시하는 게임시장을 변경하는 것은 불가능하나, 콘솔 게임 개발과  함께 추가적으로 모바일 등의 다른 게임 시장 진입에 대한 리서치가 조속히 이루어져야 함. 현재로서는 Home video</a:t>
            </a:r>
            <a:br>
              <a:rPr lang="ko" sz="1300">
                <a:solidFill>
                  <a:schemeClr val="accent1"/>
                </a:solidFill>
              </a:rPr>
            </a:br>
            <a:r>
              <a:rPr lang="ko" sz="1300">
                <a:solidFill>
                  <a:schemeClr val="accent1"/>
                </a:solidFill>
              </a:rPr>
              <a:t>     콘솔로 게임 설계가 최선책임.</a:t>
            </a:r>
            <a:br>
              <a:rPr lang="ko" sz="1300">
                <a:solidFill>
                  <a:schemeClr val="accent1"/>
                </a:solidFill>
              </a:rPr>
            </a:br>
            <a:r>
              <a:rPr lang="ko" sz="1300">
                <a:solidFill>
                  <a:schemeClr val="accent1"/>
                </a:solidFill>
              </a:rPr>
              <a:t>   - 플랫폼: 전체 콘솔 게임시장 하락세로 인해 출고량 확보를 위해서 멀티 플랫폼(PS, Xbox, Wii)으로 게임 출시 필요</a:t>
            </a:r>
            <a:br>
              <a:rPr lang="ko" sz="1300">
                <a:solidFill>
                  <a:schemeClr val="accent1"/>
                </a:solidFill>
              </a:rPr>
            </a:br>
            <a:r>
              <a:rPr lang="ko" sz="1300">
                <a:solidFill>
                  <a:schemeClr val="accent1"/>
                </a:solidFill>
              </a:rPr>
              <a:t>   - 장르: 최근 인기있는 게임 장르 트렌드를 고려하여 Shooter 장르로 다음 분기 게임 설계가 장려됨.</a:t>
            </a:r>
            <a:endParaRPr sz="1300">
              <a:solidFill>
                <a:schemeClr val="accent1"/>
              </a:solidFill>
            </a:endParaRPr>
          </a:p>
          <a:p>
            <a:pPr indent="-177800" lvl="0" marL="360000" rtl="0" algn="l">
              <a:lnSpc>
                <a:spcPct val="150000"/>
              </a:lnSpc>
              <a:spcBef>
                <a:spcPts val="1000"/>
              </a:spcBef>
              <a:spcAft>
                <a:spcPts val="0"/>
              </a:spcAft>
              <a:buClr>
                <a:schemeClr val="accent1"/>
              </a:buClr>
              <a:buSzPts val="1300"/>
              <a:buChar char="■"/>
            </a:pPr>
            <a:r>
              <a:rPr b="1" lang="ko" sz="1600">
                <a:solidFill>
                  <a:schemeClr val="accent1"/>
                </a:solidFill>
              </a:rPr>
              <a:t>최종 게임 설계 방향</a:t>
            </a:r>
            <a:br>
              <a:rPr b="1" lang="ko" sz="1600">
                <a:solidFill>
                  <a:schemeClr val="accent1"/>
                </a:solidFill>
              </a:rPr>
            </a:br>
            <a:r>
              <a:rPr b="1" lang="ko" sz="1300">
                <a:solidFill>
                  <a:schemeClr val="accent1"/>
                </a:solidFill>
              </a:rPr>
              <a:t>Home Video Console + 멀티 플랫폼(PS, Xbox, Wii ) + Shooter 장르</a:t>
            </a:r>
            <a:br>
              <a:rPr b="1" lang="ko" sz="1300">
                <a:solidFill>
                  <a:schemeClr val="accent1"/>
                </a:solidFill>
              </a:rPr>
            </a:br>
            <a:r>
              <a:rPr b="1" lang="ko" sz="1300">
                <a:solidFill>
                  <a:schemeClr val="accent1"/>
                </a:solidFill>
              </a:rPr>
              <a:t>콘솔 게임 외 게임 시장 리서치 필요 ex) Mobile, PC 온라인게임, 아케이드</a:t>
            </a:r>
            <a:endParaRPr b="1" sz="1300">
              <a:solidFill>
                <a:schemeClr val="accent1"/>
              </a:solidFill>
            </a:endParaRPr>
          </a:p>
        </p:txBody>
      </p:sp>
      <p:sp>
        <p:nvSpPr>
          <p:cNvPr id="147" name="Google Shape;147;p26"/>
          <p:cNvSpPr txBox="1"/>
          <p:nvPr>
            <p:ph type="title"/>
          </p:nvPr>
        </p:nvSpPr>
        <p:spPr>
          <a:xfrm>
            <a:off x="17475" y="48500"/>
            <a:ext cx="9003600" cy="564600"/>
          </a:xfrm>
          <a:prstGeom prst="rect">
            <a:avLst/>
          </a:prstGeom>
        </p:spPr>
        <p:txBody>
          <a:bodyPr anchorCtr="0" anchor="ctr" bIns="91425" lIns="91425" spcFirstLastPara="1" rIns="91425" wrap="square" tIns="91425">
            <a:normAutofit/>
          </a:bodyPr>
          <a:lstStyle/>
          <a:p>
            <a:pPr indent="457200" lvl="0" marL="0" rtl="0" algn="l">
              <a:spcBef>
                <a:spcPts val="0"/>
              </a:spcBef>
              <a:spcAft>
                <a:spcPts val="0"/>
              </a:spcAft>
              <a:buNone/>
            </a:pPr>
            <a:r>
              <a:rPr lang="ko">
                <a:latin typeface="Arial"/>
                <a:ea typeface="Arial"/>
                <a:cs typeface="Arial"/>
                <a:sym typeface="Arial"/>
              </a:rPr>
              <a:t>결론</a:t>
            </a:r>
            <a:endParaRPr>
              <a:latin typeface="Arial"/>
              <a:ea typeface="Arial"/>
              <a:cs typeface="Arial"/>
              <a:sym typeface="Arial"/>
            </a:endParaRPr>
          </a:p>
        </p:txBody>
      </p:sp>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184975" y="701025"/>
            <a:ext cx="8400300" cy="3846000"/>
          </a:xfrm>
          <a:prstGeom prst="rect">
            <a:avLst/>
          </a:prstGeom>
          <a:noFill/>
          <a:ln>
            <a:noFill/>
          </a:ln>
        </p:spPr>
        <p:txBody>
          <a:bodyPr anchorCtr="0" anchor="ctr" bIns="91425" lIns="91425" spcFirstLastPara="1" rIns="91425" wrap="square" tIns="91425">
            <a:spAutoFit/>
          </a:bodyPr>
          <a:lstStyle/>
          <a:p>
            <a:pPr indent="-184150" lvl="0" marL="360000" rtl="0" algn="l">
              <a:lnSpc>
                <a:spcPct val="135000"/>
              </a:lnSpc>
              <a:spcBef>
                <a:spcPts val="1000"/>
              </a:spcBef>
              <a:spcAft>
                <a:spcPts val="0"/>
              </a:spcAft>
              <a:buSzPts val="1400"/>
              <a:buChar char="■"/>
            </a:pPr>
            <a:r>
              <a:rPr b="1" lang="ko" sz="1600">
                <a:highlight>
                  <a:schemeClr val="lt1"/>
                </a:highlight>
              </a:rPr>
              <a:t>개요</a:t>
            </a:r>
            <a:endParaRPr b="1" sz="1600">
              <a:highlight>
                <a:schemeClr val="lt1"/>
              </a:highlight>
            </a:endParaRPr>
          </a:p>
          <a:p>
            <a:pPr indent="-184150" lvl="0" marL="360000" rtl="0" algn="l">
              <a:lnSpc>
                <a:spcPct val="135000"/>
              </a:lnSpc>
              <a:spcBef>
                <a:spcPts val="0"/>
              </a:spcBef>
              <a:spcAft>
                <a:spcPts val="0"/>
              </a:spcAft>
              <a:buSzPts val="1400"/>
              <a:buChar char="■"/>
            </a:pPr>
            <a:r>
              <a:rPr b="1" lang="ko" sz="1600">
                <a:highlight>
                  <a:schemeClr val="lt1"/>
                </a:highlight>
              </a:rPr>
              <a:t>시각화 분석</a:t>
            </a:r>
            <a:br>
              <a:rPr b="1" lang="ko" sz="1600">
                <a:highlight>
                  <a:schemeClr val="lt1"/>
                </a:highlight>
              </a:rPr>
            </a:br>
            <a:r>
              <a:rPr lang="ko" sz="1300">
                <a:solidFill>
                  <a:schemeClr val="accent1"/>
                </a:solidFill>
              </a:rPr>
              <a:t>1. 장르별 분석</a:t>
            </a:r>
            <a:br>
              <a:rPr lang="ko" sz="1300">
                <a:solidFill>
                  <a:schemeClr val="accent1"/>
                </a:solidFill>
              </a:rPr>
            </a:br>
            <a:r>
              <a:rPr lang="ko" sz="1300">
                <a:solidFill>
                  <a:schemeClr val="accent1"/>
                </a:solidFill>
              </a:rPr>
              <a:t>   1-1. </a:t>
            </a:r>
            <a:r>
              <a:rPr lang="ko" sz="1300">
                <a:highlight>
                  <a:schemeClr val="lt1"/>
                </a:highlight>
              </a:rPr>
              <a:t>장르/지역별 평균 출고량 비교</a:t>
            </a:r>
            <a:br>
              <a:rPr lang="ko" sz="1300">
                <a:highlight>
                  <a:schemeClr val="lt1"/>
                </a:highlight>
              </a:rPr>
            </a:br>
            <a:r>
              <a:rPr lang="ko" sz="1300">
                <a:highlight>
                  <a:schemeClr val="lt1"/>
                </a:highlight>
              </a:rPr>
              <a:t>2. 연도별 분석</a:t>
            </a:r>
            <a:br>
              <a:rPr lang="ko" sz="1300">
                <a:highlight>
                  <a:schemeClr val="lt1"/>
                </a:highlight>
              </a:rPr>
            </a:br>
            <a:r>
              <a:rPr lang="ko" sz="1300">
                <a:highlight>
                  <a:schemeClr val="lt1"/>
                </a:highlight>
              </a:rPr>
              <a:t>   2-1. 연도별 출시 게임 수 및 연대별 출고량(판매량, Sales) 추이</a:t>
            </a:r>
            <a:br>
              <a:rPr lang="ko" sz="1300">
                <a:highlight>
                  <a:schemeClr val="lt1"/>
                </a:highlight>
              </a:rPr>
            </a:br>
            <a:r>
              <a:rPr lang="ko" sz="1300">
                <a:highlight>
                  <a:schemeClr val="lt1"/>
                </a:highlight>
              </a:rPr>
              <a:t>   2-2. 콘솔종류/연도별 출고량 추이</a:t>
            </a:r>
            <a:br>
              <a:rPr lang="ko" sz="1300">
                <a:highlight>
                  <a:schemeClr val="lt1"/>
                </a:highlight>
              </a:rPr>
            </a:br>
            <a:r>
              <a:rPr lang="ko" sz="1300">
                <a:highlight>
                  <a:schemeClr val="lt1"/>
                </a:highlight>
              </a:rPr>
              <a:t>   2-3. 평균출고량 Top3 플랫폼/연도별 추이 </a:t>
            </a:r>
            <a:r>
              <a:rPr lang="ko" sz="1100">
                <a:highlight>
                  <a:schemeClr val="lt1"/>
                </a:highlight>
              </a:rPr>
              <a:t>(최근 3년기준)</a:t>
            </a:r>
            <a:br>
              <a:rPr lang="ko" sz="1100">
                <a:highlight>
                  <a:schemeClr val="lt1"/>
                </a:highlight>
              </a:rPr>
            </a:br>
            <a:r>
              <a:rPr lang="ko" sz="1100">
                <a:highlight>
                  <a:schemeClr val="lt1"/>
                </a:highlight>
              </a:rPr>
              <a:t>  </a:t>
            </a:r>
            <a:r>
              <a:rPr lang="ko" sz="1300">
                <a:highlight>
                  <a:schemeClr val="lt1"/>
                </a:highlight>
              </a:rPr>
              <a:t> 2-4. 평균출고량 Top3 장르/연도별 추이 (최근 3년 기준)</a:t>
            </a:r>
            <a:endParaRPr sz="1300">
              <a:highlight>
                <a:schemeClr val="lt1"/>
              </a:highlight>
            </a:endParaRPr>
          </a:p>
          <a:p>
            <a:pPr indent="-196850" lvl="0" marL="360000" marR="0" rtl="0" algn="l">
              <a:lnSpc>
                <a:spcPct val="135000"/>
              </a:lnSpc>
              <a:spcBef>
                <a:spcPts val="1000"/>
              </a:spcBef>
              <a:spcAft>
                <a:spcPts val="0"/>
              </a:spcAft>
              <a:buClr>
                <a:schemeClr val="accent1"/>
              </a:buClr>
              <a:buSzPts val="1600"/>
              <a:buChar char="■"/>
            </a:pPr>
            <a:r>
              <a:rPr b="1" lang="ko" sz="1600">
                <a:solidFill>
                  <a:schemeClr val="accent1"/>
                </a:solidFill>
              </a:rPr>
              <a:t>비모수검정 </a:t>
            </a:r>
            <a:r>
              <a:rPr b="1" lang="ko" sz="1600">
                <a:solidFill>
                  <a:schemeClr val="accent1"/>
                </a:solidFill>
              </a:rPr>
              <a:t>분석</a:t>
            </a:r>
            <a:br>
              <a:rPr b="1" lang="ko" sz="1600">
                <a:solidFill>
                  <a:schemeClr val="accent1"/>
                </a:solidFill>
              </a:rPr>
            </a:br>
            <a:r>
              <a:rPr lang="ko" sz="1300">
                <a:solidFill>
                  <a:schemeClr val="accent1"/>
                </a:solidFill>
              </a:rPr>
              <a:t>□ </a:t>
            </a:r>
            <a:r>
              <a:rPr lang="ko" sz="1300">
                <a:solidFill>
                  <a:schemeClr val="accent1"/>
                </a:solidFill>
              </a:rPr>
              <a:t>Shooter 장르 2000년대 vs 2010년대 중위출고량</a:t>
            </a:r>
            <a:endParaRPr sz="1300">
              <a:solidFill>
                <a:schemeClr val="accent1"/>
              </a:solidFill>
            </a:endParaRPr>
          </a:p>
          <a:p>
            <a:pPr indent="-177800" lvl="0" marL="360000" marR="0" rtl="0" algn="l">
              <a:lnSpc>
                <a:spcPct val="135000"/>
              </a:lnSpc>
              <a:spcBef>
                <a:spcPts val="1000"/>
              </a:spcBef>
              <a:spcAft>
                <a:spcPts val="0"/>
              </a:spcAft>
              <a:buClr>
                <a:schemeClr val="accent1"/>
              </a:buClr>
              <a:buSzPts val="1300"/>
              <a:buChar char="■"/>
            </a:pPr>
            <a:r>
              <a:rPr b="1" lang="ko" sz="1600">
                <a:solidFill>
                  <a:schemeClr val="accent1"/>
                </a:solidFill>
              </a:rPr>
              <a:t>결론</a:t>
            </a:r>
            <a:endParaRPr sz="1300">
              <a:solidFill>
                <a:schemeClr val="accent1"/>
              </a:solidFill>
            </a:endParaRPr>
          </a:p>
        </p:txBody>
      </p:sp>
      <p:sp>
        <p:nvSpPr>
          <p:cNvPr id="80" name="Google Shape;80;p18"/>
          <p:cNvSpPr txBox="1"/>
          <p:nvPr>
            <p:ph type="title"/>
          </p:nvPr>
        </p:nvSpPr>
        <p:spPr>
          <a:xfrm>
            <a:off x="17475" y="48500"/>
            <a:ext cx="9003600" cy="564600"/>
          </a:xfrm>
          <a:prstGeom prst="rect">
            <a:avLst/>
          </a:prstGeom>
        </p:spPr>
        <p:txBody>
          <a:bodyPr anchorCtr="0" anchor="ctr" bIns="91425" lIns="91425" spcFirstLastPara="1" rIns="91425" wrap="square" tIns="91425">
            <a:normAutofit/>
          </a:bodyPr>
          <a:lstStyle/>
          <a:p>
            <a:pPr indent="457200" lvl="0" marL="0" rtl="0" algn="l">
              <a:spcBef>
                <a:spcPts val="0"/>
              </a:spcBef>
              <a:spcAft>
                <a:spcPts val="0"/>
              </a:spcAft>
              <a:buNone/>
            </a:pPr>
            <a:r>
              <a:rPr lang="ko">
                <a:latin typeface="Arial"/>
                <a:ea typeface="Arial"/>
                <a:cs typeface="Arial"/>
                <a:sym typeface="Arial"/>
              </a:rPr>
              <a:t>목차</a:t>
            </a:r>
            <a:endParaRPr>
              <a:latin typeface="Arial"/>
              <a:ea typeface="Arial"/>
              <a:cs typeface="Arial"/>
              <a:sym typeface="Arial"/>
            </a:endParaRPr>
          </a:p>
        </p:txBody>
      </p:sp>
      <p:sp>
        <p:nvSpPr>
          <p:cNvPr id="81" name="Google Shape;8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nvSpPr>
        <p:spPr>
          <a:xfrm>
            <a:off x="6819780" y="3623035"/>
            <a:ext cx="2318400" cy="5832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1000"/>
              </a:spcBef>
              <a:spcAft>
                <a:spcPts val="0"/>
              </a:spcAft>
              <a:buNone/>
            </a:pPr>
            <a:r>
              <a:rPr lang="ko" sz="700">
                <a:solidFill>
                  <a:schemeClr val="accent1"/>
                </a:solidFill>
              </a:rPr>
              <a:t>*전</a:t>
            </a:r>
            <a:r>
              <a:rPr lang="ko" sz="700">
                <a:solidFill>
                  <a:schemeClr val="accent1"/>
                </a:solidFill>
              </a:rPr>
              <a:t>체 </a:t>
            </a:r>
            <a:r>
              <a:rPr lang="ko" sz="700">
                <a:solidFill>
                  <a:schemeClr val="accent1"/>
                </a:solidFill>
              </a:rPr>
              <a:t>집단의 분포를 특정하지 않아도 되는 가설 검정으로, 데이터의 분포가 정규분포를 이루거</a:t>
            </a:r>
            <a:r>
              <a:rPr lang="ko" sz="700">
                <a:solidFill>
                  <a:schemeClr val="accent1"/>
                </a:solidFill>
              </a:rPr>
              <a:t>나 등분산을 만족하지 </a:t>
            </a:r>
            <a:r>
              <a:rPr lang="ko" sz="700">
                <a:solidFill>
                  <a:schemeClr val="accent1"/>
                </a:solidFill>
              </a:rPr>
              <a:t>않</a:t>
            </a:r>
            <a:r>
              <a:rPr lang="ko" sz="700">
                <a:solidFill>
                  <a:schemeClr val="accent1"/>
                </a:solidFill>
              </a:rPr>
              <a:t>는 경우 사용할 수 있는 검정 기법</a:t>
            </a:r>
            <a:endParaRPr sz="700"/>
          </a:p>
        </p:txBody>
      </p:sp>
      <p:sp>
        <p:nvSpPr>
          <p:cNvPr id="87" name="Google Shape;87;p19"/>
          <p:cNvSpPr txBox="1"/>
          <p:nvPr/>
        </p:nvSpPr>
        <p:spPr>
          <a:xfrm>
            <a:off x="184975" y="701025"/>
            <a:ext cx="8400300" cy="4451100"/>
          </a:xfrm>
          <a:prstGeom prst="rect">
            <a:avLst/>
          </a:prstGeom>
          <a:noFill/>
          <a:ln>
            <a:noFill/>
          </a:ln>
        </p:spPr>
        <p:txBody>
          <a:bodyPr anchorCtr="0" anchor="ctr" bIns="91425" lIns="91425" spcFirstLastPara="1" rIns="91425" wrap="square" tIns="91425">
            <a:spAutoFit/>
          </a:bodyPr>
          <a:lstStyle/>
          <a:p>
            <a:pPr indent="-184150" lvl="0" marL="360000" rtl="0" algn="l">
              <a:lnSpc>
                <a:spcPct val="135000"/>
              </a:lnSpc>
              <a:spcBef>
                <a:spcPts val="1000"/>
              </a:spcBef>
              <a:spcAft>
                <a:spcPts val="0"/>
              </a:spcAft>
              <a:buSzPts val="1400"/>
              <a:buChar char="■"/>
            </a:pPr>
            <a:r>
              <a:rPr b="1" lang="ko" sz="1600">
                <a:solidFill>
                  <a:srgbClr val="212121"/>
                </a:solidFill>
              </a:rPr>
              <a:t>목적:</a:t>
            </a:r>
            <a:r>
              <a:rPr lang="ko" sz="1300">
                <a:solidFill>
                  <a:schemeClr val="accent1"/>
                </a:solidFill>
              </a:rPr>
              <a:t> 장르/연도별 평균 게임 </a:t>
            </a:r>
            <a:r>
              <a:rPr b="1" i="1" lang="ko" sz="1300">
                <a:solidFill>
                  <a:schemeClr val="accent1"/>
                </a:solidFill>
              </a:rPr>
              <a:t>판매량 변화 분석</a:t>
            </a:r>
            <a:r>
              <a:rPr lang="ko" sz="1300">
                <a:solidFill>
                  <a:schemeClr val="accent1"/>
                </a:solidFill>
              </a:rPr>
              <a:t>을 통해  ‘다음 분기에는 어떤 게임을 설계할까?’에 대한 답을 구하고자 함.</a:t>
            </a:r>
            <a:endParaRPr b="1" sz="500">
              <a:solidFill>
                <a:srgbClr val="212121"/>
              </a:solidFill>
            </a:endParaRPr>
          </a:p>
          <a:p>
            <a:pPr indent="-196850" lvl="0" marL="360000" marR="0" rtl="0" algn="l">
              <a:lnSpc>
                <a:spcPct val="135000"/>
              </a:lnSpc>
              <a:spcBef>
                <a:spcPts val="1000"/>
              </a:spcBef>
              <a:spcAft>
                <a:spcPts val="0"/>
              </a:spcAft>
              <a:buClr>
                <a:schemeClr val="accent1"/>
              </a:buClr>
              <a:buSzPts val="1600"/>
              <a:buChar char="■"/>
            </a:pPr>
            <a:r>
              <a:rPr b="1" lang="ko" sz="1600">
                <a:solidFill>
                  <a:schemeClr val="accent1"/>
                </a:solidFill>
              </a:rPr>
              <a:t>분석 데이터</a:t>
            </a:r>
            <a:br>
              <a:rPr b="1" lang="ko" sz="1600">
                <a:solidFill>
                  <a:schemeClr val="accent1"/>
                </a:solidFill>
              </a:rPr>
            </a:br>
            <a:r>
              <a:rPr lang="ko" sz="1300">
                <a:solidFill>
                  <a:schemeClr val="accent1"/>
                </a:solidFill>
              </a:rPr>
              <a:t>□ 전세계 지역별 게임 출고량 (기간: 1980년부터 2016년까지)</a:t>
            </a:r>
            <a:endParaRPr sz="1300">
              <a:solidFill>
                <a:schemeClr val="accent1"/>
              </a:solidFill>
            </a:endParaRPr>
          </a:p>
          <a:p>
            <a:pPr indent="-196850" lvl="0" marL="360000" rtl="0" algn="l">
              <a:lnSpc>
                <a:spcPct val="135000"/>
              </a:lnSpc>
              <a:spcBef>
                <a:spcPts val="1000"/>
              </a:spcBef>
              <a:spcAft>
                <a:spcPts val="0"/>
              </a:spcAft>
              <a:buClr>
                <a:schemeClr val="accent1"/>
              </a:buClr>
              <a:buSzPts val="1600"/>
              <a:buChar char="■"/>
            </a:pPr>
            <a:r>
              <a:rPr b="1" lang="ko" sz="1600">
                <a:solidFill>
                  <a:schemeClr val="accent1"/>
                </a:solidFill>
              </a:rPr>
              <a:t>변수</a:t>
            </a:r>
            <a:br>
              <a:rPr b="1" lang="ko" sz="1600">
                <a:solidFill>
                  <a:schemeClr val="accent1"/>
                </a:solidFill>
              </a:rPr>
            </a:br>
            <a:r>
              <a:rPr lang="ko" sz="1300">
                <a:solidFill>
                  <a:schemeClr val="accent1"/>
                </a:solidFill>
              </a:rPr>
              <a:t>□ 설명변수(x): 게임명, 플랫폼, 출시연도, 게임장르, 퍼블리셔, 콘솔종류</a:t>
            </a:r>
            <a:r>
              <a:rPr lang="ko" sz="1100">
                <a:solidFill>
                  <a:schemeClr val="accent1"/>
                </a:solidFill>
              </a:rPr>
              <a:t>(거치형 콘솔, 휴대용, PC)</a:t>
            </a:r>
            <a:r>
              <a:rPr lang="ko" sz="1300">
                <a:solidFill>
                  <a:schemeClr val="accent1"/>
                </a:solidFill>
              </a:rPr>
              <a:t>, </a:t>
            </a:r>
            <a:br>
              <a:rPr lang="ko" sz="1300">
                <a:solidFill>
                  <a:schemeClr val="accent1"/>
                </a:solidFill>
              </a:rPr>
            </a:br>
            <a:r>
              <a:rPr lang="ko" sz="1300">
                <a:solidFill>
                  <a:schemeClr val="accent1"/>
                </a:solidFill>
              </a:rPr>
              <a:t>□ 종속변수(y):</a:t>
            </a:r>
            <a:br>
              <a:rPr lang="ko" sz="1300">
                <a:solidFill>
                  <a:schemeClr val="accent1"/>
                </a:solidFill>
              </a:rPr>
            </a:br>
            <a:r>
              <a:rPr lang="ko" sz="1300">
                <a:solidFill>
                  <a:schemeClr val="accent1"/>
                </a:solidFill>
              </a:rPr>
              <a:t>   1. 지역별 게임출고량: 북미 출고량, 유럽 출고량, 일본 출고량, 기타지역 출고량, 전체지역 출고량</a:t>
            </a:r>
            <a:br>
              <a:rPr lang="ko" sz="1300">
                <a:solidFill>
                  <a:schemeClr val="accent1"/>
                </a:solidFill>
              </a:rPr>
            </a:br>
            <a:r>
              <a:rPr lang="ko" sz="1300">
                <a:solidFill>
                  <a:schemeClr val="accent1"/>
                </a:solidFill>
              </a:rPr>
              <a:t>   2. 평균 게임출고량: 플랫폼 및 연도별, 장르 및 연도별 </a:t>
            </a:r>
            <a:br>
              <a:rPr lang="ko" sz="1300">
                <a:solidFill>
                  <a:schemeClr val="accent1"/>
                </a:solidFill>
              </a:rPr>
            </a:br>
            <a:r>
              <a:rPr lang="ko" sz="1300">
                <a:solidFill>
                  <a:schemeClr val="accent1"/>
                </a:solidFill>
              </a:rPr>
              <a:t>   3. 중위 게임출고량: 2000년대 vs 2010년대 Shooter 장르 중위 게임출고량</a:t>
            </a:r>
            <a:endParaRPr sz="1300">
              <a:solidFill>
                <a:schemeClr val="accent1"/>
              </a:solidFill>
            </a:endParaRPr>
          </a:p>
          <a:p>
            <a:pPr indent="-196850" lvl="0" marL="360000" rtl="0" algn="l">
              <a:lnSpc>
                <a:spcPct val="135000"/>
              </a:lnSpc>
              <a:spcBef>
                <a:spcPts val="1000"/>
              </a:spcBef>
              <a:spcAft>
                <a:spcPts val="0"/>
              </a:spcAft>
              <a:buClr>
                <a:schemeClr val="accent1"/>
              </a:buClr>
              <a:buSzPts val="1600"/>
              <a:buChar char="■"/>
            </a:pPr>
            <a:r>
              <a:rPr b="1" lang="ko" sz="1600">
                <a:solidFill>
                  <a:schemeClr val="accent1"/>
                </a:solidFill>
              </a:rPr>
              <a:t>분석 방법: </a:t>
            </a:r>
            <a:r>
              <a:rPr lang="ko" sz="1300">
                <a:solidFill>
                  <a:schemeClr val="accent1"/>
                </a:solidFill>
              </a:rPr>
              <a:t>□ 시각화 분석: 시간 시각화       □ 비모수검정*: Wilcoxon rank sum test</a:t>
            </a:r>
            <a:endParaRPr sz="1300">
              <a:solidFill>
                <a:schemeClr val="accent1"/>
              </a:solidFill>
            </a:endParaRPr>
          </a:p>
          <a:p>
            <a:pPr indent="-196850" lvl="0" marL="360000" marR="0" rtl="0" algn="l">
              <a:lnSpc>
                <a:spcPct val="135000"/>
              </a:lnSpc>
              <a:spcBef>
                <a:spcPts val="1000"/>
              </a:spcBef>
              <a:spcAft>
                <a:spcPts val="0"/>
              </a:spcAft>
              <a:buClr>
                <a:schemeClr val="accent1"/>
              </a:buClr>
              <a:buSzPts val="1600"/>
              <a:buChar char="■"/>
            </a:pPr>
            <a:r>
              <a:rPr b="1" lang="ko" sz="1600">
                <a:solidFill>
                  <a:schemeClr val="accent1"/>
                </a:solidFill>
              </a:rPr>
              <a:t>설정</a:t>
            </a:r>
            <a:br>
              <a:rPr b="1" lang="ko" sz="1600">
                <a:solidFill>
                  <a:schemeClr val="accent1"/>
                </a:solidFill>
              </a:rPr>
            </a:br>
            <a:r>
              <a:rPr lang="ko" sz="1300">
                <a:solidFill>
                  <a:schemeClr val="accent1"/>
                </a:solidFill>
              </a:rPr>
              <a:t>□ 규모: 10인 정도의 스타트업으로 회사의 규모상 분기에 하나 정도 게임을 설계할 수 있음</a:t>
            </a:r>
            <a:br>
              <a:rPr lang="ko" sz="1300">
                <a:solidFill>
                  <a:schemeClr val="accent1"/>
                </a:solidFill>
              </a:rPr>
            </a:br>
            <a:r>
              <a:rPr lang="ko" sz="1300">
                <a:solidFill>
                  <a:schemeClr val="accent1"/>
                </a:solidFill>
              </a:rPr>
              <a:t>□ 분기: 현 스프린트 종료 시점(1분기)과 설계 리서치 기간을 고려하여 게임 설계가 착수되는 ‘다음 분기’는 3분기로 설정</a:t>
            </a:r>
            <a:endParaRPr sz="1300">
              <a:solidFill>
                <a:schemeClr val="accent1"/>
              </a:solidFill>
            </a:endParaRPr>
          </a:p>
        </p:txBody>
      </p:sp>
      <p:sp>
        <p:nvSpPr>
          <p:cNvPr id="88" name="Google Shape;88;p19"/>
          <p:cNvSpPr txBox="1"/>
          <p:nvPr>
            <p:ph type="title"/>
          </p:nvPr>
        </p:nvSpPr>
        <p:spPr>
          <a:xfrm>
            <a:off x="17475" y="48500"/>
            <a:ext cx="9003600" cy="564600"/>
          </a:xfrm>
          <a:prstGeom prst="rect">
            <a:avLst/>
          </a:prstGeom>
        </p:spPr>
        <p:txBody>
          <a:bodyPr anchorCtr="0" anchor="ctr" bIns="91425" lIns="91425" spcFirstLastPara="1" rIns="91425" wrap="square" tIns="91425">
            <a:normAutofit/>
          </a:bodyPr>
          <a:lstStyle/>
          <a:p>
            <a:pPr indent="457200" lvl="0" marL="0" rtl="0" algn="l">
              <a:spcBef>
                <a:spcPts val="0"/>
              </a:spcBef>
              <a:spcAft>
                <a:spcPts val="0"/>
              </a:spcAft>
              <a:buNone/>
            </a:pPr>
            <a:r>
              <a:rPr lang="ko">
                <a:latin typeface="Arial"/>
                <a:ea typeface="Arial"/>
                <a:cs typeface="Arial"/>
                <a:sym typeface="Arial"/>
              </a:rPr>
              <a:t>개요</a:t>
            </a:r>
            <a:endParaRPr>
              <a:latin typeface="Arial"/>
              <a:ea typeface="Arial"/>
              <a:cs typeface="Arial"/>
              <a:sym typeface="Arial"/>
            </a:endParaRPr>
          </a:p>
        </p:txBody>
      </p:sp>
      <p:sp>
        <p:nvSpPr>
          <p:cNvPr id="89" name="Google Shape;8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nvSpPr>
        <p:spPr>
          <a:xfrm>
            <a:off x="271100" y="3786900"/>
            <a:ext cx="4555200" cy="1242900"/>
          </a:xfrm>
          <a:prstGeom prst="rect">
            <a:avLst/>
          </a:prstGeom>
          <a:noFill/>
          <a:ln>
            <a:noFill/>
          </a:ln>
        </p:spPr>
        <p:txBody>
          <a:bodyPr anchorCtr="0" anchor="t" bIns="91425" lIns="91425" spcFirstLastPara="1" rIns="91425" wrap="square" tIns="91425">
            <a:noAutofit/>
          </a:bodyPr>
          <a:lstStyle/>
          <a:p>
            <a:pPr indent="-158750" lvl="0" marL="360000" rtl="0" algn="l">
              <a:lnSpc>
                <a:spcPct val="115000"/>
              </a:lnSpc>
              <a:spcBef>
                <a:spcPts val="1000"/>
              </a:spcBef>
              <a:spcAft>
                <a:spcPts val="0"/>
              </a:spcAft>
              <a:buClr>
                <a:srgbClr val="212121"/>
              </a:buClr>
              <a:buSzPts val="1000"/>
              <a:buChar char="■"/>
            </a:pPr>
            <a:r>
              <a:rPr b="1" lang="ko" sz="1000">
                <a:solidFill>
                  <a:schemeClr val="accent1"/>
                </a:solidFill>
              </a:rPr>
              <a:t>지역구분:</a:t>
            </a:r>
            <a:r>
              <a:rPr lang="ko" sz="1000">
                <a:solidFill>
                  <a:schemeClr val="accent1"/>
                </a:solidFill>
              </a:rPr>
              <a:t> 지역별 출고량 기준으로 NA, EU, JP, Other, Total로 구분</a:t>
            </a:r>
            <a:endParaRPr b="1" sz="1050"/>
          </a:p>
          <a:p>
            <a:pPr indent="-158750" lvl="0" marL="360000" marR="0" rtl="0" algn="l">
              <a:lnSpc>
                <a:spcPct val="115000"/>
              </a:lnSpc>
              <a:spcBef>
                <a:spcPts val="1000"/>
              </a:spcBef>
              <a:spcAft>
                <a:spcPts val="0"/>
              </a:spcAft>
              <a:buClr>
                <a:srgbClr val="212121"/>
              </a:buClr>
              <a:buSzPts val="1000"/>
              <a:buChar char="■"/>
            </a:pPr>
            <a:r>
              <a:rPr b="1" lang="ko" sz="1000">
                <a:solidFill>
                  <a:schemeClr val="accent1"/>
                </a:solidFill>
              </a:rPr>
              <a:t>소결론</a:t>
            </a:r>
            <a:br>
              <a:rPr b="1" lang="ko" sz="1000">
                <a:solidFill>
                  <a:schemeClr val="accent1"/>
                </a:solidFill>
              </a:rPr>
            </a:br>
            <a:r>
              <a:rPr b="1" lang="ko" sz="1000">
                <a:solidFill>
                  <a:schemeClr val="accent1"/>
                </a:solidFill>
              </a:rPr>
              <a:t>- </a:t>
            </a:r>
            <a:r>
              <a:rPr lang="ko" sz="1000">
                <a:solidFill>
                  <a:schemeClr val="accent1"/>
                </a:solidFill>
              </a:rPr>
              <a:t>지역별로 선호하는 게임 장르에 차이 존재 </a:t>
            </a:r>
            <a:br>
              <a:rPr lang="ko" sz="1000">
                <a:solidFill>
                  <a:schemeClr val="accent1"/>
                </a:solidFill>
              </a:rPr>
            </a:br>
            <a:r>
              <a:rPr lang="ko" sz="1000">
                <a:solidFill>
                  <a:schemeClr val="accent1"/>
                </a:solidFill>
              </a:rPr>
              <a:t>- Shooter, Racing 가장 선호하는 Top3 장르에 공통적으로 포함 (일본제외)</a:t>
            </a:r>
            <a:br>
              <a:rPr lang="ko" sz="1000">
                <a:solidFill>
                  <a:schemeClr val="accent1"/>
                </a:solidFill>
              </a:rPr>
            </a:br>
            <a:r>
              <a:rPr lang="ko" sz="1000">
                <a:solidFill>
                  <a:schemeClr val="accent1"/>
                </a:solidFill>
              </a:rPr>
              <a:t>- </a:t>
            </a:r>
            <a:r>
              <a:rPr lang="ko" sz="1000">
                <a:solidFill>
                  <a:srgbClr val="0000FF"/>
                </a:solidFill>
              </a:rPr>
              <a:t>글로벌/ 지역별 주마켓 타겟에 따른 차별화된 장르선택 필요</a:t>
            </a:r>
            <a:r>
              <a:rPr lang="ko" sz="1000">
                <a:solidFill>
                  <a:schemeClr val="accent1"/>
                </a:solidFill>
              </a:rPr>
              <a:t> </a:t>
            </a:r>
            <a:br>
              <a:rPr lang="ko" sz="1000">
                <a:solidFill>
                  <a:schemeClr val="accent1"/>
                </a:solidFill>
              </a:rPr>
            </a:br>
            <a:r>
              <a:rPr lang="ko" sz="1000">
                <a:solidFill>
                  <a:schemeClr val="accent1"/>
                </a:solidFill>
              </a:rPr>
              <a:t>	ex. 글로벌시장&gt; Shooter, Racing  일본시장 &gt; Role-Playing</a:t>
            </a:r>
            <a:br>
              <a:rPr lang="ko" sz="1000">
                <a:solidFill>
                  <a:schemeClr val="accent1"/>
                </a:solidFill>
              </a:rPr>
            </a:br>
            <a:endParaRPr sz="1000">
              <a:solidFill>
                <a:schemeClr val="accent1"/>
              </a:solidFill>
            </a:endParaRPr>
          </a:p>
        </p:txBody>
      </p:sp>
      <p:sp>
        <p:nvSpPr>
          <p:cNvPr id="95" name="Google Shape;95;p20"/>
          <p:cNvSpPr txBox="1"/>
          <p:nvPr>
            <p:ph type="title"/>
          </p:nvPr>
        </p:nvSpPr>
        <p:spPr>
          <a:xfrm>
            <a:off x="17475" y="48500"/>
            <a:ext cx="9003600" cy="56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latin typeface="Arial"/>
                <a:ea typeface="Arial"/>
                <a:cs typeface="Arial"/>
                <a:sym typeface="Arial"/>
              </a:rPr>
              <a:t>시각화 분석 결과 I - </a:t>
            </a:r>
            <a:r>
              <a:rPr lang="ko" sz="2000">
                <a:latin typeface="Arial"/>
                <a:ea typeface="Arial"/>
                <a:cs typeface="Arial"/>
                <a:sym typeface="Arial"/>
              </a:rPr>
              <a:t>장르/지역</a:t>
            </a:r>
            <a:r>
              <a:rPr lang="ko" sz="2000">
                <a:latin typeface="Arial"/>
                <a:ea typeface="Arial"/>
                <a:cs typeface="Arial"/>
                <a:sym typeface="Arial"/>
              </a:rPr>
              <a:t>별 평</a:t>
            </a:r>
            <a:r>
              <a:rPr lang="ko" sz="2000">
                <a:latin typeface="Arial"/>
                <a:ea typeface="Arial"/>
                <a:cs typeface="Arial"/>
                <a:sym typeface="Arial"/>
              </a:rPr>
              <a:t>균 </a:t>
            </a:r>
            <a:r>
              <a:rPr lang="ko" sz="2000">
                <a:latin typeface="Arial"/>
                <a:ea typeface="Arial"/>
                <a:cs typeface="Arial"/>
                <a:sym typeface="Arial"/>
              </a:rPr>
              <a:t>출고량 비교</a:t>
            </a:r>
            <a:endParaRPr sz="2000">
              <a:latin typeface="Arial"/>
              <a:ea typeface="Arial"/>
              <a:cs typeface="Arial"/>
              <a:sym typeface="Arial"/>
            </a:endParaRPr>
          </a:p>
        </p:txBody>
      </p:sp>
      <p:sp>
        <p:nvSpPr>
          <p:cNvPr id="96" name="Google Shape;9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97" name="Google Shape;97;p20"/>
          <p:cNvPicPr preferRelativeResize="0"/>
          <p:nvPr/>
        </p:nvPicPr>
        <p:blipFill>
          <a:blip r:embed="rId3">
            <a:alphaModFix/>
          </a:blip>
          <a:stretch>
            <a:fillRect/>
          </a:stretch>
        </p:blipFill>
        <p:spPr>
          <a:xfrm>
            <a:off x="622100" y="668936"/>
            <a:ext cx="3466208" cy="3105949"/>
          </a:xfrm>
          <a:prstGeom prst="rect">
            <a:avLst/>
          </a:prstGeom>
          <a:noFill/>
          <a:ln>
            <a:noFill/>
          </a:ln>
        </p:spPr>
      </p:pic>
      <p:sp>
        <p:nvSpPr>
          <p:cNvPr id="98" name="Google Shape;98;p20"/>
          <p:cNvSpPr txBox="1"/>
          <p:nvPr/>
        </p:nvSpPr>
        <p:spPr>
          <a:xfrm>
            <a:off x="4671200" y="3786903"/>
            <a:ext cx="4168200" cy="1242900"/>
          </a:xfrm>
          <a:prstGeom prst="rect">
            <a:avLst/>
          </a:prstGeom>
          <a:noFill/>
          <a:ln>
            <a:noFill/>
          </a:ln>
        </p:spPr>
        <p:txBody>
          <a:bodyPr anchorCtr="0" anchor="t" bIns="91425" lIns="91425" spcFirstLastPara="1" rIns="91425" wrap="square" tIns="91425">
            <a:noAutofit/>
          </a:bodyPr>
          <a:lstStyle/>
          <a:p>
            <a:pPr indent="-158750" lvl="0" marL="360000" rtl="0" algn="l">
              <a:lnSpc>
                <a:spcPct val="115000"/>
              </a:lnSpc>
              <a:spcBef>
                <a:spcPts val="1000"/>
              </a:spcBef>
              <a:spcAft>
                <a:spcPts val="0"/>
              </a:spcAft>
              <a:buClr>
                <a:schemeClr val="accent1"/>
              </a:buClr>
              <a:buSzPts val="1000"/>
              <a:buChar char="■"/>
            </a:pPr>
            <a:r>
              <a:rPr b="1" lang="ko" sz="1000">
                <a:solidFill>
                  <a:schemeClr val="accent1"/>
                </a:solidFill>
              </a:rPr>
              <a:t>지역별 선호 게임의 장르</a:t>
            </a:r>
            <a:br>
              <a:rPr b="1" lang="ko" sz="1000">
                <a:solidFill>
                  <a:schemeClr val="accent1"/>
                </a:solidFill>
              </a:rPr>
            </a:br>
            <a:r>
              <a:rPr lang="ko" sz="1000">
                <a:solidFill>
                  <a:schemeClr val="accent1"/>
                </a:solidFill>
              </a:rPr>
              <a:t>- 전체지역: Platform &gt; </a:t>
            </a:r>
            <a:r>
              <a:rPr b="1" lang="ko" sz="1000">
                <a:solidFill>
                  <a:schemeClr val="accent1"/>
                </a:solidFill>
              </a:rPr>
              <a:t>Shooter</a:t>
            </a:r>
            <a:r>
              <a:rPr lang="ko" sz="1000">
                <a:solidFill>
                  <a:schemeClr val="accent1"/>
                </a:solidFill>
              </a:rPr>
              <a:t> &gt; Role-Playing </a:t>
            </a:r>
            <a:br>
              <a:rPr lang="ko" sz="1000">
                <a:solidFill>
                  <a:schemeClr val="accent1"/>
                </a:solidFill>
              </a:rPr>
            </a:br>
            <a:r>
              <a:rPr lang="ko" sz="1000">
                <a:solidFill>
                  <a:schemeClr val="accent1"/>
                </a:solidFill>
              </a:rPr>
              <a:t>- 미국: Platform &gt; </a:t>
            </a:r>
            <a:r>
              <a:rPr b="1" lang="ko" sz="1000">
                <a:solidFill>
                  <a:schemeClr val="accent1"/>
                </a:solidFill>
              </a:rPr>
              <a:t>Shooter</a:t>
            </a:r>
            <a:r>
              <a:rPr lang="ko" sz="1000">
                <a:solidFill>
                  <a:schemeClr val="accent1"/>
                </a:solidFill>
              </a:rPr>
              <a:t> &gt; </a:t>
            </a:r>
            <a:r>
              <a:rPr b="1" lang="ko" sz="1000">
                <a:solidFill>
                  <a:schemeClr val="accent1"/>
                </a:solidFill>
              </a:rPr>
              <a:t>Racing</a:t>
            </a:r>
            <a:r>
              <a:rPr lang="ko" sz="1000">
                <a:solidFill>
                  <a:schemeClr val="accent1"/>
                </a:solidFill>
              </a:rPr>
              <a:t>  </a:t>
            </a:r>
            <a:br>
              <a:rPr lang="ko" sz="1000">
                <a:solidFill>
                  <a:schemeClr val="accent1"/>
                </a:solidFill>
              </a:rPr>
            </a:br>
            <a:r>
              <a:rPr lang="ko" sz="1000">
                <a:solidFill>
                  <a:schemeClr val="accent1"/>
                </a:solidFill>
              </a:rPr>
              <a:t>- 유럽: </a:t>
            </a:r>
            <a:r>
              <a:rPr b="1" lang="ko" sz="1000">
                <a:solidFill>
                  <a:schemeClr val="accent1"/>
                </a:solidFill>
              </a:rPr>
              <a:t>Shooter</a:t>
            </a:r>
            <a:r>
              <a:rPr lang="ko" sz="1000">
                <a:solidFill>
                  <a:schemeClr val="accent1"/>
                </a:solidFill>
              </a:rPr>
              <a:t> &gt; Platform &gt; </a:t>
            </a:r>
            <a:r>
              <a:rPr b="1" lang="ko" sz="1000">
                <a:solidFill>
                  <a:schemeClr val="accent1"/>
                </a:solidFill>
              </a:rPr>
              <a:t>Racing</a:t>
            </a:r>
            <a:r>
              <a:rPr lang="ko" sz="1000">
                <a:solidFill>
                  <a:schemeClr val="accent1"/>
                </a:solidFill>
              </a:rPr>
              <a:t> </a:t>
            </a:r>
            <a:br>
              <a:rPr lang="ko" sz="1000">
                <a:solidFill>
                  <a:schemeClr val="accent1"/>
                </a:solidFill>
              </a:rPr>
            </a:br>
            <a:r>
              <a:rPr lang="ko" sz="1000">
                <a:solidFill>
                  <a:schemeClr val="accent1"/>
                </a:solidFill>
              </a:rPr>
              <a:t>- 일본: Role-Playing &gt; Platform &gt;Fighting  </a:t>
            </a:r>
            <a:br>
              <a:rPr lang="ko" sz="1000">
                <a:solidFill>
                  <a:schemeClr val="accent1"/>
                </a:solidFill>
              </a:rPr>
            </a:br>
            <a:r>
              <a:rPr lang="ko" sz="1000">
                <a:solidFill>
                  <a:schemeClr val="accent1"/>
                </a:solidFill>
              </a:rPr>
              <a:t>- 기타: </a:t>
            </a:r>
            <a:r>
              <a:rPr b="1" lang="ko" sz="1000">
                <a:solidFill>
                  <a:schemeClr val="accent1"/>
                </a:solidFill>
              </a:rPr>
              <a:t>Shooter</a:t>
            </a:r>
            <a:r>
              <a:rPr lang="ko" sz="1000">
                <a:solidFill>
                  <a:schemeClr val="accent1"/>
                </a:solidFill>
              </a:rPr>
              <a:t> &gt; </a:t>
            </a:r>
            <a:r>
              <a:rPr b="1" lang="ko" sz="1000">
                <a:solidFill>
                  <a:schemeClr val="accent1"/>
                </a:solidFill>
              </a:rPr>
              <a:t>Racing</a:t>
            </a:r>
            <a:r>
              <a:rPr lang="ko" sz="1000">
                <a:solidFill>
                  <a:schemeClr val="accent1"/>
                </a:solidFill>
              </a:rPr>
              <a:t> &gt; Action </a:t>
            </a:r>
            <a:endParaRPr sz="1000">
              <a:solidFill>
                <a:schemeClr val="accent1"/>
              </a:solidFill>
            </a:endParaRPr>
          </a:p>
        </p:txBody>
      </p:sp>
      <p:pic>
        <p:nvPicPr>
          <p:cNvPr id="99" name="Google Shape;99;p20"/>
          <p:cNvPicPr preferRelativeResize="0"/>
          <p:nvPr/>
        </p:nvPicPr>
        <p:blipFill>
          <a:blip r:embed="rId4">
            <a:alphaModFix/>
          </a:blip>
          <a:stretch>
            <a:fillRect/>
          </a:stretch>
        </p:blipFill>
        <p:spPr>
          <a:xfrm>
            <a:off x="4946100" y="668925"/>
            <a:ext cx="3587686" cy="3105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7475" y="48500"/>
            <a:ext cx="9003600" cy="56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latin typeface="Arial"/>
                <a:ea typeface="Arial"/>
                <a:cs typeface="Arial"/>
                <a:sym typeface="Arial"/>
              </a:rPr>
              <a:t>시각화 분석 </a:t>
            </a:r>
            <a:r>
              <a:rPr lang="ko">
                <a:latin typeface="Arial"/>
                <a:ea typeface="Arial"/>
                <a:cs typeface="Arial"/>
                <a:sym typeface="Arial"/>
              </a:rPr>
              <a:t>결과 II - </a:t>
            </a:r>
            <a:r>
              <a:rPr lang="ko" sz="2000">
                <a:latin typeface="Arial"/>
                <a:ea typeface="Arial"/>
                <a:cs typeface="Arial"/>
                <a:sym typeface="Arial"/>
              </a:rPr>
              <a:t>연도별</a:t>
            </a:r>
            <a:r>
              <a:rPr lang="ko" sz="2000">
                <a:latin typeface="Arial"/>
                <a:ea typeface="Arial"/>
                <a:cs typeface="Arial"/>
                <a:sym typeface="Arial"/>
              </a:rPr>
              <a:t> 출시 게임 수 및 연대별 출고량 추이</a:t>
            </a:r>
            <a:endParaRPr sz="2000">
              <a:latin typeface="Arial"/>
              <a:ea typeface="Arial"/>
              <a:cs typeface="Arial"/>
              <a:sym typeface="Arial"/>
            </a:endParaRPr>
          </a:p>
        </p:txBody>
      </p:sp>
      <p:sp>
        <p:nvSpPr>
          <p:cNvPr id="105" name="Google Shape;10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106" name="Google Shape;106;p21"/>
          <p:cNvPicPr preferRelativeResize="0"/>
          <p:nvPr/>
        </p:nvPicPr>
        <p:blipFill>
          <a:blip r:embed="rId3">
            <a:alphaModFix/>
          </a:blip>
          <a:stretch>
            <a:fillRect/>
          </a:stretch>
        </p:blipFill>
        <p:spPr>
          <a:xfrm>
            <a:off x="527717" y="642655"/>
            <a:ext cx="3654965" cy="3248574"/>
          </a:xfrm>
          <a:prstGeom prst="rect">
            <a:avLst/>
          </a:prstGeom>
          <a:noFill/>
          <a:ln>
            <a:noFill/>
          </a:ln>
        </p:spPr>
      </p:pic>
      <p:pic>
        <p:nvPicPr>
          <p:cNvPr id="107" name="Google Shape;107;p21"/>
          <p:cNvPicPr preferRelativeResize="0"/>
          <p:nvPr/>
        </p:nvPicPr>
        <p:blipFill>
          <a:blip r:embed="rId4">
            <a:alphaModFix/>
          </a:blip>
          <a:stretch>
            <a:fillRect/>
          </a:stretch>
        </p:blipFill>
        <p:spPr>
          <a:xfrm>
            <a:off x="4927800" y="642668"/>
            <a:ext cx="3654976" cy="3248577"/>
          </a:xfrm>
          <a:prstGeom prst="rect">
            <a:avLst/>
          </a:prstGeom>
          <a:noFill/>
          <a:ln>
            <a:noFill/>
          </a:ln>
        </p:spPr>
      </p:pic>
      <p:sp>
        <p:nvSpPr>
          <p:cNvPr id="108" name="Google Shape;108;p21"/>
          <p:cNvSpPr txBox="1"/>
          <p:nvPr/>
        </p:nvSpPr>
        <p:spPr>
          <a:xfrm>
            <a:off x="271100" y="3786898"/>
            <a:ext cx="4168200" cy="1242900"/>
          </a:xfrm>
          <a:prstGeom prst="rect">
            <a:avLst/>
          </a:prstGeom>
          <a:noFill/>
          <a:ln>
            <a:noFill/>
          </a:ln>
        </p:spPr>
        <p:txBody>
          <a:bodyPr anchorCtr="0" anchor="t" bIns="91425" lIns="91425" spcFirstLastPara="1" rIns="91425" wrap="square" tIns="91425">
            <a:noAutofit/>
          </a:bodyPr>
          <a:lstStyle/>
          <a:p>
            <a:pPr indent="-158750" lvl="0" marL="360000" rtl="0" algn="l">
              <a:lnSpc>
                <a:spcPct val="115000"/>
              </a:lnSpc>
              <a:spcBef>
                <a:spcPts val="1000"/>
              </a:spcBef>
              <a:spcAft>
                <a:spcPts val="0"/>
              </a:spcAft>
              <a:buClr>
                <a:schemeClr val="accent1"/>
              </a:buClr>
              <a:buSzPts val="1000"/>
              <a:buChar char="■"/>
            </a:pPr>
            <a:r>
              <a:rPr b="1" lang="ko" sz="1000">
                <a:solidFill>
                  <a:schemeClr val="accent1"/>
                </a:solidFill>
              </a:rPr>
              <a:t>차트해석 (가정) </a:t>
            </a:r>
            <a:r>
              <a:rPr lang="ko" sz="1000">
                <a:solidFill>
                  <a:schemeClr val="accent1"/>
                </a:solidFill>
              </a:rPr>
              <a:t>출시된 게임의 수 = 시장의 성장</a:t>
            </a:r>
            <a:br>
              <a:rPr lang="ko" sz="1000">
                <a:solidFill>
                  <a:schemeClr val="accent1"/>
                </a:solidFill>
              </a:rPr>
            </a:br>
            <a:r>
              <a:rPr lang="ko" sz="1000">
                <a:solidFill>
                  <a:schemeClr val="accent1"/>
                </a:solidFill>
              </a:rPr>
              <a:t>- 1990년대 중반부터 콘솔 게임시장이 성장</a:t>
            </a:r>
            <a:br>
              <a:rPr lang="ko" sz="1000">
                <a:solidFill>
                  <a:schemeClr val="accent1"/>
                </a:solidFill>
              </a:rPr>
            </a:br>
            <a:r>
              <a:rPr lang="ko" sz="1000">
                <a:solidFill>
                  <a:schemeClr val="accent1"/>
                </a:solidFill>
              </a:rPr>
              <a:t>-  2000년대 시장 규모 확장</a:t>
            </a:r>
            <a:br>
              <a:rPr lang="ko" sz="1000">
                <a:solidFill>
                  <a:schemeClr val="accent1"/>
                </a:solidFill>
              </a:rPr>
            </a:br>
            <a:r>
              <a:rPr lang="ko" sz="1000">
                <a:solidFill>
                  <a:schemeClr val="accent1"/>
                </a:solidFill>
              </a:rPr>
              <a:t>-  </a:t>
            </a:r>
            <a:r>
              <a:rPr lang="ko" sz="1000">
                <a:solidFill>
                  <a:srgbClr val="212121"/>
                </a:solidFill>
              </a:rPr>
              <a:t>2010년대 이후 소강상태에 빠져 전체 시장 규모가 줄어든 상태임</a:t>
            </a:r>
            <a:endParaRPr sz="1000">
              <a:solidFill>
                <a:srgbClr val="212121"/>
              </a:solidFill>
            </a:endParaRPr>
          </a:p>
          <a:p>
            <a:pPr indent="-158750" lvl="0" marL="360000" marR="0" rtl="0" algn="l">
              <a:lnSpc>
                <a:spcPct val="115000"/>
              </a:lnSpc>
              <a:spcBef>
                <a:spcPts val="1000"/>
              </a:spcBef>
              <a:spcAft>
                <a:spcPts val="0"/>
              </a:spcAft>
              <a:buClr>
                <a:schemeClr val="accent1"/>
              </a:buClr>
              <a:buSzPts val="1000"/>
              <a:buChar char="■"/>
            </a:pPr>
            <a:r>
              <a:rPr b="1" lang="ko" sz="1000">
                <a:solidFill>
                  <a:schemeClr val="accent1"/>
                </a:solidFill>
              </a:rPr>
              <a:t>소결론: </a:t>
            </a:r>
            <a:r>
              <a:rPr lang="ko" sz="1000">
                <a:solidFill>
                  <a:schemeClr val="accent1"/>
                </a:solidFill>
              </a:rPr>
              <a:t>콘솔게임 시장의 규모는 점차 줄어드는 상황으로, 콘솔 이외의 게임 시장으로 진입하는 것에 대해 전사적으로 논의할 필요</a:t>
            </a:r>
            <a:endParaRPr sz="1000">
              <a:solidFill>
                <a:schemeClr val="accent1"/>
              </a:solidFill>
            </a:endParaRPr>
          </a:p>
        </p:txBody>
      </p:sp>
      <p:sp>
        <p:nvSpPr>
          <p:cNvPr id="109" name="Google Shape;109;p21"/>
          <p:cNvSpPr txBox="1"/>
          <p:nvPr/>
        </p:nvSpPr>
        <p:spPr>
          <a:xfrm>
            <a:off x="4671200" y="3786900"/>
            <a:ext cx="4472700" cy="1242900"/>
          </a:xfrm>
          <a:prstGeom prst="rect">
            <a:avLst/>
          </a:prstGeom>
          <a:noFill/>
          <a:ln>
            <a:noFill/>
          </a:ln>
        </p:spPr>
        <p:txBody>
          <a:bodyPr anchorCtr="0" anchor="t" bIns="91425" lIns="91425" spcFirstLastPara="1" rIns="91425" wrap="square" tIns="91425">
            <a:noAutofit/>
          </a:bodyPr>
          <a:lstStyle/>
          <a:p>
            <a:pPr indent="-158750" lvl="0" marL="360000" rtl="0" algn="l">
              <a:lnSpc>
                <a:spcPct val="115000"/>
              </a:lnSpc>
              <a:spcBef>
                <a:spcPts val="1000"/>
              </a:spcBef>
              <a:spcAft>
                <a:spcPts val="0"/>
              </a:spcAft>
              <a:buClr>
                <a:schemeClr val="accent1"/>
              </a:buClr>
              <a:buSzPts val="1000"/>
              <a:buChar char="■"/>
            </a:pPr>
            <a:r>
              <a:rPr b="1" lang="ko" sz="1000">
                <a:solidFill>
                  <a:schemeClr val="accent1"/>
                </a:solidFill>
              </a:rPr>
              <a:t>차트해석</a:t>
            </a:r>
            <a:br>
              <a:rPr b="1" lang="ko" sz="1000">
                <a:solidFill>
                  <a:schemeClr val="accent1"/>
                </a:solidFill>
              </a:rPr>
            </a:br>
            <a:r>
              <a:rPr b="1" lang="ko" sz="1000">
                <a:solidFill>
                  <a:schemeClr val="accent1"/>
                </a:solidFill>
              </a:rPr>
              <a:t>- </a:t>
            </a:r>
            <a:r>
              <a:rPr lang="ko" sz="1000">
                <a:solidFill>
                  <a:schemeClr val="accent1"/>
                </a:solidFill>
              </a:rPr>
              <a:t>1980년대부터 1990년대까지는 330% 시장 성장 </a:t>
            </a:r>
            <a:br>
              <a:rPr lang="ko" sz="1000">
                <a:solidFill>
                  <a:schemeClr val="accent1"/>
                </a:solidFill>
              </a:rPr>
            </a:br>
            <a:r>
              <a:rPr lang="ko" sz="1000">
                <a:solidFill>
                  <a:schemeClr val="accent1"/>
                </a:solidFill>
              </a:rPr>
              <a:t>- 2000년대에 이르러서 370% 성장하며 게임 시장은 비약적으로 성장</a:t>
            </a:r>
            <a:br>
              <a:rPr lang="ko" sz="1000">
                <a:solidFill>
                  <a:schemeClr val="accent1"/>
                </a:solidFill>
              </a:rPr>
            </a:br>
            <a:r>
              <a:rPr lang="ko" sz="1000">
                <a:solidFill>
                  <a:schemeClr val="accent1"/>
                </a:solidFill>
              </a:rPr>
              <a:t>- 2010년대에 이르러 역성장 중 </a:t>
            </a:r>
            <a:endParaRPr b="1" sz="1100">
              <a:solidFill>
                <a:schemeClr val="accent1"/>
              </a:solidFill>
            </a:endParaRPr>
          </a:p>
          <a:p>
            <a:pPr indent="-158750" lvl="0" marL="360000" rtl="0" algn="l">
              <a:lnSpc>
                <a:spcPct val="115000"/>
              </a:lnSpc>
              <a:spcBef>
                <a:spcPts val="1000"/>
              </a:spcBef>
              <a:spcAft>
                <a:spcPts val="0"/>
              </a:spcAft>
              <a:buClr>
                <a:schemeClr val="accent1"/>
              </a:buClr>
              <a:buSzPts val="1000"/>
              <a:buChar char="■"/>
            </a:pPr>
            <a:r>
              <a:rPr b="1" lang="ko" sz="1000">
                <a:solidFill>
                  <a:schemeClr val="accent1"/>
                </a:solidFill>
              </a:rPr>
              <a:t>소결론: </a:t>
            </a:r>
            <a:r>
              <a:rPr lang="ko" sz="1000">
                <a:solidFill>
                  <a:schemeClr val="accent1"/>
                </a:solidFill>
              </a:rPr>
              <a:t>콘솔게임의 성장도 시장 규모의 축소에 맞물려 마이너스성장 기조가 유지될 것으로 보임. 콘솔 외 게임 시장에 대한 진입 논의가 필요한 시점임.</a:t>
            </a:r>
            <a:endParaRPr sz="10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1036350" y="3813925"/>
            <a:ext cx="7071300" cy="1242900"/>
          </a:xfrm>
          <a:prstGeom prst="rect">
            <a:avLst/>
          </a:prstGeom>
          <a:noFill/>
          <a:ln>
            <a:noFill/>
          </a:ln>
        </p:spPr>
        <p:txBody>
          <a:bodyPr anchorCtr="0" anchor="t" bIns="91425" lIns="91425" spcFirstLastPara="1" rIns="91425" wrap="square" tIns="91425">
            <a:noAutofit/>
          </a:bodyPr>
          <a:lstStyle/>
          <a:p>
            <a:pPr indent="-158750" lvl="0" marL="360000" rtl="0" algn="l">
              <a:lnSpc>
                <a:spcPct val="115000"/>
              </a:lnSpc>
              <a:spcBef>
                <a:spcPts val="1000"/>
              </a:spcBef>
              <a:spcAft>
                <a:spcPts val="0"/>
              </a:spcAft>
              <a:buClr>
                <a:schemeClr val="accent1"/>
              </a:buClr>
              <a:buSzPts val="1000"/>
              <a:buChar char="■"/>
            </a:pPr>
            <a:r>
              <a:rPr b="1" lang="ko" sz="1000">
                <a:solidFill>
                  <a:schemeClr val="accent1"/>
                </a:solidFill>
              </a:rPr>
              <a:t>차트해석: </a:t>
            </a:r>
            <a:r>
              <a:rPr lang="ko" sz="1000">
                <a:solidFill>
                  <a:schemeClr val="accent1"/>
                </a:solidFill>
              </a:rPr>
              <a:t>연도별 게임의 트렌드에 대해 콘솔 종류를 기준으로 분석한 결과, 전 연대에 걸쳐 Home video 콘솔이 메이저 시장을 이루고 있으며, 그 다음으로 포터블 콘솔이 큰 시장을 이루고 있음을 확임함. 콘솔 게임시장의 축소는 홈 비디오 콘솔과 포터블 콘솔 출고량이 지속적으로 감소했기 때문임. 이에 반해 PC의 경우에는 전연대에 걸쳐 상대적으로 큰 등락 없이 전체 콘솔 시장에서 적은 비중을 차지함.</a:t>
            </a:r>
            <a:endParaRPr sz="1000">
              <a:solidFill>
                <a:schemeClr val="accent1"/>
              </a:solidFill>
            </a:endParaRPr>
          </a:p>
          <a:p>
            <a:pPr indent="-158750" lvl="0" marL="360000" marR="0" rtl="0" algn="l">
              <a:lnSpc>
                <a:spcPct val="115000"/>
              </a:lnSpc>
              <a:spcBef>
                <a:spcPts val="1000"/>
              </a:spcBef>
              <a:spcAft>
                <a:spcPts val="0"/>
              </a:spcAft>
              <a:buClr>
                <a:schemeClr val="accent1"/>
              </a:buClr>
              <a:buSzPts val="1000"/>
              <a:buChar char="■"/>
            </a:pPr>
            <a:r>
              <a:rPr b="1" lang="ko" sz="1000">
                <a:solidFill>
                  <a:schemeClr val="accent1"/>
                </a:solidFill>
              </a:rPr>
              <a:t>소결론: </a:t>
            </a:r>
            <a:r>
              <a:rPr lang="ko" sz="1000">
                <a:solidFill>
                  <a:schemeClr val="accent1"/>
                </a:solidFill>
              </a:rPr>
              <a:t>콘솔종류/연도별로 트렌드가 존재하며, 게임 설계 시 제작 콘솔은 Home video &gt; Portable &gt; PC 순으로 고려되어야 함. 하지만 조직의 역량을 고려하여 Home video 콘솔로만 설계를 진행하는 것이 좋을 것으로 사료됨.</a:t>
            </a:r>
            <a:endParaRPr sz="1000">
              <a:solidFill>
                <a:schemeClr val="accent1"/>
              </a:solidFill>
            </a:endParaRPr>
          </a:p>
        </p:txBody>
      </p:sp>
      <p:sp>
        <p:nvSpPr>
          <p:cNvPr id="115" name="Google Shape;115;p22"/>
          <p:cNvSpPr txBox="1"/>
          <p:nvPr>
            <p:ph type="title"/>
          </p:nvPr>
        </p:nvSpPr>
        <p:spPr>
          <a:xfrm>
            <a:off x="17475" y="48500"/>
            <a:ext cx="9003600" cy="56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latin typeface="Arial"/>
                <a:ea typeface="Arial"/>
                <a:cs typeface="Arial"/>
                <a:sym typeface="Arial"/>
              </a:rPr>
              <a:t>시각화 분석 결과 II </a:t>
            </a:r>
            <a:r>
              <a:rPr lang="ko" sz="2000">
                <a:latin typeface="Arial"/>
                <a:ea typeface="Arial"/>
                <a:cs typeface="Arial"/>
                <a:sym typeface="Arial"/>
              </a:rPr>
              <a:t>- 콘솔종류/연도별 출고량 추이</a:t>
            </a:r>
            <a:endParaRPr>
              <a:latin typeface="Arial"/>
              <a:ea typeface="Arial"/>
              <a:cs typeface="Arial"/>
              <a:sym typeface="Arial"/>
            </a:endParaRPr>
          </a:p>
        </p:txBody>
      </p:sp>
      <p:sp>
        <p:nvSpPr>
          <p:cNvPr id="116" name="Google Shape;11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117" name="Google Shape;117;p22"/>
          <p:cNvPicPr preferRelativeResize="0"/>
          <p:nvPr/>
        </p:nvPicPr>
        <p:blipFill>
          <a:blip r:embed="rId3">
            <a:alphaModFix/>
          </a:blip>
          <a:stretch>
            <a:fillRect/>
          </a:stretch>
        </p:blipFill>
        <p:spPr>
          <a:xfrm>
            <a:off x="1396738" y="765500"/>
            <a:ext cx="6350516" cy="30484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17475" y="48500"/>
            <a:ext cx="9003600" cy="564600"/>
          </a:xfrm>
          <a:prstGeom prst="rect">
            <a:avLst/>
          </a:prstGeom>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None/>
            </a:pPr>
            <a:r>
              <a:rPr lang="ko">
                <a:latin typeface="Arial"/>
                <a:ea typeface="Arial"/>
                <a:cs typeface="Arial"/>
                <a:sym typeface="Arial"/>
              </a:rPr>
              <a:t>시각화 분석 결과 II </a:t>
            </a:r>
            <a:r>
              <a:rPr lang="ko" sz="2000">
                <a:latin typeface="Arial"/>
                <a:ea typeface="Arial"/>
                <a:cs typeface="Arial"/>
                <a:sym typeface="Arial"/>
              </a:rPr>
              <a:t>- 평균출고량 Top3 </a:t>
            </a:r>
            <a:r>
              <a:rPr lang="ko" sz="1300">
                <a:latin typeface="Arial"/>
                <a:ea typeface="Arial"/>
                <a:cs typeface="Arial"/>
                <a:sym typeface="Arial"/>
              </a:rPr>
              <a:t>(</a:t>
            </a:r>
            <a:r>
              <a:rPr lang="ko" sz="1400">
                <a:latin typeface="Arial"/>
                <a:ea typeface="Arial"/>
                <a:cs typeface="Arial"/>
                <a:sym typeface="Arial"/>
              </a:rPr>
              <a:t>최근 3년 기준)</a:t>
            </a:r>
            <a:r>
              <a:rPr lang="ko" sz="2000">
                <a:latin typeface="Arial"/>
                <a:ea typeface="Arial"/>
                <a:cs typeface="Arial"/>
                <a:sym typeface="Arial"/>
              </a:rPr>
              <a:t> 플랫폼/연도별 추이</a:t>
            </a:r>
            <a:endParaRPr>
              <a:latin typeface="Arial"/>
              <a:ea typeface="Arial"/>
              <a:cs typeface="Arial"/>
              <a:sym typeface="Arial"/>
            </a:endParaRPr>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124" name="Google Shape;124;p23"/>
          <p:cNvPicPr preferRelativeResize="0"/>
          <p:nvPr/>
        </p:nvPicPr>
        <p:blipFill>
          <a:blip r:embed="rId3">
            <a:alphaModFix/>
          </a:blip>
          <a:stretch>
            <a:fillRect/>
          </a:stretch>
        </p:blipFill>
        <p:spPr>
          <a:xfrm>
            <a:off x="1408661" y="765500"/>
            <a:ext cx="6326678" cy="3048437"/>
          </a:xfrm>
          <a:prstGeom prst="rect">
            <a:avLst/>
          </a:prstGeom>
          <a:noFill/>
          <a:ln>
            <a:noFill/>
          </a:ln>
        </p:spPr>
      </p:pic>
      <p:sp>
        <p:nvSpPr>
          <p:cNvPr id="125" name="Google Shape;125;p23"/>
          <p:cNvSpPr txBox="1"/>
          <p:nvPr/>
        </p:nvSpPr>
        <p:spPr>
          <a:xfrm>
            <a:off x="1036350" y="3813925"/>
            <a:ext cx="7071300" cy="1242900"/>
          </a:xfrm>
          <a:prstGeom prst="rect">
            <a:avLst/>
          </a:prstGeom>
          <a:noFill/>
          <a:ln>
            <a:noFill/>
          </a:ln>
        </p:spPr>
        <p:txBody>
          <a:bodyPr anchorCtr="0" anchor="t" bIns="91425" lIns="91425" spcFirstLastPara="1" rIns="91425" wrap="square" tIns="91425">
            <a:noAutofit/>
          </a:bodyPr>
          <a:lstStyle/>
          <a:p>
            <a:pPr indent="-158750" lvl="0" marL="360000" marR="0" rtl="0" algn="l">
              <a:lnSpc>
                <a:spcPct val="115000"/>
              </a:lnSpc>
              <a:spcBef>
                <a:spcPts val="1000"/>
              </a:spcBef>
              <a:spcAft>
                <a:spcPts val="0"/>
              </a:spcAft>
              <a:buClr>
                <a:schemeClr val="accent1"/>
              </a:buClr>
              <a:buSzPts val="1000"/>
              <a:buChar char="■"/>
            </a:pPr>
            <a:r>
              <a:rPr b="1" lang="ko" sz="1000">
                <a:solidFill>
                  <a:schemeClr val="accent1"/>
                </a:solidFill>
              </a:rPr>
              <a:t>차트해석:</a:t>
            </a:r>
            <a:r>
              <a:rPr lang="ko" sz="1000">
                <a:solidFill>
                  <a:schemeClr val="accent1"/>
                </a:solidFill>
              </a:rPr>
              <a:t> 연도별 게임의 트렌드에 대해 플랫폼을 기준으로 분석한 결과로 최신 트렌드가 많이 반영되는 게임 시장의 특성을 고려하여 최근 3년을 기준으로 평균출고량을 고려할 때, 평균출고량이 가장 많은 플랫폼은 PS4 &gt; XOne &gt; WiiU &gt; Wii &gt; X360 순임을 확인함. 따라서 Top3 제조회사는 PS4의 SONY, Nintendo의 Wii, Xbox의 Microsoft로 이들이 시장을 이끌고 있음.</a:t>
            </a:r>
            <a:endParaRPr sz="1000">
              <a:solidFill>
                <a:schemeClr val="accent1"/>
              </a:solidFill>
            </a:endParaRPr>
          </a:p>
          <a:p>
            <a:pPr indent="-158750" lvl="0" marL="360000" marR="0" rtl="0" algn="l">
              <a:lnSpc>
                <a:spcPct val="115000"/>
              </a:lnSpc>
              <a:spcBef>
                <a:spcPts val="1000"/>
              </a:spcBef>
              <a:spcAft>
                <a:spcPts val="0"/>
              </a:spcAft>
              <a:buClr>
                <a:schemeClr val="accent1"/>
              </a:buClr>
              <a:buSzPts val="1000"/>
              <a:buChar char="■"/>
            </a:pPr>
            <a:r>
              <a:rPr b="1" lang="ko" sz="1000">
                <a:solidFill>
                  <a:schemeClr val="accent1"/>
                </a:solidFill>
              </a:rPr>
              <a:t>소결론:</a:t>
            </a:r>
            <a:r>
              <a:rPr lang="ko" sz="1000">
                <a:solidFill>
                  <a:schemeClr val="accent1"/>
                </a:solidFill>
              </a:rPr>
              <a:t> 플랫폼/연도별로 트렌드가 존재함. 최근 3년간 SONY의 PS4가 평균출고량 성적이 가장 좋지만, 전체 시장의 성장 하락세로 인해 출고량 확보가 확실치 않은 상황에서는 멀티 플랫폼으로 게임을 출시할 필요가 있음. 따라서 PS, Xbox, Wii 용으로 게임 설계가 필요함.</a:t>
            </a:r>
            <a:endParaRPr sz="10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1036350" y="3813925"/>
            <a:ext cx="7071300" cy="1242900"/>
          </a:xfrm>
          <a:prstGeom prst="rect">
            <a:avLst/>
          </a:prstGeom>
          <a:noFill/>
          <a:ln>
            <a:noFill/>
          </a:ln>
        </p:spPr>
        <p:txBody>
          <a:bodyPr anchorCtr="0" anchor="t" bIns="91425" lIns="91425" spcFirstLastPara="1" rIns="91425" wrap="square" tIns="91425">
            <a:noAutofit/>
          </a:bodyPr>
          <a:lstStyle/>
          <a:p>
            <a:pPr indent="-158750" lvl="0" marL="360000" marR="0" rtl="0" algn="l">
              <a:lnSpc>
                <a:spcPct val="115000"/>
              </a:lnSpc>
              <a:spcBef>
                <a:spcPts val="1000"/>
              </a:spcBef>
              <a:spcAft>
                <a:spcPts val="0"/>
              </a:spcAft>
              <a:buClr>
                <a:schemeClr val="accent1"/>
              </a:buClr>
              <a:buSzPts val="1000"/>
              <a:buChar char="■"/>
            </a:pPr>
            <a:r>
              <a:rPr b="1" lang="ko" sz="1000">
                <a:solidFill>
                  <a:schemeClr val="accent1"/>
                </a:solidFill>
              </a:rPr>
              <a:t>차트해석:</a:t>
            </a:r>
            <a:r>
              <a:rPr lang="ko" sz="1000">
                <a:solidFill>
                  <a:schemeClr val="accent1"/>
                </a:solidFill>
              </a:rPr>
              <a:t> </a:t>
            </a:r>
            <a:r>
              <a:rPr lang="ko" sz="1000">
                <a:solidFill>
                  <a:schemeClr val="accent1"/>
                </a:solidFill>
              </a:rPr>
              <a:t>연도별 게임의 트렌드에 대해 최근 3년 기준 평균출고량 Top3 게임 장르를 기준으로 분석한 결과, 1980-2000년대까지는 Platform 장르가 우세였으나, 2010년대부터는 Shooter 장르의 평균판매량이 Platform 장르를 앞서기 시작함을 확인하여 장르/연도에 따른 트렌드가 존재함을 확인함.</a:t>
            </a:r>
            <a:endParaRPr sz="1000">
              <a:solidFill>
                <a:schemeClr val="accent1"/>
              </a:solidFill>
            </a:endParaRPr>
          </a:p>
          <a:p>
            <a:pPr indent="-158750" lvl="0" marL="360000" marR="0" rtl="0" algn="l">
              <a:lnSpc>
                <a:spcPct val="115000"/>
              </a:lnSpc>
              <a:spcBef>
                <a:spcPts val="1000"/>
              </a:spcBef>
              <a:spcAft>
                <a:spcPts val="0"/>
              </a:spcAft>
              <a:buClr>
                <a:schemeClr val="accent1"/>
              </a:buClr>
              <a:buSzPts val="1000"/>
              <a:buChar char="■"/>
            </a:pPr>
            <a:r>
              <a:rPr b="1" lang="ko" sz="1000">
                <a:solidFill>
                  <a:schemeClr val="accent1"/>
                </a:solidFill>
              </a:rPr>
              <a:t>소결론:</a:t>
            </a:r>
            <a:r>
              <a:rPr lang="ko" sz="1000">
                <a:solidFill>
                  <a:schemeClr val="accent1"/>
                </a:solidFill>
              </a:rPr>
              <a:t> </a:t>
            </a:r>
            <a:r>
              <a:rPr lang="ko" sz="1000">
                <a:solidFill>
                  <a:schemeClr val="accent1"/>
                </a:solidFill>
              </a:rPr>
              <a:t> 하나의 게임에 대해서만 설계를 할 수 있는 여력으로 인해, Shooter 장르에 한정하여 게임 설계를 하는 것이 평균출고량 측면에서 안정적인 선택일 수 있음.</a:t>
            </a:r>
            <a:endParaRPr sz="1000">
              <a:solidFill>
                <a:schemeClr val="accent1"/>
              </a:solidFill>
            </a:endParaRPr>
          </a:p>
        </p:txBody>
      </p:sp>
      <p:sp>
        <p:nvSpPr>
          <p:cNvPr id="131" name="Google Shape;131;p24"/>
          <p:cNvSpPr txBox="1"/>
          <p:nvPr>
            <p:ph type="title"/>
          </p:nvPr>
        </p:nvSpPr>
        <p:spPr>
          <a:xfrm>
            <a:off x="17475" y="48500"/>
            <a:ext cx="9003600" cy="56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latin typeface="Arial"/>
                <a:ea typeface="Arial"/>
                <a:cs typeface="Arial"/>
                <a:sym typeface="Arial"/>
              </a:rPr>
              <a:t>시각화 분석 결과 II </a:t>
            </a:r>
            <a:r>
              <a:rPr lang="ko" sz="2000">
                <a:latin typeface="Arial"/>
                <a:ea typeface="Arial"/>
                <a:cs typeface="Arial"/>
                <a:sym typeface="Arial"/>
              </a:rPr>
              <a:t>- 평균출고량 Top3 </a:t>
            </a:r>
            <a:r>
              <a:rPr lang="ko" sz="1300">
                <a:latin typeface="Arial"/>
                <a:ea typeface="Arial"/>
                <a:cs typeface="Arial"/>
                <a:sym typeface="Arial"/>
              </a:rPr>
              <a:t>(</a:t>
            </a:r>
            <a:r>
              <a:rPr lang="ko" sz="1400">
                <a:latin typeface="Arial"/>
                <a:ea typeface="Arial"/>
                <a:cs typeface="Arial"/>
                <a:sym typeface="Arial"/>
              </a:rPr>
              <a:t>최근 3년 기준)</a:t>
            </a:r>
            <a:r>
              <a:rPr lang="ko" sz="2000">
                <a:latin typeface="Arial"/>
                <a:ea typeface="Arial"/>
                <a:cs typeface="Arial"/>
                <a:sym typeface="Arial"/>
              </a:rPr>
              <a:t> 장르/연도별 추이</a:t>
            </a:r>
            <a:endParaRPr>
              <a:latin typeface="Arial"/>
              <a:ea typeface="Arial"/>
              <a:cs typeface="Arial"/>
              <a:sym typeface="Arial"/>
            </a:endParaRPr>
          </a:p>
        </p:txBody>
      </p:sp>
      <p:sp>
        <p:nvSpPr>
          <p:cNvPr id="132" name="Google Shape;13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133" name="Google Shape;133;p24"/>
          <p:cNvPicPr preferRelativeResize="0"/>
          <p:nvPr/>
        </p:nvPicPr>
        <p:blipFill>
          <a:blip r:embed="rId3">
            <a:alphaModFix/>
          </a:blip>
          <a:stretch>
            <a:fillRect/>
          </a:stretch>
        </p:blipFill>
        <p:spPr>
          <a:xfrm>
            <a:off x="1408661" y="765500"/>
            <a:ext cx="6326678" cy="30484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17475" y="48500"/>
            <a:ext cx="9003600" cy="56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latin typeface="Arial"/>
                <a:ea typeface="Arial"/>
                <a:cs typeface="Arial"/>
                <a:sym typeface="Arial"/>
              </a:rPr>
              <a:t>비모수검정 </a:t>
            </a:r>
            <a:r>
              <a:rPr lang="ko">
                <a:latin typeface="Arial"/>
                <a:ea typeface="Arial"/>
                <a:cs typeface="Arial"/>
                <a:sym typeface="Arial"/>
              </a:rPr>
              <a:t>분석 결과 </a:t>
            </a:r>
            <a:r>
              <a:rPr lang="ko" sz="2000">
                <a:latin typeface="Arial"/>
                <a:ea typeface="Arial"/>
                <a:cs typeface="Arial"/>
                <a:sym typeface="Arial"/>
              </a:rPr>
              <a:t>- </a:t>
            </a:r>
            <a:r>
              <a:rPr lang="ko" sz="2000">
                <a:latin typeface="Arial"/>
                <a:ea typeface="Arial"/>
                <a:cs typeface="Arial"/>
                <a:sym typeface="Arial"/>
              </a:rPr>
              <a:t>Shooter 2000년대 vs 2010년대 중위출고량</a:t>
            </a:r>
            <a:endParaRPr sz="2000">
              <a:latin typeface="Arial"/>
              <a:ea typeface="Arial"/>
              <a:cs typeface="Arial"/>
              <a:sym typeface="Arial"/>
            </a:endParaRPr>
          </a:p>
        </p:txBody>
      </p:sp>
      <p:sp>
        <p:nvSpPr>
          <p:cNvPr id="139" name="Google Shape;13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140" name="Google Shape;140;p25"/>
          <p:cNvPicPr preferRelativeResize="0"/>
          <p:nvPr/>
        </p:nvPicPr>
        <p:blipFill>
          <a:blip r:embed="rId3">
            <a:alphaModFix/>
          </a:blip>
          <a:stretch>
            <a:fillRect/>
          </a:stretch>
        </p:blipFill>
        <p:spPr>
          <a:xfrm>
            <a:off x="2691253" y="653559"/>
            <a:ext cx="3761493" cy="3048437"/>
          </a:xfrm>
          <a:prstGeom prst="rect">
            <a:avLst/>
          </a:prstGeom>
          <a:noFill/>
          <a:ln>
            <a:noFill/>
          </a:ln>
        </p:spPr>
      </p:pic>
      <p:sp>
        <p:nvSpPr>
          <p:cNvPr id="141" name="Google Shape;141;p25"/>
          <p:cNvSpPr txBox="1"/>
          <p:nvPr/>
        </p:nvSpPr>
        <p:spPr>
          <a:xfrm>
            <a:off x="64350" y="3661525"/>
            <a:ext cx="9003600" cy="1242900"/>
          </a:xfrm>
          <a:prstGeom prst="rect">
            <a:avLst/>
          </a:prstGeom>
          <a:noFill/>
          <a:ln>
            <a:noFill/>
          </a:ln>
        </p:spPr>
        <p:txBody>
          <a:bodyPr anchorCtr="0" anchor="t" bIns="91425" lIns="91425" spcFirstLastPara="1" rIns="91425" wrap="square" tIns="91425">
            <a:noAutofit/>
          </a:bodyPr>
          <a:lstStyle/>
          <a:p>
            <a:pPr indent="-158750" lvl="0" marL="360000" marR="0" rtl="0" algn="l">
              <a:lnSpc>
                <a:spcPct val="115000"/>
              </a:lnSpc>
              <a:spcBef>
                <a:spcPts val="1000"/>
              </a:spcBef>
              <a:spcAft>
                <a:spcPts val="0"/>
              </a:spcAft>
              <a:buClr>
                <a:schemeClr val="accent1"/>
              </a:buClr>
              <a:buSzPts val="1000"/>
              <a:buChar char="■"/>
            </a:pPr>
            <a:r>
              <a:rPr b="1" lang="ko" sz="1000">
                <a:solidFill>
                  <a:schemeClr val="accent1"/>
                </a:solidFill>
              </a:rPr>
              <a:t>차트해석:</a:t>
            </a:r>
            <a:r>
              <a:rPr lang="ko" sz="1000">
                <a:solidFill>
                  <a:schemeClr val="accent1"/>
                </a:solidFill>
              </a:rPr>
              <a:t> </a:t>
            </a:r>
            <a:r>
              <a:rPr lang="ko" sz="1000">
                <a:solidFill>
                  <a:schemeClr val="accent1"/>
                </a:solidFill>
              </a:rPr>
              <a:t>평균출고량 Top3 (최근 3년 기준) 장르/연도별 추이 분석을 통해 Shooter 장르가 인기가 높음을 확인하였으나, 통계적으로도 Shooter 장르가 2000년대에 비해 2010년대에 들어서 더 인기가 많은지 확인하고자 함. 인기는 중위출고량으로 기준을 정했으며, 이는 Shooter 장르의 2000년대와 2010년대 출고 모수에 대한 가정을 만족하지 않기 때문에, 즉 모수적 통계기법의 제한으로 인해 비모수 검정 통계기법을 사용하였으며, 이를 통해 2000년대  중위값이 동일하다는 귀무가설을 기각함 즉, 2000년대 Shooter 판매량의 중위값과 2010년대 Shooter 판매량의 중앙값은 통계적으로 유의하게 차이가 있음</a:t>
            </a:r>
            <a:endParaRPr sz="1000">
              <a:solidFill>
                <a:schemeClr val="accent1"/>
              </a:solidFill>
            </a:endParaRPr>
          </a:p>
          <a:p>
            <a:pPr indent="-158750" lvl="0" marL="360000" marR="0" rtl="0" algn="l">
              <a:lnSpc>
                <a:spcPct val="115000"/>
              </a:lnSpc>
              <a:spcBef>
                <a:spcPts val="1000"/>
              </a:spcBef>
              <a:spcAft>
                <a:spcPts val="0"/>
              </a:spcAft>
              <a:buClr>
                <a:schemeClr val="accent1"/>
              </a:buClr>
              <a:buSzPts val="1000"/>
              <a:buChar char="■"/>
            </a:pPr>
            <a:r>
              <a:rPr lang="ko" sz="1000">
                <a:solidFill>
                  <a:schemeClr val="accent1"/>
                </a:solidFill>
              </a:rPr>
              <a:t>Platform 장르가 우세였으나, 2010년대부터는 Shooter 장르의 평균판매량이 Platform 장르를 앞서기 시작함을 확인하여 장르/연도에 따른 트렌드가 존재함을 확인함.</a:t>
            </a:r>
            <a:endParaRPr sz="1000">
              <a:solidFill>
                <a:schemeClr val="accent1"/>
              </a:solidFill>
            </a:endParaRPr>
          </a:p>
          <a:p>
            <a:pPr indent="-158750" lvl="0" marL="360000" marR="0" rtl="0" algn="l">
              <a:lnSpc>
                <a:spcPct val="115000"/>
              </a:lnSpc>
              <a:spcBef>
                <a:spcPts val="1000"/>
              </a:spcBef>
              <a:spcAft>
                <a:spcPts val="0"/>
              </a:spcAft>
              <a:buClr>
                <a:schemeClr val="accent1"/>
              </a:buClr>
              <a:buSzPts val="1000"/>
              <a:buChar char="■"/>
            </a:pPr>
            <a:r>
              <a:rPr b="1" lang="ko" sz="1000">
                <a:solidFill>
                  <a:schemeClr val="accent1"/>
                </a:solidFill>
              </a:rPr>
              <a:t>소결론:</a:t>
            </a:r>
            <a:r>
              <a:rPr lang="ko" sz="1000">
                <a:solidFill>
                  <a:schemeClr val="accent1"/>
                </a:solidFill>
              </a:rPr>
              <a:t>  하나의 게임에 대해서만 설계를 할 수 있는 여력으로 인해, Shooter 장르에 한정하여 게임 설계를 하는 것이 평균출고량 측면에서 안정적인 선택일 수 있음.</a:t>
            </a:r>
            <a:endParaRPr sz="10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