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76" r:id="rId2"/>
    <p:sldId id="399" r:id="rId3"/>
    <p:sldId id="400" r:id="rId4"/>
    <p:sldId id="401" r:id="rId5"/>
    <p:sldId id="402" r:id="rId6"/>
    <p:sldId id="403" r:id="rId7"/>
    <p:sldId id="408" r:id="rId8"/>
    <p:sldId id="411" r:id="rId9"/>
    <p:sldId id="410" r:id="rId10"/>
    <p:sldId id="409" r:id="rId11"/>
    <p:sldId id="412" r:id="rId12"/>
    <p:sldId id="413" r:id="rId13"/>
    <p:sldId id="414" r:id="rId14"/>
    <p:sldId id="417" r:id="rId15"/>
    <p:sldId id="418" r:id="rId16"/>
    <p:sldId id="419" r:id="rId17"/>
  </p:sldIdLst>
  <p:sldSz cx="10079038" cy="7559675"/>
  <p:notesSz cx="6858000" cy="9144000"/>
  <p:embeddedFontLst>
    <p:embeddedFont>
      <p:font typeface="나눔바른고딕" panose="020B0600000101010101" charset="-127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나눔고딕" panose="020D0604000000000000" pitchFamily="50" charset="-127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6E6"/>
    <a:srgbClr val="F2F2F2"/>
    <a:srgbClr val="DADFED"/>
    <a:srgbClr val="DE2126"/>
    <a:srgbClr val="C01E41"/>
    <a:srgbClr val="DD1C21"/>
    <a:srgbClr val="F2F2F5"/>
    <a:srgbClr val="EEEEEE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3414" autoAdjust="0"/>
  </p:normalViewPr>
  <p:slideViewPr>
    <p:cSldViewPr snapToGrid="0">
      <p:cViewPr varScale="1">
        <p:scale>
          <a:sx n="56" d="100"/>
          <a:sy n="56" d="100"/>
        </p:scale>
        <p:origin x="92" y="52"/>
      </p:cViewPr>
      <p:guideLst>
        <p:guide orient="horz" pos="2381"/>
        <p:guide pos="3175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172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28328B0-A33F-4380-9CFF-5B43D884BF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81D500-DC79-4823-AAAD-CABA5437F9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B88E8-760A-4299-B109-E4DFEB14979D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CB2A18-C062-4D26-9902-A39498038A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466B0F-F2DD-4C9B-9327-AABACDDB06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A54AA-6FFA-4D1B-9F00-712B701F4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576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AAF43-355E-4A4F-815E-25334D4C8F3E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BDE1E-EB50-4B02-8B3F-8694AFFDF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295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1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34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28" y="1237197"/>
            <a:ext cx="8567182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880" y="3970580"/>
            <a:ext cx="755927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A5E2-BEAB-4414-BA0D-6773D4C06517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4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B72-C625-419F-B6FF-C7A0DC7459D8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8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02483"/>
            <a:ext cx="2173293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02483"/>
            <a:ext cx="6393890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EDAA-6AD0-4E6C-BABC-E9A5D9E602BD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06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8739-1A06-42D0-A1A3-8BC8F0595A0D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82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5" y="1884671"/>
            <a:ext cx="8693170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85" y="5059035"/>
            <a:ext cx="8693170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F3D3-3202-4A92-9486-CA0BA5D88D64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42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34" y="2012414"/>
            <a:ext cx="428359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513" y="2012414"/>
            <a:ext cx="428359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3720-8BFA-49ED-B351-A0F19F620CEE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56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402484"/>
            <a:ext cx="8693170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48" y="1853171"/>
            <a:ext cx="42639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248" y="2761381"/>
            <a:ext cx="4263905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514" y="1853171"/>
            <a:ext cx="428490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514" y="2761381"/>
            <a:ext cx="4284904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E161-1208-4ACA-9912-7780502C67DA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5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3B6F-A546-4A55-8EA9-D55E4D10C3AF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76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37853E2-3C7B-4A42-AAF5-C454AE249B83}"/>
              </a:ext>
            </a:extLst>
          </p:cNvPr>
          <p:cNvSpPr/>
          <p:nvPr userDrawn="1"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97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4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04" y="1088455"/>
            <a:ext cx="510251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7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9B70-96D4-411B-A0E8-4061E551C0A9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76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904" y="1088455"/>
            <a:ext cx="510251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7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BA45-EBD4-4092-ABA1-3C9CC2D2F36D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7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934" y="7006700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A218104E-C552-4C09-A37D-A0DE4CC98458}" type="datetime1">
              <a:rPr lang="ko-KR" altLang="en-US" smtClean="0"/>
              <a:pPr/>
              <a:t>2021-06-12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682" y="7006700"/>
            <a:ext cx="340167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8320" y="7006700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3BE4C7E-C981-4380-B449-BA2E1EDEA4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28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A5ABFA-0B2B-4F97-8B93-B5CD4C06B7DB}"/>
              </a:ext>
            </a:extLst>
          </p:cNvPr>
          <p:cNvSpPr/>
          <p:nvPr/>
        </p:nvSpPr>
        <p:spPr>
          <a:xfrm>
            <a:off x="1" y="0"/>
            <a:ext cx="10079037" cy="75596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697" dirty="0">
              <a:latin typeface="Arial" panose="020B060402020202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FF5481-E70B-4AFA-BA81-25099D6D2FAD}"/>
              </a:ext>
            </a:extLst>
          </p:cNvPr>
          <p:cNvGrpSpPr/>
          <p:nvPr/>
        </p:nvGrpSpPr>
        <p:grpSpPr>
          <a:xfrm>
            <a:off x="3063053" y="1911664"/>
            <a:ext cx="3952932" cy="2951366"/>
            <a:chOff x="4047198" y="2321169"/>
            <a:chExt cx="3031069" cy="313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E6447D7-7C35-48A7-84AF-E4FE473A201E}"/>
                </a:ext>
              </a:extLst>
            </p:cNvPr>
            <p:cNvSpPr/>
            <p:nvPr/>
          </p:nvSpPr>
          <p:spPr>
            <a:xfrm>
              <a:off x="4047198" y="2321169"/>
              <a:ext cx="3031069" cy="3130800"/>
            </a:xfrm>
            <a:prstGeom prst="rect">
              <a:avLst/>
            </a:prstGeom>
            <a:noFill/>
            <a:ln w="101600">
              <a:solidFill>
                <a:srgbClr val="F1EB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97" dirty="0">
                <a:latin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D64A12-6E28-4688-A6C1-73F45A6C8CDD}"/>
                </a:ext>
              </a:extLst>
            </p:cNvPr>
            <p:cNvSpPr txBox="1"/>
            <p:nvPr/>
          </p:nvSpPr>
          <p:spPr>
            <a:xfrm>
              <a:off x="4140982" y="2391507"/>
              <a:ext cx="195962" cy="52891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BE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58AB1E-2A6C-4B78-BB45-DB53AF954B63}"/>
                </a:ext>
              </a:extLst>
            </p:cNvPr>
            <p:cNvSpPr txBox="1"/>
            <p:nvPr/>
          </p:nvSpPr>
          <p:spPr>
            <a:xfrm>
              <a:off x="5491916" y="4988843"/>
              <a:ext cx="141650" cy="40001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endPara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D1D71E-928E-4135-8843-8EB3064437CC}"/>
              </a:ext>
            </a:extLst>
          </p:cNvPr>
          <p:cNvSpPr/>
          <p:nvPr/>
        </p:nvSpPr>
        <p:spPr>
          <a:xfrm>
            <a:off x="4854717" y="5096864"/>
            <a:ext cx="369606" cy="431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97" dirty="0"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90ACB5-0F7E-47AA-A362-326867C1D0D5}"/>
              </a:ext>
            </a:extLst>
          </p:cNvPr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97" dirty="0"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F5D0F3-A16E-4A92-AD2F-6FBA91889CC8}"/>
              </a:ext>
            </a:extLst>
          </p:cNvPr>
          <p:cNvSpPr txBox="1"/>
          <p:nvPr/>
        </p:nvSpPr>
        <p:spPr>
          <a:xfrm>
            <a:off x="3" y="869814"/>
            <a:ext cx="10079035" cy="3293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altLang="ko-KR" sz="4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4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MINING</a:t>
            </a:r>
          </a:p>
          <a:p>
            <a:pPr algn="ctr"/>
            <a:r>
              <a:rPr lang="ko-KR" altLang="en-US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 과제</a:t>
            </a:r>
            <a:endParaRPr lang="en-US" altLang="ko-KR" sz="4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BD1F4-234D-4AE1-957B-7F9082D10A80}"/>
              </a:ext>
            </a:extLst>
          </p:cNvPr>
          <p:cNvSpPr txBox="1"/>
          <p:nvPr/>
        </p:nvSpPr>
        <p:spPr>
          <a:xfrm>
            <a:off x="3877983" y="5216007"/>
            <a:ext cx="23230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동덕여자대학교 </a:t>
            </a:r>
            <a:endParaRPr lang="en-US" altLang="ko-KR" sz="2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20171018 </a:t>
            </a:r>
            <a:r>
              <a:rPr lang="ko-KR" altLang="en-US" sz="2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서은유</a:t>
            </a:r>
          </a:p>
        </p:txBody>
      </p:sp>
    </p:spTree>
    <p:extLst>
      <p:ext uri="{BB962C8B-B14F-4D97-AF65-F5344CB8AC3E}">
        <p14:creationId xmlns:p14="http://schemas.microsoft.com/office/powerpoint/2010/main" val="166385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388929" y="547425"/>
            <a:ext cx="1223412" cy="4985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9. </a:t>
            </a:r>
            <a:r>
              <a:rPr lang="en-US" altLang="ko-KR" sz="2640" b="1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Xgb</a:t>
            </a:r>
            <a:endParaRPr lang="ko-KR" altLang="en-US" sz="2640" b="1" dirty="0">
              <a:solidFill>
                <a:srgbClr val="002060"/>
              </a:solidFill>
              <a:latin typeface="나눔고딕"/>
              <a:ea typeface="나눔고딕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453285" y="1048472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"/>
          <p:cNvSpPr txBox="1"/>
          <p:nvPr/>
        </p:nvSpPr>
        <p:spPr>
          <a:xfrm>
            <a:off x="781050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fld id="{13BE4C7E-C981-4380-B449-BA2E1EDEA483}" type="slidenum">
              <a:rPr lang="en-US" altLang="en-US">
                <a:latin typeface="Arial"/>
              </a:rPr>
              <a:pPr lvl="0">
                <a:defRPr/>
              </a:pPr>
              <a:t>10</a:t>
            </a:fld>
            <a:endParaRPr lang="en-US" altLang="en-US"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6199" tIns="43100" rIns="86199" bIns="4310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 sz="1696">
              <a:latin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285" y="1145274"/>
            <a:ext cx="3277102" cy="3794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6199" tIns="43100" rIns="86199" bIns="4310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9.Xgb</a:t>
            </a:r>
            <a:r>
              <a:rPr lang="ko-KR" altLang="en-US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 적합</a:t>
            </a:r>
            <a:endParaRPr lang="ko-KR" altLang="en-US" sz="1800" b="1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7320" y="237744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endParaRPr lang="ko-KR" altLang="en-US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43CF882-485E-40C9-9AF6-0858C8DF79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6324" y="3627437"/>
            <a:ext cx="2303145" cy="230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FDA08B-EE8B-4AF1-B07D-BE318DEB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85" y="1763544"/>
            <a:ext cx="4888839" cy="43418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BF0592-8480-4864-B58A-8F391E12E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90" y="1518367"/>
            <a:ext cx="3733800" cy="4181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8E977E-DCA4-4A18-91D3-6CDA9C43C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741" y="6344281"/>
            <a:ext cx="80295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3553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0A4FB6-AE7F-4F78-A44E-D7BCEA9B0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041" y="1145274"/>
            <a:ext cx="6377510" cy="597712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326142" y="547425"/>
            <a:ext cx="3348994" cy="4985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10. </a:t>
            </a:r>
            <a:r>
              <a:rPr lang="ko-KR" altLang="en-US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최종 </a:t>
            </a:r>
            <a:r>
              <a:rPr lang="en-US" altLang="ko-KR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CV </a:t>
            </a:r>
            <a:r>
              <a:rPr lang="ko-KR" altLang="en-US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모형평가</a:t>
            </a:r>
            <a:endParaRPr lang="ko-KR" altLang="en-US" sz="2640" b="1" dirty="0">
              <a:solidFill>
                <a:srgbClr val="002060"/>
              </a:solidFill>
              <a:latin typeface="나눔고딕"/>
              <a:ea typeface="나눔고딕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453285" y="1048472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"/>
          <p:cNvSpPr txBox="1"/>
          <p:nvPr/>
        </p:nvSpPr>
        <p:spPr>
          <a:xfrm>
            <a:off x="781050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fld id="{13BE4C7E-C981-4380-B449-BA2E1EDEA483}" type="slidenum">
              <a:rPr lang="en-US" altLang="en-US">
                <a:latin typeface="Arial"/>
              </a:rPr>
              <a:pPr lvl="0">
                <a:defRPr/>
              </a:pPr>
              <a:t>11</a:t>
            </a:fld>
            <a:endParaRPr lang="en-US" altLang="en-US"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6199" tIns="43100" rIns="86199" bIns="4310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 sz="1696">
              <a:latin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285" y="1145274"/>
            <a:ext cx="3277102" cy="3794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6199" tIns="43100" rIns="86199" bIns="4310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chemeClr val="bg1"/>
                </a:solidFill>
                <a:latin typeface="나눔고딕"/>
                <a:ea typeface="나눔고딕"/>
              </a:rPr>
              <a:t>10. CV </a:t>
            </a:r>
            <a:r>
              <a:rPr lang="ko-KR" altLang="en-US" sz="1800" b="1" dirty="0">
                <a:solidFill>
                  <a:schemeClr val="bg1"/>
                </a:solidFill>
                <a:latin typeface="나눔고딕"/>
                <a:ea typeface="나눔고딕"/>
              </a:rPr>
              <a:t>모형평가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7320" y="237744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endParaRPr lang="ko-KR" altLang="en-US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43CF882-485E-40C9-9AF6-0858C8DF79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6324" y="3627437"/>
            <a:ext cx="2303145" cy="230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1766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482135" y="547425"/>
            <a:ext cx="5037020" cy="4985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11. </a:t>
            </a:r>
            <a:r>
              <a:rPr lang="ko-KR" altLang="en-US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최종 </a:t>
            </a:r>
            <a:r>
              <a:rPr lang="en-US" altLang="ko-KR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TS </a:t>
            </a:r>
            <a:r>
              <a:rPr lang="ko-KR" altLang="en-US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모형평가 및 모형선택</a:t>
            </a:r>
            <a:endParaRPr lang="ko-KR" altLang="en-US" sz="2640" b="1" dirty="0">
              <a:solidFill>
                <a:srgbClr val="002060"/>
              </a:solidFill>
              <a:latin typeface="나눔고딕"/>
              <a:ea typeface="나눔고딕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453285" y="1048472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"/>
          <p:cNvSpPr txBox="1"/>
          <p:nvPr/>
        </p:nvSpPr>
        <p:spPr>
          <a:xfrm>
            <a:off x="781050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fld id="{13BE4C7E-C981-4380-B449-BA2E1EDEA483}" type="slidenum">
              <a:rPr lang="en-US" altLang="en-US">
                <a:latin typeface="Arial"/>
              </a:rPr>
              <a:pPr lvl="0">
                <a:defRPr/>
              </a:pPr>
              <a:t>12</a:t>
            </a:fld>
            <a:endParaRPr lang="en-US" altLang="en-US"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6199" tIns="43100" rIns="86199" bIns="4310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 sz="1696">
              <a:latin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285" y="1145274"/>
            <a:ext cx="3277102" cy="3794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6199" tIns="43100" rIns="86199" bIns="4310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11. TS</a:t>
            </a:r>
            <a:r>
              <a:rPr lang="ko-KR" altLang="en-US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 모형평가</a:t>
            </a:r>
            <a:endParaRPr lang="ko-KR" altLang="en-US" sz="1800" b="1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7320" y="237744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endParaRPr lang="ko-KR" altLang="en-US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43CF882-485E-40C9-9AF6-0858C8DF79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6324" y="3627437"/>
            <a:ext cx="2303145" cy="230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F5E064-4F87-4D70-9722-303EFBBE3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35" y="1902266"/>
            <a:ext cx="8564985" cy="489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0066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482135" y="547425"/>
            <a:ext cx="5037020" cy="4985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11. </a:t>
            </a:r>
            <a:r>
              <a:rPr lang="ko-KR" altLang="en-US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최종 </a:t>
            </a:r>
            <a:r>
              <a:rPr lang="en-US" altLang="ko-KR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TS </a:t>
            </a:r>
            <a:r>
              <a:rPr lang="ko-KR" altLang="en-US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모형평가 및 모형선택</a:t>
            </a:r>
            <a:endParaRPr lang="ko-KR" altLang="en-US" sz="2640" b="1" dirty="0">
              <a:solidFill>
                <a:srgbClr val="002060"/>
              </a:solidFill>
              <a:latin typeface="나눔고딕"/>
              <a:ea typeface="나눔고딕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453285" y="1048472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"/>
          <p:cNvSpPr txBox="1"/>
          <p:nvPr/>
        </p:nvSpPr>
        <p:spPr>
          <a:xfrm>
            <a:off x="781050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fld id="{13BE4C7E-C981-4380-B449-BA2E1EDEA483}" type="slidenum">
              <a:rPr lang="en-US" altLang="en-US">
                <a:latin typeface="Arial"/>
              </a:rPr>
              <a:pPr lvl="0">
                <a:defRPr/>
              </a:pPr>
              <a:t>13</a:t>
            </a:fld>
            <a:endParaRPr lang="en-US" altLang="en-US"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6199" tIns="43100" rIns="86199" bIns="4310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 sz="1696">
              <a:latin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285" y="1145274"/>
            <a:ext cx="3277102" cy="3794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6199" tIns="43100" rIns="86199" bIns="4310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11. TS</a:t>
            </a:r>
            <a:r>
              <a:rPr lang="ko-KR" altLang="en-US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 모형평가</a:t>
            </a:r>
            <a:endParaRPr lang="ko-KR" altLang="en-US" sz="1800" b="1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7320" y="237744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endParaRPr lang="ko-KR" altLang="en-US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43CF882-485E-40C9-9AF6-0858C8DF79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6324" y="3627437"/>
            <a:ext cx="2303145" cy="230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3CB566-C003-4DBC-9E0D-8520DDE82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85" y="2167645"/>
            <a:ext cx="5262537" cy="4093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BA1A4D-48F3-4D4D-8087-0F4C0DE1A855}"/>
              </a:ext>
            </a:extLst>
          </p:cNvPr>
          <p:cNvSpPr txBox="1"/>
          <p:nvPr/>
        </p:nvSpPr>
        <p:spPr>
          <a:xfrm>
            <a:off x="6215845" y="3567855"/>
            <a:ext cx="3409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=&gt; TS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AUC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가장 큰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svmRadial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모형을 최종 선택한다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620544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071241" y="547425"/>
            <a:ext cx="3858813" cy="4985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12. </a:t>
            </a:r>
            <a:r>
              <a:rPr lang="en-US" altLang="ko-KR" sz="2640" b="1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svmRadial</a:t>
            </a:r>
            <a:r>
              <a:rPr lang="ko-KR" altLang="en-US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로 </a:t>
            </a:r>
            <a:r>
              <a:rPr lang="en-US" altLang="ko-KR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TS</a:t>
            </a:r>
            <a:r>
              <a:rPr lang="ko-KR" altLang="en-US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 예측</a:t>
            </a:r>
            <a:endParaRPr lang="ko-KR" altLang="en-US" sz="2640" b="1" dirty="0">
              <a:solidFill>
                <a:srgbClr val="002060"/>
              </a:solidFill>
              <a:latin typeface="나눔고딕"/>
              <a:ea typeface="나눔고딕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453285" y="1048472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"/>
          <p:cNvSpPr txBox="1"/>
          <p:nvPr/>
        </p:nvSpPr>
        <p:spPr>
          <a:xfrm>
            <a:off x="781050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fld id="{13BE4C7E-C981-4380-B449-BA2E1EDEA483}" type="slidenum">
              <a:rPr lang="en-US" altLang="en-US">
                <a:latin typeface="Arial"/>
              </a:rPr>
              <a:pPr lvl="0">
                <a:defRPr/>
              </a:pPr>
              <a:t>14</a:t>
            </a:fld>
            <a:endParaRPr lang="en-US" altLang="en-US"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6199" tIns="43100" rIns="86199" bIns="4310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 sz="1696">
              <a:latin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285" y="1145274"/>
            <a:ext cx="3277102" cy="3794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6199" tIns="43100" rIns="86199" bIns="4310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8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12. </a:t>
            </a:r>
            <a:r>
              <a:rPr lang="en-US" altLang="ko-KR" sz="1800" b="1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svmRadial</a:t>
            </a:r>
            <a:r>
              <a:rPr lang="ko-KR" altLang="en-US" sz="18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로 </a:t>
            </a:r>
            <a:r>
              <a:rPr lang="en-US" altLang="ko-KR" sz="18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TS</a:t>
            </a:r>
            <a:r>
              <a:rPr lang="ko-KR" altLang="en-US" sz="18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 예측</a:t>
            </a:r>
            <a:endParaRPr lang="ko-KR" altLang="en-US" sz="1800" b="1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7320" y="237744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endParaRPr lang="ko-KR" altLang="en-US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43CF882-485E-40C9-9AF6-0858C8DF79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6324" y="3627437"/>
            <a:ext cx="2303145" cy="230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2915B0-5A52-42EE-B006-1FD5F0B9C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46" y="2031269"/>
            <a:ext cx="9026507" cy="465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5077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071241" y="547425"/>
            <a:ext cx="3858813" cy="4985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12. </a:t>
            </a:r>
            <a:r>
              <a:rPr lang="en-US" altLang="ko-KR" sz="2640" b="1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svmRadial</a:t>
            </a:r>
            <a:r>
              <a:rPr lang="ko-KR" altLang="en-US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로 </a:t>
            </a:r>
            <a:r>
              <a:rPr lang="en-US" altLang="ko-KR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TS</a:t>
            </a:r>
            <a:r>
              <a:rPr lang="ko-KR" altLang="en-US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 예측</a:t>
            </a:r>
            <a:endParaRPr lang="ko-KR" altLang="en-US" sz="2640" b="1" dirty="0">
              <a:solidFill>
                <a:srgbClr val="002060"/>
              </a:solidFill>
              <a:latin typeface="나눔고딕"/>
              <a:ea typeface="나눔고딕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453285" y="1048472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"/>
          <p:cNvSpPr txBox="1"/>
          <p:nvPr/>
        </p:nvSpPr>
        <p:spPr>
          <a:xfrm>
            <a:off x="781050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fld id="{13BE4C7E-C981-4380-B449-BA2E1EDEA483}" type="slidenum">
              <a:rPr lang="en-US" altLang="en-US">
                <a:latin typeface="Arial"/>
              </a:rPr>
              <a:pPr lvl="0">
                <a:defRPr/>
              </a:pPr>
              <a:t>15</a:t>
            </a:fld>
            <a:endParaRPr lang="en-US" altLang="en-US"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6199" tIns="43100" rIns="86199" bIns="4310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 sz="1696">
              <a:latin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285" y="1145274"/>
            <a:ext cx="3277102" cy="3794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6199" tIns="43100" rIns="86199" bIns="4310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8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12. </a:t>
            </a:r>
            <a:r>
              <a:rPr lang="en-US" altLang="ko-KR" sz="1800" b="1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svmRadial</a:t>
            </a:r>
            <a:r>
              <a:rPr lang="ko-KR" altLang="en-US" sz="18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로 </a:t>
            </a:r>
            <a:r>
              <a:rPr lang="en-US" altLang="ko-KR" sz="18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TS</a:t>
            </a:r>
            <a:r>
              <a:rPr lang="ko-KR" altLang="en-US" sz="18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 예측</a:t>
            </a:r>
            <a:endParaRPr lang="ko-KR" altLang="en-US" sz="1800" b="1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9622" y="1695685"/>
            <a:ext cx="97070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/>
                <a:ea typeface="나눔바른고딕"/>
              </a:rPr>
              <a:t>사후예측값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/>
                <a:ea typeface="나눔바른고딕"/>
              </a:rPr>
              <a:t>상위 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/>
                <a:ea typeface="나눔바른고딕"/>
              </a:rPr>
              <a:t>5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/>
                <a:ea typeface="나눔바른고딕"/>
              </a:rPr>
              <a:t>명 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/>
                <a:ea typeface="나눔바른고딕"/>
              </a:rPr>
              <a:t>(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/>
                <a:ea typeface="나눔바른고딕"/>
              </a:rPr>
              <a:t>트럼프 지지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/>
                <a:ea typeface="나눔바른고딕"/>
              </a:rPr>
              <a:t>): 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인종은 대부분 백인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계층은 </a:t>
            </a:r>
            <a:r>
              <a:rPr lang="ko-KR" altLang="en-US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중위층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, </a:t>
            </a:r>
          </a:p>
          <a:p>
            <a:pPr>
              <a:defRPr/>
            </a:pP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연령층은 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30~50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대 정도의 </a:t>
            </a:r>
            <a:r>
              <a:rPr lang="ko-KR" altLang="en-US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중장년층이며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성별은 여성이 많다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. 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학벌은 대부분 높은 편이며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, </a:t>
            </a:r>
          </a:p>
          <a:p>
            <a:pPr>
              <a:defRPr/>
            </a:pPr>
            <a:r>
              <a:rPr lang="ko-KR" altLang="en-US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교육년수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역시 길다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.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기혼자와 </a:t>
            </a:r>
            <a:r>
              <a:rPr lang="ko-KR" altLang="en-US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비혼자가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고르게 섞여 있으며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교회는 대부분 다니지 않는다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.</a:t>
            </a:r>
          </a:p>
          <a:p>
            <a:pPr>
              <a:defRPr/>
            </a:pP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가구 소득은 상위이며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사회 경제도 상위권이다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.</a:t>
            </a:r>
          </a:p>
          <a:p>
            <a:pPr>
              <a:defRPr/>
            </a:pP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모친과 부친의 학력과 교육 </a:t>
            </a:r>
            <a:r>
              <a:rPr lang="ko-KR" altLang="en-US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년수는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상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/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하가 고르게 분포되었으나 </a:t>
            </a:r>
            <a:endParaRPr lang="en-US" altLang="ko-KR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  <a:p>
            <a:pPr>
              <a:defRPr/>
            </a:pP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모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부친의 학력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교육 </a:t>
            </a:r>
            <a:r>
              <a:rPr lang="ko-KR" altLang="en-US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년수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사회경제 지표가 매우 높은 경우도 확인된다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.</a:t>
            </a:r>
          </a:p>
          <a:p>
            <a:pPr>
              <a:defRPr/>
            </a:pP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본인 직업의 지표도 비교적 높은 편이다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.</a:t>
            </a:r>
          </a:p>
          <a:p>
            <a:pPr>
              <a:defRPr/>
            </a:pPr>
            <a:endParaRPr lang="en-US" altLang="ko-KR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  <a:p>
            <a:pPr>
              <a:defRPr/>
            </a:pP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/>
                <a:ea typeface="나눔바른고딕"/>
              </a:rPr>
              <a:t>=&gt; 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/>
                <a:ea typeface="나눔바른고딕"/>
              </a:rPr>
              <a:t>고학력 고소득의 무교 백인 여성</a:t>
            </a:r>
          </a:p>
          <a:p>
            <a:pPr>
              <a:defRPr/>
            </a:pPr>
            <a:endParaRPr lang="ko-KR" altLang="en-US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  <a:p>
            <a:pPr marL="285750" indent="-285750" algn="l">
              <a:buFontTx/>
              <a:buChar char="-"/>
              <a:defRPr/>
            </a:pPr>
            <a:endParaRPr lang="ko-KR" altLang="en-US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43CF882-485E-40C9-9AF6-0858C8DF79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6324" y="3627437"/>
            <a:ext cx="2303145" cy="230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4FB7B5-A39D-4D67-A39E-5A0D830B5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22" y="4279902"/>
            <a:ext cx="9539792" cy="253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3554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071241" y="547425"/>
            <a:ext cx="3858813" cy="4985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12. </a:t>
            </a:r>
            <a:r>
              <a:rPr lang="en-US" altLang="ko-KR" sz="2640" b="1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svmRadial</a:t>
            </a:r>
            <a:r>
              <a:rPr lang="ko-KR" altLang="en-US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로 </a:t>
            </a:r>
            <a:r>
              <a:rPr lang="en-US" altLang="ko-KR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TS</a:t>
            </a:r>
            <a:r>
              <a:rPr lang="ko-KR" altLang="en-US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 예측</a:t>
            </a:r>
            <a:endParaRPr lang="ko-KR" altLang="en-US" sz="2640" b="1" dirty="0">
              <a:solidFill>
                <a:srgbClr val="002060"/>
              </a:solidFill>
              <a:latin typeface="나눔고딕"/>
              <a:ea typeface="나눔고딕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453285" y="1048472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"/>
          <p:cNvSpPr txBox="1"/>
          <p:nvPr/>
        </p:nvSpPr>
        <p:spPr>
          <a:xfrm>
            <a:off x="781050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fld id="{13BE4C7E-C981-4380-B449-BA2E1EDEA483}" type="slidenum">
              <a:rPr lang="en-US" altLang="en-US">
                <a:latin typeface="Arial"/>
              </a:rPr>
              <a:pPr lvl="0">
                <a:defRPr/>
              </a:pPr>
              <a:t>16</a:t>
            </a:fld>
            <a:endParaRPr lang="en-US" altLang="en-US"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6199" tIns="43100" rIns="86199" bIns="4310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 sz="1696">
              <a:latin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285" y="1145274"/>
            <a:ext cx="3277102" cy="3794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6199" tIns="43100" rIns="86199" bIns="4310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8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12. </a:t>
            </a:r>
            <a:r>
              <a:rPr lang="en-US" altLang="ko-KR" sz="1800" b="1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svmRadial</a:t>
            </a:r>
            <a:r>
              <a:rPr lang="ko-KR" altLang="en-US" sz="18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로 </a:t>
            </a:r>
            <a:r>
              <a:rPr lang="en-US" altLang="ko-KR" sz="18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TS</a:t>
            </a:r>
            <a:r>
              <a:rPr lang="ko-KR" altLang="en-US" sz="18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 예측</a:t>
            </a:r>
            <a:endParaRPr lang="ko-KR" altLang="en-US" sz="1800" b="1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448" y="1783344"/>
            <a:ext cx="10001456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/>
                <a:ea typeface="나눔바른고딕"/>
              </a:rPr>
              <a:t>사후예측값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/>
                <a:ea typeface="나눔바른고딕"/>
              </a:rPr>
              <a:t>하위 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/>
                <a:ea typeface="나눔바른고딕"/>
              </a:rPr>
              <a:t>5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/>
                <a:ea typeface="나눔바른고딕"/>
              </a:rPr>
              <a:t>명 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/>
                <a:ea typeface="나눔바른고딕"/>
              </a:rPr>
              <a:t>(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/>
                <a:ea typeface="나눔바른고딕"/>
              </a:rPr>
              <a:t>트럼프 </a:t>
            </a:r>
            <a:r>
              <a:rPr lang="ko-KR" altLang="en-US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/>
                <a:ea typeface="나눔바른고딕"/>
              </a:rPr>
              <a:t>비지지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/>
                <a:ea typeface="나눔바른고딕"/>
              </a:rPr>
              <a:t>) : 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인종은 백인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계층은 </a:t>
            </a:r>
            <a:r>
              <a:rPr lang="ko-KR" altLang="en-US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중위층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연령층은 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50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대 이상의 고령층이며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,</a:t>
            </a:r>
          </a:p>
          <a:p>
            <a:pPr>
              <a:defRPr/>
            </a:pP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성별은 남성이 많다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. 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학벌은 대부분 </a:t>
            </a:r>
            <a:r>
              <a:rPr lang="ko-KR" altLang="en-US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낮은편이며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교육 </a:t>
            </a:r>
            <a:r>
              <a:rPr lang="ko-KR" altLang="en-US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년수는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보통이다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. 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기혼자이며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교회 참여정도</a:t>
            </a:r>
            <a:endParaRPr lang="en-US" altLang="ko-KR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  <a:p>
            <a:pPr>
              <a:defRPr/>
            </a:pP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및 가구 소통은 보통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~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보통에서 상위 정도 이다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. 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그러나 사회 경제 지표는 대부분 중하위권 정도이다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. </a:t>
            </a:r>
          </a:p>
          <a:p>
            <a:pPr>
              <a:defRPr/>
            </a:pP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모친과 부친의 학력은 낮은 편이며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모친 부친의 교육 </a:t>
            </a:r>
            <a:r>
              <a:rPr lang="ko-KR" altLang="en-US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년수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및 교육 </a:t>
            </a:r>
            <a:r>
              <a:rPr lang="ko-KR" altLang="en-US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년수는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중하위권 정도이다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. </a:t>
            </a:r>
          </a:p>
          <a:p>
            <a:pPr>
              <a:defRPr/>
            </a:pP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(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보통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~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보통 이하의 가정에서 자람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) 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본인 직업의 지표 역시 중하위 정도 이다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.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</a:t>
            </a:r>
            <a:endParaRPr lang="en-US" altLang="ko-KR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  <a:p>
            <a:pPr>
              <a:defRPr/>
            </a:pPr>
            <a:endParaRPr lang="en-US" altLang="ko-KR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  <a:p>
            <a:pPr>
              <a:defRPr/>
            </a:pP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/>
                <a:ea typeface="나눔바른고딕"/>
              </a:rPr>
              <a:t>=&gt; 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/>
                <a:ea typeface="나눔바른고딕"/>
              </a:rPr>
              <a:t>저학력 저소득의 독실한 기독교 백인 남성</a:t>
            </a:r>
          </a:p>
          <a:p>
            <a:pPr marL="285750" indent="-285750" algn="l">
              <a:buFontTx/>
              <a:buChar char="-"/>
              <a:defRPr/>
            </a:pPr>
            <a:endParaRPr lang="ko-KR" altLang="en-US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43CF882-485E-40C9-9AF6-0858C8DF79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6324" y="3627437"/>
            <a:ext cx="2303145" cy="230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F94E3A-3A05-4E8C-9B36-316CDB851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56" y="3874033"/>
            <a:ext cx="9126597" cy="23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2594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011416" y="547425"/>
            <a:ext cx="1978427" cy="4985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1. </a:t>
            </a:r>
            <a:r>
              <a:rPr lang="en-US" altLang="ko-KR" sz="2640" b="1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Glm</a:t>
            </a:r>
            <a:r>
              <a:rPr lang="en-US" altLang="ko-KR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 </a:t>
            </a:r>
            <a:r>
              <a:rPr lang="ko-KR" altLang="en-US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적합</a:t>
            </a:r>
            <a:endParaRPr lang="ko-KR" altLang="en-US" sz="2640" b="1" dirty="0">
              <a:solidFill>
                <a:srgbClr val="002060"/>
              </a:solidFill>
              <a:latin typeface="나눔고딕"/>
              <a:ea typeface="나눔고딕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453285" y="1048472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"/>
          <p:cNvSpPr txBox="1"/>
          <p:nvPr/>
        </p:nvSpPr>
        <p:spPr>
          <a:xfrm>
            <a:off x="781050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fld id="{13BE4C7E-C981-4380-B449-BA2E1EDEA483}" type="slidenum">
              <a:rPr lang="en-US" altLang="en-US">
                <a:latin typeface="Arial"/>
              </a:rPr>
              <a:pPr lvl="0">
                <a:defRPr/>
              </a:pPr>
              <a:t>2</a:t>
            </a:fld>
            <a:endParaRPr lang="en-US" altLang="en-US"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6199" tIns="43100" rIns="86199" bIns="4310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 sz="1696">
              <a:latin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285" y="1145274"/>
            <a:ext cx="3277102" cy="3794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6199" tIns="43100" rIns="86199" bIns="4310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696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고딕"/>
                <a:ea typeface="나눔고딕"/>
              </a:rPr>
              <a:t>1. </a:t>
            </a:r>
            <a:r>
              <a:rPr lang="en-US" altLang="ko-KR" sz="1696" b="1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고딕"/>
                <a:ea typeface="나눔고딕"/>
              </a:rPr>
              <a:t>Glm</a:t>
            </a:r>
            <a:r>
              <a:rPr lang="en-US" altLang="ko-KR" sz="1696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고딕"/>
                <a:ea typeface="나눔고딕"/>
              </a:rPr>
              <a:t> </a:t>
            </a:r>
            <a:r>
              <a:rPr lang="ko-KR" altLang="en-US" sz="1696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고딕"/>
                <a:ea typeface="나눔고딕"/>
              </a:rPr>
              <a:t>적합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7320" y="237744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endParaRPr lang="ko-KR" altLang="en-US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43CF882-485E-40C9-9AF6-0858C8DF79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6324" y="3627437"/>
            <a:ext cx="2303145" cy="230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1955DE-8708-459B-AB17-E53A9FBC0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85" y="1751385"/>
            <a:ext cx="4700978" cy="4405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502E6C-D646-44CF-9B2A-173C94C04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383" y="1334982"/>
            <a:ext cx="3764370" cy="37472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CDD6C6-D997-4194-9682-B32194902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6329473"/>
            <a:ext cx="76009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2226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2990" y="547425"/>
            <a:ext cx="2435282" cy="4985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2. </a:t>
            </a:r>
            <a:r>
              <a:rPr lang="en-US" altLang="ko-KR" sz="2640" b="1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glmStepAIC</a:t>
            </a:r>
            <a:endParaRPr lang="ko-KR" altLang="en-US" sz="2640" b="1" dirty="0">
              <a:solidFill>
                <a:srgbClr val="002060"/>
              </a:solidFill>
              <a:latin typeface="나눔고딕"/>
              <a:ea typeface="나눔고딕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453285" y="1048472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"/>
          <p:cNvSpPr txBox="1"/>
          <p:nvPr/>
        </p:nvSpPr>
        <p:spPr>
          <a:xfrm>
            <a:off x="781050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fld id="{13BE4C7E-C981-4380-B449-BA2E1EDEA483}" type="slidenum">
              <a:rPr lang="en-US" altLang="en-US">
                <a:latin typeface="Arial"/>
              </a:rPr>
              <a:pPr lvl="0">
                <a:defRPr/>
              </a:pPr>
              <a:t>3</a:t>
            </a:fld>
            <a:endParaRPr lang="en-US" altLang="en-US"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6199" tIns="43100" rIns="86199" bIns="4310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 sz="1696">
              <a:latin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285" y="1145274"/>
            <a:ext cx="3277102" cy="3794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6199" tIns="43100" rIns="86199" bIns="4310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8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2. </a:t>
            </a:r>
            <a:r>
              <a:rPr lang="en-US" altLang="ko-KR" sz="1800" b="1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glmStepAIC</a:t>
            </a:r>
            <a:r>
              <a:rPr lang="en-US" altLang="ko-KR" sz="18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8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적합</a:t>
            </a:r>
            <a:endParaRPr lang="ko-KR" altLang="en-US" sz="1800" b="1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7320" y="237744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endParaRPr lang="ko-KR" altLang="en-US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43CF882-485E-40C9-9AF6-0858C8DF79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6324" y="3627437"/>
            <a:ext cx="2303145" cy="230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C48229-22CA-408E-A1EF-6295FE8D9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81" y="1902266"/>
            <a:ext cx="4248743" cy="39820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D931CD-4188-44D5-8F57-A10538674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063" y="1423599"/>
            <a:ext cx="4029075" cy="42767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7C7E038-293E-4722-A226-836BF5CA0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6141244"/>
            <a:ext cx="79248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718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153286" y="547425"/>
            <a:ext cx="1694695" cy="4985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3. </a:t>
            </a:r>
            <a:r>
              <a:rPr lang="en-US" altLang="ko-KR" sz="2640" b="1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glmnet</a:t>
            </a:r>
            <a:endParaRPr lang="ko-KR" altLang="en-US" sz="2640" b="1" dirty="0">
              <a:solidFill>
                <a:srgbClr val="002060"/>
              </a:solidFill>
              <a:latin typeface="나눔고딕"/>
              <a:ea typeface="나눔고딕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453285" y="1048472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"/>
          <p:cNvSpPr txBox="1"/>
          <p:nvPr/>
        </p:nvSpPr>
        <p:spPr>
          <a:xfrm>
            <a:off x="781050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fld id="{13BE4C7E-C981-4380-B449-BA2E1EDEA483}" type="slidenum">
              <a:rPr lang="en-US" altLang="en-US">
                <a:latin typeface="Arial"/>
              </a:rPr>
              <a:pPr lvl="0">
                <a:defRPr/>
              </a:pPr>
              <a:t>4</a:t>
            </a:fld>
            <a:endParaRPr lang="en-US" altLang="en-US"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6199" tIns="43100" rIns="86199" bIns="4310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 sz="1696">
              <a:latin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285" y="1145274"/>
            <a:ext cx="3277102" cy="3794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6199" tIns="43100" rIns="86199" bIns="4310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8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3. </a:t>
            </a:r>
            <a:r>
              <a:rPr lang="en-US" altLang="ko-KR" sz="1800" b="1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glmnet</a:t>
            </a:r>
            <a:r>
              <a:rPr lang="en-US" altLang="ko-KR" sz="18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8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적합</a:t>
            </a:r>
            <a:endParaRPr lang="ko-KR" altLang="en-US" sz="1800" b="1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7320" y="237744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endParaRPr lang="ko-KR" altLang="en-US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43CF882-485E-40C9-9AF6-0858C8DF79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6324" y="3627437"/>
            <a:ext cx="2303145" cy="230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D254B5-9260-40BB-AC19-D7569092C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838" y="1539557"/>
            <a:ext cx="3810000" cy="43910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4E13ABA-0140-49D3-A653-CCB1B95A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51" y="1683586"/>
            <a:ext cx="4982257" cy="466946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5075645-AD98-4C79-A10D-F53B49943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4" y="6475005"/>
            <a:ext cx="75819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914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348052" y="547425"/>
            <a:ext cx="1305165" cy="4985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4. </a:t>
            </a:r>
            <a:r>
              <a:rPr lang="en-US" altLang="ko-KR" sz="2640" b="1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nnet</a:t>
            </a:r>
            <a:endParaRPr lang="ko-KR" altLang="en-US" sz="2640" b="1" dirty="0">
              <a:solidFill>
                <a:srgbClr val="002060"/>
              </a:solidFill>
              <a:latin typeface="나눔고딕"/>
              <a:ea typeface="나눔고딕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453285" y="1048472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"/>
          <p:cNvSpPr txBox="1"/>
          <p:nvPr/>
        </p:nvSpPr>
        <p:spPr>
          <a:xfrm>
            <a:off x="781050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fld id="{13BE4C7E-C981-4380-B449-BA2E1EDEA483}" type="slidenum">
              <a:rPr lang="en-US" altLang="en-US">
                <a:latin typeface="Arial"/>
              </a:rPr>
              <a:pPr lvl="0">
                <a:defRPr/>
              </a:pPr>
              <a:t>5</a:t>
            </a:fld>
            <a:endParaRPr lang="en-US" altLang="en-US"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6199" tIns="43100" rIns="86199" bIns="4310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 sz="1696">
              <a:latin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285" y="1145274"/>
            <a:ext cx="3277102" cy="3794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6199" tIns="43100" rIns="86199" bIns="4310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8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4. </a:t>
            </a:r>
            <a:r>
              <a:rPr lang="en-US" altLang="ko-KR" sz="1800" b="1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Nnet</a:t>
            </a:r>
            <a:r>
              <a:rPr lang="en-US" altLang="ko-KR" sz="18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8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적합</a:t>
            </a:r>
            <a:endParaRPr lang="ko-KR" altLang="en-US" sz="1800" b="1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7320" y="237744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endParaRPr lang="ko-KR" altLang="en-US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43CF882-485E-40C9-9AF6-0858C8DF79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6324" y="3627437"/>
            <a:ext cx="2303145" cy="230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A5F0A8-D09B-4591-A11C-EC2AC3566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6" y="1704226"/>
            <a:ext cx="4861665" cy="45564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F8A63B-D7F6-4C50-BBF9-063F4FB80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457" y="1688333"/>
            <a:ext cx="3695700" cy="4076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99433A9-CE77-4F04-A6A9-5FE8FC89D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896" y="6377781"/>
            <a:ext cx="78581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1452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925661" y="547425"/>
            <a:ext cx="2149949" cy="4985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5. </a:t>
            </a:r>
            <a:r>
              <a:rPr lang="en-US" altLang="ko-KR" sz="2640" b="1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svmRadial</a:t>
            </a:r>
            <a:endParaRPr lang="ko-KR" altLang="en-US" sz="2640" b="1" dirty="0">
              <a:solidFill>
                <a:srgbClr val="002060"/>
              </a:solidFill>
              <a:latin typeface="나눔고딕"/>
              <a:ea typeface="나눔고딕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453285" y="1048472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"/>
          <p:cNvSpPr txBox="1"/>
          <p:nvPr/>
        </p:nvSpPr>
        <p:spPr>
          <a:xfrm>
            <a:off x="781050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fld id="{13BE4C7E-C981-4380-B449-BA2E1EDEA483}" type="slidenum">
              <a:rPr lang="en-US" altLang="en-US">
                <a:latin typeface="Arial"/>
              </a:rPr>
              <a:pPr lvl="0">
                <a:defRPr/>
              </a:pPr>
              <a:t>6</a:t>
            </a:fld>
            <a:endParaRPr lang="en-US" altLang="en-US"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6199" tIns="43100" rIns="86199" bIns="4310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 sz="1696">
              <a:latin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285" y="1145274"/>
            <a:ext cx="3277102" cy="3794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6199" tIns="43100" rIns="86199" bIns="4310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8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5. </a:t>
            </a:r>
            <a:r>
              <a:rPr lang="en-US" altLang="ko-KR" sz="1800" b="1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svmRadial</a:t>
            </a:r>
            <a:endParaRPr lang="ko-KR" altLang="en-US" sz="1800" b="1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7320" y="237744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endParaRPr lang="ko-KR" altLang="en-US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43CF882-485E-40C9-9AF6-0858C8DF79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6324" y="3627437"/>
            <a:ext cx="2303145" cy="230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451DC8-8133-418C-995B-18B3AFE20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553" y="1597827"/>
            <a:ext cx="3886200" cy="4086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FD5CF8-D5DA-4605-B353-007295690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85" y="1702045"/>
            <a:ext cx="4758795" cy="44600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AE4AD08-8E61-4F5A-9452-8832406BB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4" y="6395321"/>
            <a:ext cx="79629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5113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327214" y="547425"/>
            <a:ext cx="1346844" cy="4985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6. </a:t>
            </a:r>
            <a:r>
              <a:rPr lang="en-US" altLang="ko-KR" sz="2640" b="1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rpart</a:t>
            </a:r>
            <a:endParaRPr lang="ko-KR" altLang="en-US" sz="2640" b="1" dirty="0">
              <a:solidFill>
                <a:srgbClr val="002060"/>
              </a:solidFill>
              <a:latin typeface="나눔고딕"/>
              <a:ea typeface="나눔고딕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453285" y="1048472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"/>
          <p:cNvSpPr txBox="1"/>
          <p:nvPr/>
        </p:nvSpPr>
        <p:spPr>
          <a:xfrm>
            <a:off x="781050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fld id="{13BE4C7E-C981-4380-B449-BA2E1EDEA483}" type="slidenum">
              <a:rPr lang="en-US" altLang="en-US">
                <a:latin typeface="Arial"/>
              </a:rPr>
              <a:pPr lvl="0">
                <a:defRPr/>
              </a:pPr>
              <a:t>7</a:t>
            </a:fld>
            <a:endParaRPr lang="en-US" altLang="en-US"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6199" tIns="43100" rIns="86199" bIns="4310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 sz="1696">
              <a:latin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285" y="1145274"/>
            <a:ext cx="3277102" cy="3794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6199" tIns="43100" rIns="86199" bIns="4310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8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6. </a:t>
            </a:r>
            <a:r>
              <a:rPr lang="en-US" altLang="ko-KR" sz="1800" b="1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Rpart</a:t>
            </a:r>
            <a:r>
              <a:rPr lang="en-US" altLang="ko-KR" sz="18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8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적합</a:t>
            </a:r>
            <a:endParaRPr lang="ko-KR" altLang="en-US" sz="1800" b="1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7320" y="237744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endParaRPr lang="ko-KR" altLang="en-US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43CF882-485E-40C9-9AF6-0858C8DF79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6324" y="3627437"/>
            <a:ext cx="2303145" cy="230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7B2678-8997-4350-8643-CC5091A66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85" y="1902266"/>
            <a:ext cx="4667355" cy="41586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12CD76D-C447-4A0F-8CE4-21DEBFB90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90" y="1845400"/>
            <a:ext cx="3714750" cy="4171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7B43080-6BF6-4955-8DAC-2B91CF9DC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065" y="6324838"/>
            <a:ext cx="76771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0947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103595" y="547425"/>
            <a:ext cx="1794081" cy="4985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7. Ranger </a:t>
            </a:r>
            <a:endParaRPr lang="ko-KR" altLang="en-US" sz="2640" b="1" dirty="0">
              <a:solidFill>
                <a:srgbClr val="002060"/>
              </a:solidFill>
              <a:latin typeface="나눔고딕"/>
              <a:ea typeface="나눔고딕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453285" y="1048472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"/>
          <p:cNvSpPr txBox="1"/>
          <p:nvPr/>
        </p:nvSpPr>
        <p:spPr>
          <a:xfrm>
            <a:off x="781050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fld id="{13BE4C7E-C981-4380-B449-BA2E1EDEA483}" type="slidenum">
              <a:rPr lang="en-US" altLang="en-US">
                <a:latin typeface="Arial"/>
              </a:rPr>
              <a:pPr lvl="0">
                <a:defRPr/>
              </a:pPr>
              <a:t>8</a:t>
            </a:fld>
            <a:endParaRPr lang="en-US" altLang="en-US"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6199" tIns="43100" rIns="86199" bIns="4310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 sz="1696">
              <a:latin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285" y="1145274"/>
            <a:ext cx="3277102" cy="3794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6199" tIns="43100" rIns="86199" bIns="4310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8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7. Ranger </a:t>
            </a:r>
            <a:r>
              <a:rPr lang="ko-KR" altLang="en-US" sz="18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적합</a:t>
            </a:r>
            <a:endParaRPr lang="ko-KR" altLang="en-US" sz="1800" b="1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7320" y="237744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endParaRPr lang="ko-KR" altLang="en-US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43CF882-485E-40C9-9AF6-0858C8DF79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6324" y="3627437"/>
            <a:ext cx="2303145" cy="230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C36955-216D-45AB-AE35-0B8E4FE5B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86" y="1896745"/>
            <a:ext cx="4586234" cy="41734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A38F8D-D56E-4C08-AC63-857EE0770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864" y="1324775"/>
            <a:ext cx="3869272" cy="39141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053323-31F0-4C0F-B4F5-E724927AA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136" y="6345490"/>
            <a:ext cx="75723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3789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348052" y="547425"/>
            <a:ext cx="1305165" cy="4985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64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8. </a:t>
            </a:r>
            <a:r>
              <a:rPr lang="en-US" altLang="ko-KR" sz="2640" b="1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/>
                <a:ea typeface="나눔고딕"/>
              </a:rPr>
              <a:t>gbm</a:t>
            </a:r>
            <a:endParaRPr lang="ko-KR" altLang="en-US" sz="2640" b="1" dirty="0">
              <a:solidFill>
                <a:srgbClr val="002060"/>
              </a:solidFill>
              <a:latin typeface="나눔고딕"/>
              <a:ea typeface="나눔고딕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453285" y="1048472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"/>
          <p:cNvSpPr txBox="1"/>
          <p:nvPr/>
        </p:nvSpPr>
        <p:spPr>
          <a:xfrm>
            <a:off x="781050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fld id="{13BE4C7E-C981-4380-B449-BA2E1EDEA483}" type="slidenum">
              <a:rPr lang="en-US" altLang="en-US">
                <a:latin typeface="Arial"/>
              </a:rPr>
              <a:pPr lvl="0">
                <a:defRPr/>
              </a:pPr>
              <a:t>9</a:t>
            </a:fld>
            <a:endParaRPr lang="en-US" altLang="en-US"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6199" tIns="43100" rIns="86199" bIns="4310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 sz="1696">
              <a:latin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285" y="1145274"/>
            <a:ext cx="3277102" cy="3794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6199" tIns="43100" rIns="86199" bIns="4310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8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8. </a:t>
            </a:r>
            <a:r>
              <a:rPr lang="en-US" altLang="ko-KR" sz="1800" b="1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Gbm</a:t>
            </a:r>
            <a:r>
              <a:rPr lang="en-US" altLang="ko-KR" sz="18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8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적합</a:t>
            </a:r>
            <a:endParaRPr lang="ko-KR" altLang="en-US" sz="1800" b="1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7320" y="237744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endParaRPr lang="ko-KR" altLang="en-US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43CF882-485E-40C9-9AF6-0858C8DF79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6324" y="3627437"/>
            <a:ext cx="2303145" cy="230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C75C0B-029A-4692-BF2B-DC2058270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85" y="1822204"/>
            <a:ext cx="4937363" cy="44063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7BABF0-C8E9-4409-8B85-E9EB414E1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003" y="1315694"/>
            <a:ext cx="4095750" cy="4191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6E3F33-DC3D-4C7C-98EA-F225E6707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84" y="6387971"/>
            <a:ext cx="7810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207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E212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7068</TotalTime>
  <Words>349</Words>
  <Application>Microsoft Office PowerPoint</Application>
  <PresentationFormat>사용자 지정</PresentationFormat>
  <Paragraphs>71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Arial</vt:lpstr>
      <vt:lpstr>Calibri</vt:lpstr>
      <vt:lpstr>맑은 고딕</vt:lpstr>
      <vt:lpstr>나눔바른고딕</vt:lpstr>
      <vt:lpstr>나눔바른고딕 Light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BumSoo Kim</dc:creator>
  <cp:lastModifiedBy>서은유</cp:lastModifiedBy>
  <cp:revision>335</cp:revision>
  <dcterms:created xsi:type="dcterms:W3CDTF">2018-02-04T08:09:38Z</dcterms:created>
  <dcterms:modified xsi:type="dcterms:W3CDTF">2021-06-12T07:13:07Z</dcterms:modified>
</cp:coreProperties>
</file>