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6" r:id="rId6"/>
    <p:sldId id="257" r:id="rId7"/>
    <p:sldId id="264" r:id="rId8"/>
    <p:sldId id="260" r:id="rId9"/>
    <p:sldId id="261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82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DeMichele\Desktop\results_19.3.15\Nuova%20cartella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Foglio1!$D$4</c:f>
              <c:strCache>
                <c:ptCount val="1"/>
                <c:pt idx="0">
                  <c:v>UDI&lt;300 shelf int+ext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Foglio1!$D$42:$D$57</c:f>
              <c:numCache>
                <c:formatCode>General</c:formatCode>
                <c:ptCount val="16"/>
                <c:pt idx="0">
                  <c:v>27.095890410958901</c:v>
                </c:pt>
                <c:pt idx="1">
                  <c:v>16.136986301369799</c:v>
                </c:pt>
                <c:pt idx="2">
                  <c:v>19.369863013698598</c:v>
                </c:pt>
                <c:pt idx="3">
                  <c:v>22.657534246575299</c:v>
                </c:pt>
                <c:pt idx="4">
                  <c:v>26.301369863013601</c:v>
                </c:pt>
                <c:pt idx="5">
                  <c:v>29.643835616438299</c:v>
                </c:pt>
                <c:pt idx="6">
                  <c:v>33.397260273972599</c:v>
                </c:pt>
                <c:pt idx="7">
                  <c:v>37.123287671232802</c:v>
                </c:pt>
                <c:pt idx="8">
                  <c:v>40.630136986301302</c:v>
                </c:pt>
                <c:pt idx="9">
                  <c:v>45.095890410958901</c:v>
                </c:pt>
                <c:pt idx="10">
                  <c:v>48</c:v>
                </c:pt>
                <c:pt idx="11">
                  <c:v>50.630136986301302</c:v>
                </c:pt>
                <c:pt idx="12">
                  <c:v>54.876712328767098</c:v>
                </c:pt>
                <c:pt idx="13">
                  <c:v>56.849315068493098</c:v>
                </c:pt>
                <c:pt idx="14">
                  <c:v>58.164383561643803</c:v>
                </c:pt>
                <c:pt idx="15">
                  <c:v>62.657534246575302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Foglio1!$E$4</c:f>
              <c:strCache>
                <c:ptCount val="1"/>
                <c:pt idx="0">
                  <c:v>300&lt;UDI&lt;3000 shelf int+ext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Foglio1!$E$42:$E$57</c:f>
              <c:numCache>
                <c:formatCode>General</c:formatCode>
                <c:ptCount val="16"/>
                <c:pt idx="0">
                  <c:v>65.205479452054703</c:v>
                </c:pt>
                <c:pt idx="1">
                  <c:v>38.109589041095802</c:v>
                </c:pt>
                <c:pt idx="2">
                  <c:v>56.273972602739697</c:v>
                </c:pt>
                <c:pt idx="3">
                  <c:v>62.164383561643803</c:v>
                </c:pt>
                <c:pt idx="4">
                  <c:v>65.890410958904098</c:v>
                </c:pt>
                <c:pt idx="5">
                  <c:v>68.465753424657507</c:v>
                </c:pt>
                <c:pt idx="6">
                  <c:v>66.602739726027394</c:v>
                </c:pt>
                <c:pt idx="7">
                  <c:v>62.876712328767098</c:v>
                </c:pt>
                <c:pt idx="8">
                  <c:v>59.369863013698598</c:v>
                </c:pt>
                <c:pt idx="9">
                  <c:v>54.904109589040999</c:v>
                </c:pt>
                <c:pt idx="10">
                  <c:v>52</c:v>
                </c:pt>
                <c:pt idx="11">
                  <c:v>49.369863013698598</c:v>
                </c:pt>
                <c:pt idx="12">
                  <c:v>45.123287671232802</c:v>
                </c:pt>
                <c:pt idx="13">
                  <c:v>43.150684931506802</c:v>
                </c:pt>
                <c:pt idx="14">
                  <c:v>41.835616438356098</c:v>
                </c:pt>
                <c:pt idx="15">
                  <c:v>37.342465753424598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Foglio1!$F$4</c:f>
              <c:strCache>
                <c:ptCount val="1"/>
                <c:pt idx="0">
                  <c:v>UDI&gt;3000 shelf int+ext</c:v>
                </c:pt>
              </c:strCache>
            </c:strRef>
          </c:tx>
          <c:spPr>
            <a:ln w="19050" cap="rnd">
              <a:solidFill>
                <a:srgbClr val="FFC00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Foglio1!$F$42:$F$57</c:f>
              <c:numCache>
                <c:formatCode>General</c:formatCode>
                <c:ptCount val="16"/>
                <c:pt idx="0">
                  <c:v>7.6986301369863002</c:v>
                </c:pt>
                <c:pt idx="1">
                  <c:v>45.753424657534197</c:v>
                </c:pt>
                <c:pt idx="2">
                  <c:v>24.356164383561602</c:v>
                </c:pt>
                <c:pt idx="3">
                  <c:v>15.178082191780801</c:v>
                </c:pt>
                <c:pt idx="4">
                  <c:v>7.8082191780821901</c:v>
                </c:pt>
                <c:pt idx="5">
                  <c:v>1.8904109589041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Foglio1!$J$4</c:f>
              <c:strCache>
                <c:ptCount val="1"/>
                <c:pt idx="0">
                  <c:v>UDI&lt;300 shelf tilt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Foglio1!$J$42:$J$57</c:f>
              <c:numCache>
                <c:formatCode>General</c:formatCode>
                <c:ptCount val="16"/>
                <c:pt idx="0">
                  <c:v>22.684931506849299</c:v>
                </c:pt>
                <c:pt idx="1">
                  <c:v>21.616438356164299</c:v>
                </c:pt>
                <c:pt idx="2">
                  <c:v>23.7534246575342</c:v>
                </c:pt>
                <c:pt idx="3">
                  <c:v>24.7671232876712</c:v>
                </c:pt>
                <c:pt idx="4">
                  <c:v>26.575342465753401</c:v>
                </c:pt>
                <c:pt idx="5">
                  <c:v>29.2328767123287</c:v>
                </c:pt>
                <c:pt idx="6">
                  <c:v>32.164383561643803</c:v>
                </c:pt>
                <c:pt idx="7">
                  <c:v>35.178082191780803</c:v>
                </c:pt>
                <c:pt idx="8">
                  <c:v>38.383561643835598</c:v>
                </c:pt>
                <c:pt idx="9">
                  <c:v>43.205479452054703</c:v>
                </c:pt>
                <c:pt idx="10">
                  <c:v>45.506849315068401</c:v>
                </c:pt>
                <c:pt idx="11">
                  <c:v>47.917808219177999</c:v>
                </c:pt>
                <c:pt idx="12">
                  <c:v>50.767123287671197</c:v>
                </c:pt>
                <c:pt idx="13">
                  <c:v>54.054794520547901</c:v>
                </c:pt>
                <c:pt idx="14">
                  <c:v>55.561643835616401</c:v>
                </c:pt>
                <c:pt idx="15">
                  <c:v>57.178082191780803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Foglio1!$K$4</c:f>
              <c:strCache>
                <c:ptCount val="1"/>
                <c:pt idx="0">
                  <c:v>300&lt;UDI&lt;3000 shelf tilt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Foglio1!$K$42:$K$57</c:f>
              <c:numCache>
                <c:formatCode>General</c:formatCode>
                <c:ptCount val="16"/>
                <c:pt idx="0">
                  <c:v>59.643835616438302</c:v>
                </c:pt>
                <c:pt idx="1">
                  <c:v>59.397260273972599</c:v>
                </c:pt>
                <c:pt idx="2">
                  <c:v>63.315068493150598</c:v>
                </c:pt>
                <c:pt idx="3">
                  <c:v>65.808219178082197</c:v>
                </c:pt>
                <c:pt idx="4">
                  <c:v>66.164383561643803</c:v>
                </c:pt>
                <c:pt idx="5">
                  <c:v>65.863013698630098</c:v>
                </c:pt>
                <c:pt idx="6">
                  <c:v>65.260273972602704</c:v>
                </c:pt>
                <c:pt idx="7">
                  <c:v>64.027397260273901</c:v>
                </c:pt>
                <c:pt idx="8">
                  <c:v>61.315068493150598</c:v>
                </c:pt>
                <c:pt idx="9">
                  <c:v>56.794520547945197</c:v>
                </c:pt>
                <c:pt idx="10">
                  <c:v>54.4931506849315</c:v>
                </c:pt>
                <c:pt idx="11">
                  <c:v>52.082191780821901</c:v>
                </c:pt>
                <c:pt idx="12">
                  <c:v>49.232876712328697</c:v>
                </c:pt>
                <c:pt idx="13">
                  <c:v>45.945205479452</c:v>
                </c:pt>
                <c:pt idx="14">
                  <c:v>44.438356164383499</c:v>
                </c:pt>
                <c:pt idx="15">
                  <c:v>42.821917808219098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Foglio1!$L$4</c:f>
              <c:strCache>
                <c:ptCount val="1"/>
                <c:pt idx="0">
                  <c:v>UDI&gt;3000 shelf tilt</c:v>
                </c:pt>
              </c:strCache>
            </c:strRef>
          </c:tx>
          <c:spPr>
            <a:ln w="19050" cap="rnd">
              <a:solidFill>
                <a:srgbClr val="FFC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Foglio1!$L$42:$L$57</c:f>
              <c:numCache>
                <c:formatCode>General</c:formatCode>
                <c:ptCount val="16"/>
                <c:pt idx="0">
                  <c:v>17.671232876712299</c:v>
                </c:pt>
                <c:pt idx="1">
                  <c:v>18.986301369863</c:v>
                </c:pt>
                <c:pt idx="2">
                  <c:v>12.931506849314999</c:v>
                </c:pt>
                <c:pt idx="3">
                  <c:v>9.4246575342465704</c:v>
                </c:pt>
                <c:pt idx="4">
                  <c:v>7.2602739726027297</c:v>
                </c:pt>
                <c:pt idx="5">
                  <c:v>4.9041095890410897</c:v>
                </c:pt>
                <c:pt idx="6">
                  <c:v>2.5753424657534199</c:v>
                </c:pt>
                <c:pt idx="7">
                  <c:v>0.79452054794520499</c:v>
                </c:pt>
                <c:pt idx="8">
                  <c:v>0.301369863013698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Foglio1!$P$4</c:f>
              <c:strCache>
                <c:ptCount val="1"/>
                <c:pt idx="0">
                  <c:v>UDI&lt;300 shelf int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lgDashDotDot"/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Foglio1!$P$42:$P$57</c:f>
              <c:numCache>
                <c:formatCode>General</c:formatCode>
                <c:ptCount val="16"/>
                <c:pt idx="0">
                  <c:v>31.616438356164299</c:v>
                </c:pt>
                <c:pt idx="1">
                  <c:v>18</c:v>
                </c:pt>
                <c:pt idx="2">
                  <c:v>20.383561643835598</c:v>
                </c:pt>
                <c:pt idx="3">
                  <c:v>22.383561643835598</c:v>
                </c:pt>
                <c:pt idx="4">
                  <c:v>25.890410958904098</c:v>
                </c:pt>
                <c:pt idx="5">
                  <c:v>29.068493150684901</c:v>
                </c:pt>
                <c:pt idx="6">
                  <c:v>32.684931506849303</c:v>
                </c:pt>
                <c:pt idx="7">
                  <c:v>36.356164383561598</c:v>
                </c:pt>
                <c:pt idx="8">
                  <c:v>39.369863013698598</c:v>
                </c:pt>
                <c:pt idx="9">
                  <c:v>44.438356164383499</c:v>
                </c:pt>
                <c:pt idx="10">
                  <c:v>46.684931506849303</c:v>
                </c:pt>
                <c:pt idx="11">
                  <c:v>48.821917808219098</c:v>
                </c:pt>
                <c:pt idx="12">
                  <c:v>52.219178082191704</c:v>
                </c:pt>
                <c:pt idx="13">
                  <c:v>55.123287671232802</c:v>
                </c:pt>
                <c:pt idx="14">
                  <c:v>56.4931506849315</c:v>
                </c:pt>
                <c:pt idx="15">
                  <c:v>59.589041095890401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Foglio1!$Q$4</c:f>
              <c:strCache>
                <c:ptCount val="1"/>
                <c:pt idx="0">
                  <c:v>300&lt;UDI&lt;3000 shelf int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lgDashDotDot"/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Foglio1!$Q$42:$Q$57</c:f>
              <c:numCache>
                <c:formatCode>General</c:formatCode>
                <c:ptCount val="16"/>
                <c:pt idx="0">
                  <c:v>62.109589041095802</c:v>
                </c:pt>
                <c:pt idx="1">
                  <c:v>53.561643835616401</c:v>
                </c:pt>
                <c:pt idx="2">
                  <c:v>61.890410958904098</c:v>
                </c:pt>
                <c:pt idx="3">
                  <c:v>62.109589041095802</c:v>
                </c:pt>
                <c:pt idx="4">
                  <c:v>66.410958904109506</c:v>
                </c:pt>
                <c:pt idx="5">
                  <c:v>68.931506849314999</c:v>
                </c:pt>
                <c:pt idx="6">
                  <c:v>67.315068493150605</c:v>
                </c:pt>
                <c:pt idx="7">
                  <c:v>63.643835616438302</c:v>
                </c:pt>
                <c:pt idx="8">
                  <c:v>60.630136986301302</c:v>
                </c:pt>
                <c:pt idx="9">
                  <c:v>55.561643835616401</c:v>
                </c:pt>
                <c:pt idx="10">
                  <c:v>53.315068493150598</c:v>
                </c:pt>
                <c:pt idx="11">
                  <c:v>51.178082191780803</c:v>
                </c:pt>
                <c:pt idx="12">
                  <c:v>47.780821917808197</c:v>
                </c:pt>
                <c:pt idx="13">
                  <c:v>44.876712328767098</c:v>
                </c:pt>
                <c:pt idx="14">
                  <c:v>43.506849315068401</c:v>
                </c:pt>
                <c:pt idx="15">
                  <c:v>40.410958904109499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Foglio1!$R$4</c:f>
              <c:strCache>
                <c:ptCount val="1"/>
                <c:pt idx="0">
                  <c:v>UDI&gt;3000 shelf int</c:v>
                </c:pt>
              </c:strCache>
            </c:strRef>
          </c:tx>
          <c:spPr>
            <a:ln w="19050" cap="rnd">
              <a:solidFill>
                <a:srgbClr val="FFC000"/>
              </a:solidFill>
              <a:prstDash val="lgDashDotDot"/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Foglio1!$R$42:$R$57</c:f>
              <c:numCache>
                <c:formatCode>General</c:formatCode>
                <c:ptCount val="16"/>
                <c:pt idx="0">
                  <c:v>6.27397260273972</c:v>
                </c:pt>
                <c:pt idx="1">
                  <c:v>28.438356164383499</c:v>
                </c:pt>
                <c:pt idx="2">
                  <c:v>17.7260273972602</c:v>
                </c:pt>
                <c:pt idx="3">
                  <c:v>15.506849315068401</c:v>
                </c:pt>
                <c:pt idx="4">
                  <c:v>7.6986301369863002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Foglio1!$X$4</c:f>
              <c:strCache>
                <c:ptCount val="1"/>
                <c:pt idx="0">
                  <c:v>UDI&lt;300 glass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Foglio1!$X$5:$X$20</c:f>
              <c:numCache>
                <c:formatCode>General</c:formatCode>
                <c:ptCount val="16"/>
                <c:pt idx="0">
                  <c:v>22.383561643835598</c:v>
                </c:pt>
                <c:pt idx="1">
                  <c:v>22.876712328767098</c:v>
                </c:pt>
                <c:pt idx="2">
                  <c:v>24.4931506849315</c:v>
                </c:pt>
                <c:pt idx="3">
                  <c:v>26.630136986301299</c:v>
                </c:pt>
                <c:pt idx="4">
                  <c:v>28.356164383561602</c:v>
                </c:pt>
                <c:pt idx="5">
                  <c:v>30.575342465753401</c:v>
                </c:pt>
                <c:pt idx="6">
                  <c:v>33.315068493150598</c:v>
                </c:pt>
                <c:pt idx="7">
                  <c:v>36.054794520547901</c:v>
                </c:pt>
                <c:pt idx="8">
                  <c:v>38.821917808219098</c:v>
                </c:pt>
                <c:pt idx="9">
                  <c:v>43.726027397260196</c:v>
                </c:pt>
                <c:pt idx="10">
                  <c:v>46.054794520547901</c:v>
                </c:pt>
                <c:pt idx="11">
                  <c:v>48.301369863013697</c:v>
                </c:pt>
                <c:pt idx="12">
                  <c:v>52.520547945205401</c:v>
                </c:pt>
                <c:pt idx="13">
                  <c:v>54.767123287671197</c:v>
                </c:pt>
                <c:pt idx="14">
                  <c:v>56.547945205479401</c:v>
                </c:pt>
                <c:pt idx="15">
                  <c:v>59.589041095890401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Foglio1!$Y$4</c:f>
              <c:strCache>
                <c:ptCount val="1"/>
                <c:pt idx="0">
                  <c:v>300&lt;UDI&lt;3000 glass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Foglio1!$Y$5:$Y$20</c:f>
              <c:numCache>
                <c:formatCode>General</c:formatCode>
                <c:ptCount val="16"/>
                <c:pt idx="0">
                  <c:v>70.986301369863</c:v>
                </c:pt>
                <c:pt idx="1">
                  <c:v>71.671232876712295</c:v>
                </c:pt>
                <c:pt idx="2">
                  <c:v>73.123287671232802</c:v>
                </c:pt>
                <c:pt idx="3">
                  <c:v>72.684931506849296</c:v>
                </c:pt>
                <c:pt idx="4">
                  <c:v>71.589041095890394</c:v>
                </c:pt>
                <c:pt idx="5">
                  <c:v>69.424657534246506</c:v>
                </c:pt>
                <c:pt idx="6">
                  <c:v>66.684931506849296</c:v>
                </c:pt>
                <c:pt idx="7">
                  <c:v>63.945205479452</c:v>
                </c:pt>
                <c:pt idx="8">
                  <c:v>61.178082191780803</c:v>
                </c:pt>
                <c:pt idx="9">
                  <c:v>56.273972602739697</c:v>
                </c:pt>
                <c:pt idx="10">
                  <c:v>53.945205479452</c:v>
                </c:pt>
                <c:pt idx="11">
                  <c:v>51.698630136986303</c:v>
                </c:pt>
                <c:pt idx="12">
                  <c:v>47.4794520547945</c:v>
                </c:pt>
                <c:pt idx="13">
                  <c:v>45.232876712328697</c:v>
                </c:pt>
                <c:pt idx="14">
                  <c:v>43.4520547945205</c:v>
                </c:pt>
                <c:pt idx="15">
                  <c:v>40.410958904109499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Foglio1!$Z$4</c:f>
              <c:strCache>
                <c:ptCount val="1"/>
                <c:pt idx="0">
                  <c:v>UDI&gt;3000 glass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Foglio1!$C$5:$C$20</c:f>
              <c:numCache>
                <c:formatCode>General</c:formatCode>
                <c:ptCount val="1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</c:numCache>
            </c:numRef>
          </c:xVal>
          <c:yVal>
            <c:numRef>
              <c:f>Foglio1!$Z$5:$Z$20</c:f>
              <c:numCache>
                <c:formatCode>General</c:formatCode>
                <c:ptCount val="16"/>
                <c:pt idx="0">
                  <c:v>6.6301369863013697</c:v>
                </c:pt>
                <c:pt idx="1">
                  <c:v>5.4520547945205404</c:v>
                </c:pt>
                <c:pt idx="2">
                  <c:v>2.38356164383561</c:v>
                </c:pt>
                <c:pt idx="3">
                  <c:v>0.68493150684931503</c:v>
                </c:pt>
                <c:pt idx="4">
                  <c:v>5.4794520547945202E-2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6731752"/>
        <c:axId val="236737240"/>
      </c:scatterChart>
      <c:valAx>
        <c:axId val="236731752"/>
        <c:scaling>
          <c:orientation val="minMax"/>
          <c:max val="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737240"/>
        <c:crosses val="autoZero"/>
        <c:crossBetween val="midCat"/>
      </c:valAx>
      <c:valAx>
        <c:axId val="2367372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731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3052793239744988E-3"/>
          <c:y val="0.79897899319671883"/>
          <c:w val="0.96326475217083785"/>
          <c:h val="0.197903600716649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8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3808-63BE-43CF-A976-E5531BC241A7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CEFC-4E1D-4BC3-B2FB-58D3E577AF0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11425" y="291995"/>
            <a:ext cx="6009860" cy="4047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#@</a:t>
            </a:r>
            <a:r>
              <a:rPr lang="en-GB" dirty="0" err="1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rfluxmtx</a:t>
            </a: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h=</a:t>
            </a:r>
            <a:r>
              <a:rPr lang="en-GB" dirty="0" err="1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kf</a:t>
            </a: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u=Z o=images/</a:t>
            </a:r>
            <a:r>
              <a:rPr lang="en-GB" dirty="0" err="1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vmx</a:t>
            </a: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/window_%03d.hdr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glow </a:t>
            </a:r>
            <a:r>
              <a:rPr lang="en-GB" dirty="0" err="1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windowglow</a:t>
            </a: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4 1 1 1 0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windowglow</a:t>
            </a: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polygon window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    0.5    -.15     1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    -.15      2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3.5    -.15     2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3.5    -.15      1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742652" y="2968934"/>
            <a:ext cx="4293707" cy="4021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#@</a:t>
            </a:r>
            <a:r>
              <a:rPr lang="en-GB" dirty="0" err="1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rfluxmtx</a:t>
            </a: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h=</a:t>
            </a:r>
            <a:r>
              <a:rPr lang="en-GB" dirty="0" err="1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kf</a:t>
            </a: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u=Z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glow </a:t>
            </a:r>
            <a:r>
              <a:rPr lang="en-GB" dirty="0" err="1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windowglow</a:t>
            </a: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4 1 1 1 0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windowglow</a:t>
            </a: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polygon window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    0.5    -.15     1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    -.15      2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3.5    -.15     2 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3.5    -.15      1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1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c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951904"/>
              </p:ext>
            </p:extLst>
          </p:nvPr>
        </p:nvGraphicFramePr>
        <p:xfrm>
          <a:off x="-335280" y="290055"/>
          <a:ext cx="9655303" cy="6445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71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579911"/>
              </p:ext>
            </p:extLst>
          </p:nvPr>
        </p:nvGraphicFramePr>
        <p:xfrm>
          <a:off x="1985010" y="2343785"/>
          <a:ext cx="3943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Reflectance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Ceiling</a:t>
                      </a:r>
                      <a:endParaRPr lang="it-IT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Floor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Wall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Ground</a:t>
                      </a:r>
                      <a:r>
                        <a:rPr lang="it-IT" baseline="0" dirty="0" smtClean="0"/>
                        <a:t>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0.35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2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850293" y="1588708"/>
            <a:ext cx="4293707" cy="37512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#@</a:t>
            </a:r>
            <a:r>
              <a:rPr lang="en-GB" dirty="0" err="1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rfluxmtx</a:t>
            </a: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h=</a:t>
            </a:r>
            <a:r>
              <a:rPr lang="en-GB" dirty="0" err="1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kf</a:t>
            </a: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u=Z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glow </a:t>
            </a:r>
            <a:r>
              <a:rPr lang="en-GB" dirty="0" err="1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windowglow</a:t>
            </a: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4 1 1 1 0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windowglow</a:t>
            </a: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polygon window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    0.5    -.15     1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    -.15      2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3.5    -.15     2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3.5    -.15      1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0" y="525105"/>
            <a:ext cx="457200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#@</a:t>
            </a:r>
            <a:r>
              <a:rPr lang="en-US" dirty="0" err="1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rfluxmtx</a:t>
            </a:r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h=u u=Y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glow </a:t>
            </a:r>
            <a:r>
              <a:rPr lang="en-US" dirty="0" err="1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ground_glow</a:t>
            </a:r>
            <a:endParaRPr lang="en-US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4 1 1 1 0 </a:t>
            </a:r>
          </a:p>
          <a:p>
            <a:endParaRPr lang="en-US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ground_glow</a:t>
            </a:r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 ground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0 0 -1 180 </a:t>
            </a:r>
          </a:p>
          <a:p>
            <a:endParaRPr lang="en-US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#@</a:t>
            </a:r>
            <a:r>
              <a:rPr lang="en-US" dirty="0" err="1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rfluxmtx</a:t>
            </a:r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h=r1 u=Y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glow </a:t>
            </a:r>
            <a:r>
              <a:rPr lang="en-US" dirty="0" err="1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sky_glow</a:t>
            </a:r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4 1 1 1 0 </a:t>
            </a:r>
          </a:p>
          <a:p>
            <a:r>
              <a:rPr lang="en-US" dirty="0" err="1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sky_glow</a:t>
            </a:r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 sky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</a:p>
          <a:p>
            <a:r>
              <a:rPr lang="en-US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4 0 0 1 180</a:t>
            </a:r>
            <a:endParaRPr lang="en-GB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6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36251" y="77002"/>
            <a:ext cx="4293707" cy="6612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#objects/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window_south.rad</a:t>
            </a:r>
            <a:endParaRPr lang="en-GB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glow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window_south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4 1 1 1 0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window_south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polygon 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window1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    0.5    -.15     1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    -.15      2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   -.15     2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 -.15      1</a:t>
            </a:r>
            <a:endParaRPr lang="en-GB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window_south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polygon window2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   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2.5  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-.15     1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2 .5 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-.15     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 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-.15     2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 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-.15      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endParaRPr lang="en-GB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549932" y="174655"/>
            <a:ext cx="4293707" cy="3945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#objects/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window_south.rad</a:t>
            </a:r>
            <a:endParaRPr lang="en-GB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glow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window_south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4 1 1 1 0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window_south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polygon window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    0.5    -.15     1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    -.15      2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3.5    -.15     2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3.5    -.15      1</a:t>
            </a:r>
            <a:endParaRPr lang="en-GB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620953" y="4561703"/>
            <a:ext cx="4293707" cy="1574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#objects/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win.vd</a:t>
            </a:r>
            <a:endParaRPr lang="en-GB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# number of windows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window_south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 0 1 0 	0 0 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Parentesi graffa aperta 9"/>
          <p:cNvSpPr/>
          <p:nvPr/>
        </p:nvSpPr>
        <p:spPr>
          <a:xfrm rot="16200000">
            <a:off x="6743122" y="5237243"/>
            <a:ext cx="171284" cy="560829"/>
          </a:xfrm>
          <a:prstGeom prst="leftBrace">
            <a:avLst>
              <a:gd name="adj1" fmla="val 5360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entesi graffa aperta 10"/>
          <p:cNvSpPr/>
          <p:nvPr/>
        </p:nvSpPr>
        <p:spPr>
          <a:xfrm rot="16200000">
            <a:off x="7607840" y="5252628"/>
            <a:ext cx="165190" cy="493117"/>
          </a:xfrm>
          <a:prstGeom prst="leftBrace">
            <a:avLst>
              <a:gd name="adj1" fmla="val 53606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entesi graffa aperta 11"/>
          <p:cNvSpPr/>
          <p:nvPr/>
        </p:nvSpPr>
        <p:spPr>
          <a:xfrm rot="16200000">
            <a:off x="5321514" y="4797849"/>
            <a:ext cx="165190" cy="1408178"/>
          </a:xfrm>
          <a:prstGeom prst="leftBrace">
            <a:avLst>
              <a:gd name="adj1" fmla="val 5360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/>
          <p:cNvSpPr txBox="1"/>
          <p:nvPr/>
        </p:nvSpPr>
        <p:spPr>
          <a:xfrm>
            <a:off x="6624541" y="5642089"/>
            <a:ext cx="4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vd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485090" y="561302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vu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4935084" y="5642089"/>
            <a:ext cx="98456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modifier</a:t>
            </a:r>
          </a:p>
        </p:txBody>
      </p:sp>
    </p:spTree>
    <p:extLst>
      <p:ext uri="{BB962C8B-B14F-4D97-AF65-F5344CB8AC3E}">
        <p14:creationId xmlns:p14="http://schemas.microsoft.com/office/powerpoint/2010/main" val="222508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0" y="452161"/>
            <a:ext cx="1027109" cy="2164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42" y="683809"/>
            <a:ext cx="1204064" cy="1104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/>
          <p:cNvSpPr txBox="1"/>
          <p:nvPr/>
        </p:nvSpPr>
        <p:spPr>
          <a:xfrm>
            <a:off x="252217" y="144384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su2rad export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522409" y="3760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/>
          <p:nvPr/>
        </p:nvCxnSpPr>
        <p:spPr>
          <a:xfrm>
            <a:off x="1021287" y="1236307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56" y="2967120"/>
            <a:ext cx="3025402" cy="2484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sellaDiTesto 9"/>
          <p:cNvSpPr txBox="1"/>
          <p:nvPr/>
        </p:nvSpPr>
        <p:spPr>
          <a:xfrm>
            <a:off x="5138161" y="2659343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Zone1.rad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8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2037425" y="1623193"/>
            <a:ext cx="4293707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# </a:t>
            </a:r>
            <a:r>
              <a:rPr lang="en-GB" dirty="0" err="1" smtClean="0"/>
              <a:t>box.rad</a:t>
            </a:r>
            <a:endParaRPr lang="en-GB" dirty="0" smtClean="0"/>
          </a:p>
          <a:p>
            <a:r>
              <a:rPr lang="en-GB" dirty="0" smtClean="0"/>
              <a:t>!</a:t>
            </a:r>
            <a:r>
              <a:rPr lang="en-GB" dirty="0" err="1" smtClean="0"/>
              <a:t>xform</a:t>
            </a:r>
            <a:r>
              <a:rPr lang="en-GB" dirty="0" smtClean="0"/>
              <a:t> skies/not_used_1108_1430.sky</a:t>
            </a:r>
          </a:p>
          <a:p>
            <a:r>
              <a:rPr lang="en-GB" dirty="0" smtClean="0"/>
              <a:t>!</a:t>
            </a:r>
            <a:r>
              <a:rPr lang="en-GB" dirty="0" err="1"/>
              <a:t>xform</a:t>
            </a:r>
            <a:r>
              <a:rPr lang="en-GB" dirty="0"/>
              <a:t> ./</a:t>
            </a:r>
            <a:r>
              <a:rPr lang="en-GB" dirty="0" err="1"/>
              <a:t>materials.rad</a:t>
            </a:r>
            <a:endParaRPr lang="en-GB" dirty="0"/>
          </a:p>
          <a:p>
            <a:endParaRPr lang="en-GB" dirty="0"/>
          </a:p>
          <a:p>
            <a:r>
              <a:rPr lang="en-GB" dirty="0"/>
              <a:t>!</a:t>
            </a:r>
            <a:r>
              <a:rPr lang="en-GB" dirty="0" err="1"/>
              <a:t>xform</a:t>
            </a:r>
            <a:r>
              <a:rPr lang="en-GB" dirty="0"/>
              <a:t> objects/</a:t>
            </a:r>
            <a:r>
              <a:rPr lang="en-GB" dirty="0" err="1"/>
              <a:t>ceiling.rad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/>
              <a:t>!</a:t>
            </a:r>
            <a:r>
              <a:rPr lang="en-GB" dirty="0" err="1"/>
              <a:t>xform</a:t>
            </a:r>
            <a:r>
              <a:rPr lang="en-GB" dirty="0"/>
              <a:t> objects/</a:t>
            </a:r>
            <a:r>
              <a:rPr lang="en-GB" dirty="0" err="1"/>
              <a:t>ext</a:t>
            </a:r>
            <a:r>
              <a:rPr lang="en-GB" dirty="0"/>
              <a:t>_ </a:t>
            </a:r>
            <a:r>
              <a:rPr lang="en-GB" dirty="0" err="1"/>
              <a:t>wall.rad</a:t>
            </a:r>
            <a:endParaRPr lang="en-GB" dirty="0"/>
          </a:p>
          <a:p>
            <a:r>
              <a:rPr lang="en-GB" dirty="0"/>
              <a:t>!</a:t>
            </a:r>
            <a:r>
              <a:rPr lang="en-GB" dirty="0" err="1"/>
              <a:t>xform</a:t>
            </a:r>
            <a:r>
              <a:rPr lang="en-GB" dirty="0"/>
              <a:t> objects/</a:t>
            </a:r>
            <a:r>
              <a:rPr lang="en-GB" dirty="0" err="1"/>
              <a:t>floor.rad</a:t>
            </a:r>
            <a:endParaRPr lang="en-GB" dirty="0"/>
          </a:p>
          <a:p>
            <a:r>
              <a:rPr lang="en-GB" dirty="0"/>
              <a:t>!</a:t>
            </a:r>
            <a:r>
              <a:rPr lang="en-GB" dirty="0" err="1"/>
              <a:t>xform</a:t>
            </a:r>
            <a:r>
              <a:rPr lang="en-GB" dirty="0"/>
              <a:t> </a:t>
            </a:r>
            <a:r>
              <a:rPr lang="en-GB" dirty="0" smtClean="0"/>
              <a:t>objects/</a:t>
            </a:r>
            <a:r>
              <a:rPr lang="en-GB" dirty="0" err="1" smtClean="0"/>
              <a:t>forniture.rad</a:t>
            </a:r>
            <a:endParaRPr lang="en-GB" dirty="0"/>
          </a:p>
          <a:p>
            <a:r>
              <a:rPr lang="en-GB" dirty="0"/>
              <a:t>!</a:t>
            </a:r>
            <a:r>
              <a:rPr lang="en-GB" dirty="0" err="1"/>
              <a:t>xform</a:t>
            </a:r>
            <a:r>
              <a:rPr lang="en-GB" dirty="0"/>
              <a:t> objects/</a:t>
            </a:r>
            <a:r>
              <a:rPr lang="en-GB" dirty="0" err="1"/>
              <a:t>ground.rad</a:t>
            </a:r>
            <a:endParaRPr lang="en-GB" dirty="0"/>
          </a:p>
          <a:p>
            <a:r>
              <a:rPr lang="en-GB" dirty="0" smtClean="0"/>
              <a:t>!</a:t>
            </a:r>
            <a:r>
              <a:rPr lang="en-GB" dirty="0" err="1"/>
              <a:t>xform</a:t>
            </a:r>
            <a:r>
              <a:rPr lang="en-GB" dirty="0"/>
              <a:t> </a:t>
            </a:r>
            <a:r>
              <a:rPr lang="en-GB" dirty="0" smtClean="0"/>
              <a:t>objects/</a:t>
            </a:r>
            <a:r>
              <a:rPr lang="en-GB" dirty="0" err="1" smtClean="0"/>
              <a:t>int_wall.rad</a:t>
            </a:r>
            <a:endParaRPr lang="en-GB" dirty="0" smtClean="0"/>
          </a:p>
          <a:p>
            <a:r>
              <a:rPr lang="en-GB" dirty="0"/>
              <a:t>!</a:t>
            </a:r>
            <a:r>
              <a:rPr lang="en-GB" dirty="0" err="1"/>
              <a:t>xform</a:t>
            </a:r>
            <a:r>
              <a:rPr lang="en-GB" dirty="0"/>
              <a:t> </a:t>
            </a:r>
            <a:r>
              <a:rPr lang="en-GB" dirty="0" smtClean="0"/>
              <a:t>objects/</a:t>
            </a:r>
            <a:r>
              <a:rPr lang="en-GB" dirty="0" err="1" smtClean="0"/>
              <a:t>window_south.rad</a:t>
            </a:r>
            <a:endParaRPr lang="en-GB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nettore 1 6"/>
          <p:cNvCxnSpPr/>
          <p:nvPr/>
        </p:nvCxnSpPr>
        <p:spPr>
          <a:xfrm flipH="1" flipV="1">
            <a:off x="2127504" y="4559808"/>
            <a:ext cx="3243072" cy="60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 flipV="1">
            <a:off x="2127504" y="2078736"/>
            <a:ext cx="3681984" cy="243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2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415"/>
              </p:ext>
            </p:extLst>
          </p:nvPr>
        </p:nvGraphicFramePr>
        <p:xfrm>
          <a:off x="1184318" y="1345721"/>
          <a:ext cx="6833203" cy="4287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6853"/>
                <a:gridCol w="208280"/>
                <a:gridCol w="2244035"/>
                <a:gridCol w="2244035"/>
              </a:tblGrid>
              <a:tr h="857454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Sender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Receiver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45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VMX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Points</a:t>
                      </a:r>
                      <a:r>
                        <a:rPr lang="it-IT" dirty="0" smtClean="0"/>
                        <a:t> [y]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cfs.rad</a:t>
                      </a:r>
                      <a:r>
                        <a:rPr lang="it-IT" dirty="0" smtClean="0"/>
                        <a:t> [</a:t>
                      </a:r>
                      <a:r>
                        <a:rPr lang="it-IT" dirty="0" err="1" smtClean="0"/>
                        <a:t>kf</a:t>
                      </a:r>
                      <a:r>
                        <a:rPr lang="it-IT" dirty="0" smtClean="0"/>
                        <a:t>]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5745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BSDF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145</a:t>
                      </a:r>
                      <a:endParaRPr lang="en-US" dirty="0"/>
                    </a:p>
                  </a:txBody>
                  <a:tcPr anchor="ctr"/>
                </a:tc>
              </a:tr>
              <a:tr h="85745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DMX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cfs.rad</a:t>
                      </a:r>
                      <a:r>
                        <a:rPr lang="it-IT" dirty="0" smtClean="0"/>
                        <a:t> [</a:t>
                      </a:r>
                      <a:r>
                        <a:rPr lang="it-IT" dirty="0" err="1" smtClean="0"/>
                        <a:t>kf</a:t>
                      </a:r>
                      <a:r>
                        <a:rPr lang="it-IT" dirty="0" smtClean="0"/>
                        <a:t>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sky.rad</a:t>
                      </a:r>
                      <a:r>
                        <a:rPr lang="it-IT" dirty="0" smtClean="0"/>
                        <a:t> [</a:t>
                      </a:r>
                      <a:r>
                        <a:rPr lang="it-IT" dirty="0" err="1" smtClean="0"/>
                        <a:t>rN</a:t>
                      </a:r>
                      <a:r>
                        <a:rPr lang="it-IT" dirty="0" smtClean="0"/>
                        <a:t>]</a:t>
                      </a:r>
                    </a:p>
                    <a:p>
                      <a:pPr algn="ctr"/>
                      <a:r>
                        <a:rPr lang="it-IT" dirty="0" smtClean="0"/>
                        <a:t>N=1,2,4</a:t>
                      </a:r>
                      <a:endParaRPr lang="en-US" dirty="0"/>
                    </a:p>
                  </a:txBody>
                  <a:tcPr anchor="ctr"/>
                </a:tc>
              </a:tr>
              <a:tr h="85745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SMX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gendaymtx</a:t>
                      </a:r>
                      <a:r>
                        <a:rPr lang="it-IT" baseline="0" dirty="0" smtClean="0"/>
                        <a:t> –m 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N=1,2,4</a:t>
                      </a:r>
                      <a:endParaRPr lang="en-US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8760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0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2 8"/>
          <p:cNvCxnSpPr/>
          <p:nvPr/>
        </p:nvCxnSpPr>
        <p:spPr>
          <a:xfrm flipH="1" flipV="1">
            <a:off x="7155116" y="1305015"/>
            <a:ext cx="17801" cy="314713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rot="10800000" flipV="1">
            <a:off x="2500838" y="4452151"/>
            <a:ext cx="4665933" cy="101205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7172917" y="4445408"/>
            <a:ext cx="969970" cy="27751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elogramma 26"/>
          <p:cNvSpPr/>
          <p:nvPr/>
        </p:nvSpPr>
        <p:spPr>
          <a:xfrm rot="10075713">
            <a:off x="2511667" y="2449674"/>
            <a:ext cx="3889846" cy="2312341"/>
          </a:xfrm>
          <a:prstGeom prst="parallelogram">
            <a:avLst>
              <a:gd name="adj" fmla="val 20680"/>
            </a:avLst>
          </a:prstGeom>
          <a:solidFill>
            <a:schemeClr val="bg2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arallelogramma 27"/>
          <p:cNvSpPr/>
          <p:nvPr/>
        </p:nvSpPr>
        <p:spPr>
          <a:xfrm rot="10075713">
            <a:off x="3462329" y="3076320"/>
            <a:ext cx="2158678" cy="1059046"/>
          </a:xfrm>
          <a:prstGeom prst="parallelogram">
            <a:avLst>
              <a:gd name="adj" fmla="val 2116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1" name="Connettore 2 30"/>
          <p:cNvCxnSpPr/>
          <p:nvPr/>
        </p:nvCxnSpPr>
        <p:spPr>
          <a:xfrm>
            <a:off x="4541668" y="3605843"/>
            <a:ext cx="811567" cy="2559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H="1" flipV="1">
            <a:off x="4523740" y="2796540"/>
            <a:ext cx="17928" cy="8093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 flipH="1" flipV="1">
            <a:off x="6082971" y="2078554"/>
            <a:ext cx="1463040" cy="445436"/>
          </a:xfrm>
          <a:prstGeom prst="line">
            <a:avLst/>
          </a:prstGeom>
          <a:ln w="15875">
            <a:solidFill>
              <a:srgbClr val="4171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H="1" flipV="1">
            <a:off x="2767006" y="2803714"/>
            <a:ext cx="1216898" cy="456609"/>
          </a:xfrm>
          <a:prstGeom prst="line">
            <a:avLst/>
          </a:prstGeom>
          <a:ln w="15875">
            <a:solidFill>
              <a:srgbClr val="4171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 flipH="1" flipV="1">
            <a:off x="2778383" y="5127673"/>
            <a:ext cx="1361678" cy="576004"/>
          </a:xfrm>
          <a:prstGeom prst="line">
            <a:avLst/>
          </a:prstGeom>
          <a:ln w="15875">
            <a:solidFill>
              <a:srgbClr val="4171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6333849" y="326032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</a:t>
            </a:r>
            <a:r>
              <a:rPr lang="en-GB" dirty="0"/>
              <a:t>s</a:t>
            </a:r>
            <a:r>
              <a:rPr lang="en-GB" dirty="0" smtClean="0"/>
              <a:t>ide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5024800" y="3920917"/>
            <a:ext cx="1059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vd (0 </a:t>
            </a:r>
            <a:r>
              <a:rPr lang="en-GB" dirty="0" smtClean="0"/>
              <a:t>1 </a:t>
            </a:r>
            <a:r>
              <a:rPr lang="en-GB" dirty="0"/>
              <a:t>0)</a:t>
            </a:r>
          </a:p>
        </p:txBody>
      </p:sp>
      <p:sp>
        <p:nvSpPr>
          <p:cNvPr id="63" name="Rettangolo 62"/>
          <p:cNvSpPr/>
          <p:nvPr/>
        </p:nvSpPr>
        <p:spPr>
          <a:xfrm>
            <a:off x="4090922" y="2466964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vu </a:t>
            </a:r>
            <a:r>
              <a:rPr lang="en-GB" dirty="0"/>
              <a:t>(0 </a:t>
            </a:r>
            <a:r>
              <a:rPr lang="en-GB" dirty="0" smtClean="0"/>
              <a:t>0 1)</a:t>
            </a:r>
            <a:endParaRPr lang="en-GB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8142887" y="453305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5B9BD5"/>
                </a:solidFill>
              </a:rPr>
              <a:t>N</a:t>
            </a:r>
            <a:endParaRPr lang="en-GB" sz="2400" dirty="0">
              <a:solidFill>
                <a:srgbClr val="5B9BD5"/>
              </a:solidFill>
            </a:endParaRPr>
          </a:p>
        </p:txBody>
      </p:sp>
      <p:cxnSp>
        <p:nvCxnSpPr>
          <p:cNvPr id="17" name="Connettore 1 16"/>
          <p:cNvCxnSpPr/>
          <p:nvPr/>
        </p:nvCxnSpPr>
        <p:spPr>
          <a:xfrm flipH="1" flipV="1">
            <a:off x="6125029" y="4433366"/>
            <a:ext cx="1478057" cy="524813"/>
          </a:xfrm>
          <a:prstGeom prst="line">
            <a:avLst/>
          </a:prstGeom>
          <a:ln w="15875">
            <a:solidFill>
              <a:srgbClr val="4171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2079539" y="524201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5B9BD5"/>
                </a:solidFill>
              </a:rPr>
              <a:t>E</a:t>
            </a:r>
            <a:endParaRPr lang="en-GB" sz="24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4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96955"/>
              </p:ext>
            </p:extLst>
          </p:nvPr>
        </p:nvGraphicFramePr>
        <p:xfrm>
          <a:off x="1184318" y="1345721"/>
          <a:ext cx="6833203" cy="4287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133"/>
                <a:gridCol w="2244035"/>
                <a:gridCol w="2244035"/>
              </a:tblGrid>
              <a:tr h="8574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noProof="0" dirty="0" smtClean="0"/>
                        <a:t>Matrices</a:t>
                      </a:r>
                      <a:r>
                        <a:rPr lang="en-GB" baseline="0" noProof="0" dirty="0" smtClean="0"/>
                        <a:t> dimension</a:t>
                      </a:r>
                      <a:endParaRPr lang="en-GB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45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VMX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Points</a:t>
                      </a:r>
                      <a:r>
                        <a:rPr lang="it-IT" dirty="0" smtClean="0"/>
                        <a:t> [y]</a:t>
                      </a:r>
                    </a:p>
                    <a:p>
                      <a:pPr algn="ctr"/>
                      <a:r>
                        <a:rPr lang="it-IT" dirty="0" smtClean="0"/>
                        <a:t>y =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number</a:t>
                      </a:r>
                      <a:r>
                        <a:rPr lang="it-IT" baseline="0" dirty="0" smtClean="0"/>
                        <a:t> of </a:t>
                      </a:r>
                      <a:r>
                        <a:rPr lang="it-IT" baseline="0" dirty="0" err="1" smtClean="0"/>
                        <a:t>sensors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cfs.rad</a:t>
                      </a:r>
                      <a:r>
                        <a:rPr lang="it-IT" dirty="0" smtClean="0"/>
                        <a:t> [</a:t>
                      </a:r>
                      <a:r>
                        <a:rPr lang="it-IT" dirty="0" err="1" smtClean="0"/>
                        <a:t>kf</a:t>
                      </a:r>
                      <a:r>
                        <a:rPr lang="it-IT" dirty="0" smtClean="0"/>
                        <a:t>]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5745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BSDF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145</a:t>
                      </a:r>
                      <a:endParaRPr lang="en-US" dirty="0"/>
                    </a:p>
                  </a:txBody>
                  <a:tcPr anchor="ctr"/>
                </a:tc>
              </a:tr>
              <a:tr h="85745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cfs.rad</a:t>
                      </a:r>
                      <a:r>
                        <a:rPr lang="it-IT" dirty="0" smtClean="0"/>
                        <a:t> [</a:t>
                      </a:r>
                      <a:r>
                        <a:rPr lang="it-IT" dirty="0" err="1" smtClean="0"/>
                        <a:t>kf</a:t>
                      </a:r>
                      <a:r>
                        <a:rPr lang="it-IT" dirty="0" smtClean="0"/>
                        <a:t>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sky.rad</a:t>
                      </a:r>
                      <a:r>
                        <a:rPr lang="it-IT" dirty="0" smtClean="0"/>
                        <a:t> [</a:t>
                      </a:r>
                      <a:r>
                        <a:rPr lang="it-IT" dirty="0" err="1" smtClean="0"/>
                        <a:t>rN</a:t>
                      </a:r>
                      <a:r>
                        <a:rPr lang="it-IT" dirty="0" smtClean="0"/>
                        <a:t>]</a:t>
                      </a:r>
                    </a:p>
                    <a:p>
                      <a:pPr algn="ctr"/>
                      <a:r>
                        <a:rPr lang="it-IT" dirty="0" smtClean="0"/>
                        <a:t>N=1,2,4</a:t>
                      </a:r>
                      <a:endParaRPr lang="en-US" dirty="0"/>
                    </a:p>
                  </a:txBody>
                  <a:tcPr anchor="ctr"/>
                </a:tc>
              </a:tr>
              <a:tr h="85745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SMX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gendaymtx</a:t>
                      </a:r>
                      <a:r>
                        <a:rPr lang="it-IT" baseline="0" dirty="0" smtClean="0"/>
                        <a:t> –m 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N=1,2,4</a:t>
                      </a:r>
                      <a:endParaRPr lang="en-US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8760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Ovale 1"/>
          <p:cNvSpPr/>
          <p:nvPr/>
        </p:nvSpPr>
        <p:spPr>
          <a:xfrm>
            <a:off x="7019372" y="3997595"/>
            <a:ext cx="491704" cy="4140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Ovale 3"/>
          <p:cNvSpPr/>
          <p:nvPr/>
        </p:nvSpPr>
        <p:spPr>
          <a:xfrm>
            <a:off x="5217837" y="4918710"/>
            <a:ext cx="298704" cy="29260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Ovale 4"/>
          <p:cNvSpPr/>
          <p:nvPr/>
        </p:nvSpPr>
        <p:spPr>
          <a:xfrm>
            <a:off x="4790440" y="4143899"/>
            <a:ext cx="427397" cy="41406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e 5"/>
          <p:cNvSpPr/>
          <p:nvPr/>
        </p:nvSpPr>
        <p:spPr>
          <a:xfrm>
            <a:off x="6671900" y="3278267"/>
            <a:ext cx="491704" cy="41406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Ovale 6"/>
          <p:cNvSpPr/>
          <p:nvPr/>
        </p:nvSpPr>
        <p:spPr>
          <a:xfrm>
            <a:off x="4416380" y="3294944"/>
            <a:ext cx="491704" cy="414068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Ovale 7"/>
          <p:cNvSpPr/>
          <p:nvPr/>
        </p:nvSpPr>
        <p:spPr>
          <a:xfrm>
            <a:off x="7019372" y="2429312"/>
            <a:ext cx="422828" cy="414068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9053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07506"/>
              </p:ext>
            </p:extLst>
          </p:nvPr>
        </p:nvGraphicFramePr>
        <p:xfrm>
          <a:off x="830634" y="1216323"/>
          <a:ext cx="7476603" cy="4140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201"/>
                <a:gridCol w="2492201"/>
                <a:gridCol w="2492201"/>
              </a:tblGrid>
              <a:tr h="69011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Matrices</a:t>
                      </a:r>
                      <a:r>
                        <a:rPr lang="en-GB" baseline="0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dimension</a:t>
                      </a:r>
                      <a:endParaRPr lang="en-GB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113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Points [y]</a:t>
                      </a:r>
                      <a:endParaRPr lang="en-GB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8760</a:t>
                      </a:r>
                      <a:endParaRPr lang="en-GB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0113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</a:t>
                      </a:r>
                      <a:r>
                        <a:rPr lang="it-IT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[</a:t>
                      </a:r>
                      <a:r>
                        <a:rPr lang="it-IT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VMX]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Points [y]</a:t>
                      </a:r>
                    </a:p>
                    <a:p>
                      <a:pPr algn="ctr"/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 =</a:t>
                      </a:r>
                      <a:r>
                        <a:rPr lang="en-GB" baseline="0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number of sensors</a:t>
                      </a:r>
                      <a:endParaRPr lang="en-GB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window.rad</a:t>
                      </a:r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[</a:t>
                      </a:r>
                      <a:r>
                        <a:rPr lang="en-GB" noProof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kf</a:t>
                      </a:r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</a:t>
                      </a:r>
                    </a:p>
                    <a:p>
                      <a:pPr algn="ctr"/>
                      <a:r>
                        <a:rPr lang="en-GB" noProof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kf</a:t>
                      </a:r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=145</a:t>
                      </a:r>
                      <a:endParaRPr lang="en-GB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690113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</a:t>
                      </a:r>
                      <a:r>
                        <a:rPr lang="it-IT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[</a:t>
                      </a:r>
                      <a:r>
                        <a:rPr lang="it-IT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BSDF]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145</a:t>
                      </a:r>
                      <a:endParaRPr lang="en-GB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145</a:t>
                      </a:r>
                      <a:endParaRPr lang="en-GB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90113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 [DMX]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window.rad</a:t>
                      </a:r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[</a:t>
                      </a:r>
                      <a:r>
                        <a:rPr lang="en-GB" noProof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kf</a:t>
                      </a:r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kf</a:t>
                      </a:r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sky.rad</a:t>
                      </a:r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[</a:t>
                      </a:r>
                      <a:r>
                        <a:rPr lang="en-GB" noProof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rN</a:t>
                      </a:r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</a:t>
                      </a:r>
                    </a:p>
                    <a:p>
                      <a:pPr algn="ctr"/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N=1,2,4</a:t>
                      </a:r>
                      <a:endParaRPr lang="en-GB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90113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r>
                        <a:rPr lang="it-IT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[</a:t>
                      </a:r>
                      <a:r>
                        <a:rPr lang="it-IT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SMX]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gendaymtx</a:t>
                      </a:r>
                      <a:r>
                        <a:rPr lang="en-GB" baseline="0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–m 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N=1,2,4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8760</a:t>
                      </a:r>
                      <a:endParaRPr lang="en-GB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416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Presentazione su schermo (4:3)</PresentationFormat>
  <Paragraphs>179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De Michele</dc:creator>
  <cp:lastModifiedBy>Giuseppe De Michele</cp:lastModifiedBy>
  <cp:revision>29</cp:revision>
  <dcterms:created xsi:type="dcterms:W3CDTF">2015-04-21T09:58:05Z</dcterms:created>
  <dcterms:modified xsi:type="dcterms:W3CDTF">2015-09-24T11:59:44Z</dcterms:modified>
</cp:coreProperties>
</file>