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83" r:id="rId2"/>
    <p:sldId id="286" r:id="rId3"/>
    <p:sldId id="288" r:id="rId4"/>
    <p:sldId id="290" r:id="rId5"/>
    <p:sldId id="289" r:id="rId6"/>
    <p:sldId id="282" r:id="rId7"/>
  </p:sldIdLst>
  <p:sldSz cx="12192000" cy="6858000"/>
  <p:notesSz cx="6858000" cy="9144000"/>
  <p:embeddedFontLst>
    <p:embeddedFont>
      <p:font typeface="Rockwell Condensed" panose="02060603050405020104" pitchFamily="18" charset="0"/>
      <p:regular r:id="rId9"/>
      <p:bold r:id="rId10"/>
    </p:embeddedFont>
    <p:embeddedFont>
      <p:font typeface="Bad Script" panose="020B0604020202020204" charset="0"/>
      <p:regular r:id="rId11"/>
    </p:embeddedFont>
    <p:embeddedFont>
      <p:font typeface="Bahnschrift SemiBold Condensed" panose="020B0502040204020203" pitchFamily="34" charset="0"/>
      <p:bold r:id="rId12"/>
    </p:embeddedFont>
    <p:embeddedFont>
      <p:font typeface="Raleway" panose="020B0604020202020204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jjt8N4ecqA6nWTDgwvJ9R33KZ1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A37"/>
    <a:srgbClr val="FFA0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866" autoAdjust="0"/>
  </p:normalViewPr>
  <p:slideViewPr>
    <p:cSldViewPr snapToGrid="0">
      <p:cViewPr varScale="1">
        <p:scale>
          <a:sx n="68" d="100"/>
          <a:sy n="68" d="100"/>
        </p:scale>
        <p:origin x="79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9" Type="http://customschemas.google.com/relationships/presentationmetadata" Target="metadata"/><Relationship Id="rId3" Type="http://schemas.openxmlformats.org/officeDocument/2006/relationships/slide" Target="slides/slide2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172537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86811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endParaRPr sz="14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2" name="Google Shape;16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68816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endParaRPr sz="14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2" name="Google Shape;16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6875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endParaRPr sz="14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2" name="Google Shape;16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75311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2111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3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3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3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D12E8C5-3777-422F-9123-2E78B3DD3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494" y="4421706"/>
            <a:ext cx="2129011" cy="18374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0972AE2-DEF8-4825-A307-0FD687A7EA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27" y="261698"/>
            <a:ext cx="3263163" cy="2364519"/>
          </a:xfrm>
          <a:prstGeom prst="rect">
            <a:avLst/>
          </a:prstGeom>
        </p:spPr>
      </p:pic>
      <p:pic>
        <p:nvPicPr>
          <p:cNvPr id="11" name="Google Shape;263;p16">
            <a:extLst>
              <a:ext uri="{FF2B5EF4-FFF2-40B4-BE49-F238E27FC236}">
                <a16:creationId xmlns="" xmlns:a16="http://schemas.microsoft.com/office/drawing/2014/main" id="{1FFD4C6C-62E1-4C71-8AC3-965AD4382C78}"/>
              </a:ext>
            </a:extLst>
          </p:cNvPr>
          <p:cNvPicPr preferRelativeResize="0"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612" y="517941"/>
            <a:ext cx="2068840" cy="162301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itle 1">
            <a:extLst>
              <a:ext uri="{FF2B5EF4-FFF2-40B4-BE49-F238E27FC236}">
                <a16:creationId xmlns="" xmlns:a16="http://schemas.microsoft.com/office/drawing/2014/main" id="{32067DA9-B1BC-4E71-8FE9-943CA9C2250B}"/>
              </a:ext>
            </a:extLst>
          </p:cNvPr>
          <p:cNvSpPr txBox="1">
            <a:spLocks/>
          </p:cNvSpPr>
          <p:nvPr/>
        </p:nvSpPr>
        <p:spPr>
          <a:xfrm>
            <a:off x="3056166" y="3674610"/>
            <a:ext cx="6079661" cy="6874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noProof="0" dirty="0" smtClean="0">
                <a:solidFill>
                  <a:schemeClr val="bg2">
                    <a:lumMod val="75000"/>
                  </a:schemeClr>
                </a:solidFill>
                <a:latin typeface="Rockwell Condensed" panose="02060603050405020104"/>
              </a:rPr>
              <a:t>WEEKLY </a:t>
            </a:r>
            <a:r>
              <a:rPr lang="en-US" sz="3200" noProof="0" dirty="0" smtClean="0">
                <a:solidFill>
                  <a:schemeClr val="bg2">
                    <a:lumMod val="75000"/>
                  </a:schemeClr>
                </a:solidFill>
                <a:latin typeface="Rockwell Condensed" panose="02060603050405020104"/>
              </a:rPr>
              <a:t>REPORT: ELIAS CHERUIYOT</a:t>
            </a:r>
            <a:endParaRPr kumimoji="0" lang="x-none" sz="3200" b="0" i="0" u="none" strike="noStrike" kern="1200" cap="all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Rockwell Condensed" panose="02060603050405020104"/>
              <a:ea typeface="+mj-ea"/>
              <a:cs typeface="+mj-cs"/>
            </a:endParaRPr>
          </a:p>
        </p:txBody>
      </p:sp>
      <p:sp>
        <p:nvSpPr>
          <p:cNvPr id="15" name="Google Shape;126;p4">
            <a:extLst>
              <a:ext uri="{FF2B5EF4-FFF2-40B4-BE49-F238E27FC236}">
                <a16:creationId xmlns="" xmlns:a16="http://schemas.microsoft.com/office/drawing/2014/main" id="{74A2D754-62B8-42CF-90D4-97BBAE82A20F}"/>
              </a:ext>
            </a:extLst>
          </p:cNvPr>
          <p:cNvSpPr txBox="1"/>
          <p:nvPr/>
        </p:nvSpPr>
        <p:spPr>
          <a:xfrm>
            <a:off x="3160152" y="2696219"/>
            <a:ext cx="5871691" cy="111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5400" b="1" dirty="0" smtClean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JIBEBE</a:t>
            </a:r>
            <a:r>
              <a:rPr lang="en-US" sz="5400" b="1" i="0" u="none" strike="noStrike" cap="none" dirty="0" smtClean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  <a:sym typeface="Arial"/>
              </a:rPr>
              <a:t> INTERNSHIP </a:t>
            </a:r>
            <a:r>
              <a:rPr lang="en-US" sz="54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  <a:sym typeface="Arial"/>
              </a:rPr>
              <a:t>2022</a:t>
            </a:r>
            <a:endParaRPr sz="3200" b="1" i="0" u="none" strike="noStrike" cap="none" dirty="0">
              <a:solidFill>
                <a:schemeClr val="accent1">
                  <a:lumMod val="75000"/>
                </a:schemeClr>
              </a:solidFill>
              <a:latin typeface="Bahnschrift SemiBold Condensed" panose="020B0502040204020203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0832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26A4549-D72A-46DF-8508-65E13F0F1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708" y="2692177"/>
            <a:ext cx="3700811" cy="3193946"/>
          </a:xfrm>
          <a:prstGeom prst="rect">
            <a:avLst/>
          </a:prstGeom>
        </p:spPr>
      </p:pic>
      <p:sp>
        <p:nvSpPr>
          <p:cNvPr id="165" name="Google Shape;165;p7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lt1">
              <a:alpha val="95294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7"/>
          <p:cNvSpPr txBox="1"/>
          <p:nvPr/>
        </p:nvSpPr>
        <p:spPr>
          <a:xfrm>
            <a:off x="212436" y="1265422"/>
            <a:ext cx="9995581" cy="4832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02258" lvl="1">
              <a:buSzPts val="2000"/>
            </a:pPr>
            <a:r>
              <a:rPr lang="en-US" sz="2000" dirty="0" smtClean="0">
                <a:solidFill>
                  <a:srgbClr val="222A35"/>
                </a:solidFill>
                <a:latin typeface="Raleway"/>
                <a:ea typeface="Raleway"/>
                <a:cs typeface="Raleway"/>
                <a:sym typeface="Raleway"/>
              </a:rPr>
              <a:t>[#96]</a:t>
            </a:r>
            <a:r>
              <a:rPr lang="en-GB" sz="2000" dirty="0"/>
              <a:t> Eliminating inconsistency of motor speeds- The team managed to   smoothen out inconsistency of speeds of the motor by introducing a  100uF  capacitor on the linear acceleration circuit</a:t>
            </a:r>
            <a:r>
              <a:rPr lang="en-GB" sz="2000" dirty="0" smtClean="0"/>
              <a:t>.</a:t>
            </a:r>
          </a:p>
          <a:p>
            <a:pPr marL="302258" lvl="1">
              <a:buSzPts val="2000"/>
            </a:pPr>
            <a:endParaRPr lang="en-GB" sz="2000" dirty="0"/>
          </a:p>
          <a:p>
            <a:pPr marL="302258" lvl="1">
              <a:buSzPts val="2000"/>
            </a:pPr>
            <a:r>
              <a:rPr lang="en-GB" sz="2000" dirty="0" smtClean="0"/>
              <a:t> </a:t>
            </a:r>
            <a:r>
              <a:rPr lang="en-US" sz="2000" dirty="0">
                <a:solidFill>
                  <a:srgbClr val="222A35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000" dirty="0" smtClean="0">
                <a:solidFill>
                  <a:srgbClr val="222A35"/>
                </a:solidFill>
                <a:latin typeface="Raleway"/>
                <a:ea typeface="Raleway"/>
                <a:cs typeface="Raleway"/>
                <a:sym typeface="Raleway"/>
              </a:rPr>
              <a:t>[</a:t>
            </a:r>
            <a:r>
              <a:rPr lang="en-US" sz="2000" dirty="0">
                <a:solidFill>
                  <a:srgbClr val="222A35"/>
                </a:solidFill>
                <a:latin typeface="Raleway"/>
                <a:ea typeface="Raleway"/>
                <a:cs typeface="Raleway"/>
                <a:sym typeface="Raleway"/>
              </a:rPr>
              <a:t>#</a:t>
            </a:r>
            <a:r>
              <a:rPr lang="en-US" sz="2000" dirty="0" smtClean="0">
                <a:solidFill>
                  <a:srgbClr val="222A35"/>
                </a:solidFill>
                <a:latin typeface="Raleway"/>
                <a:ea typeface="Raleway"/>
                <a:cs typeface="Raleway"/>
                <a:sym typeface="Raleway"/>
              </a:rPr>
              <a:t>97]Incorporating </a:t>
            </a:r>
            <a:r>
              <a:rPr lang="en-US" sz="2000" dirty="0">
                <a:solidFill>
                  <a:srgbClr val="222A35"/>
                </a:solidFill>
                <a:latin typeface="Raleway"/>
                <a:ea typeface="Raleway"/>
                <a:cs typeface="Raleway"/>
                <a:sym typeface="Raleway"/>
              </a:rPr>
              <a:t>reverse function in </a:t>
            </a:r>
            <a:r>
              <a:rPr lang="en-US" sz="2000" dirty="0" smtClean="0">
                <a:solidFill>
                  <a:srgbClr val="222A35"/>
                </a:solidFill>
                <a:latin typeface="Raleway"/>
                <a:ea typeface="Raleway"/>
                <a:cs typeface="Raleway"/>
                <a:sym typeface="Raleway"/>
              </a:rPr>
              <a:t>e-tricycle- The team managed to come up with a circuit that </a:t>
            </a:r>
            <a:r>
              <a:rPr lang="en-US" sz="2000" dirty="0">
                <a:solidFill>
                  <a:srgbClr val="222A35"/>
                </a:solidFill>
                <a:latin typeface="Raleway"/>
                <a:ea typeface="Raleway"/>
                <a:cs typeface="Raleway"/>
                <a:sym typeface="Raleway"/>
              </a:rPr>
              <a:t>Incorporating reverse </a:t>
            </a:r>
            <a:r>
              <a:rPr lang="en-US" sz="2000" dirty="0" smtClean="0">
                <a:solidFill>
                  <a:srgbClr val="222A35"/>
                </a:solidFill>
                <a:latin typeface="Raleway"/>
                <a:ea typeface="Raleway"/>
                <a:cs typeface="Raleway"/>
                <a:sym typeface="Raleway"/>
              </a:rPr>
              <a:t>function. </a:t>
            </a:r>
            <a:r>
              <a:rPr lang="en-GB" sz="2000" dirty="0">
                <a:solidFill>
                  <a:srgbClr val="222A35"/>
                </a:solidFill>
                <a:latin typeface="Raleway"/>
                <a:ea typeface="Raleway"/>
                <a:cs typeface="Raleway"/>
                <a:sym typeface="Raleway"/>
              </a:rPr>
              <a:t>Circuit which has </a:t>
            </a:r>
            <a:endParaRPr lang="en-GB" sz="2000" dirty="0" smtClean="0">
              <a:solidFill>
                <a:srgbClr val="222A3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302258" lvl="1">
              <a:buSzPts val="2000"/>
            </a:pPr>
            <a:r>
              <a:rPr lang="en-GB" sz="2000" dirty="0" smtClean="0">
                <a:solidFill>
                  <a:srgbClr val="222A35"/>
                </a:solidFill>
                <a:latin typeface="Raleway"/>
                <a:ea typeface="Raleway"/>
                <a:cs typeface="Raleway"/>
                <a:sym typeface="Raleway"/>
              </a:rPr>
              <a:t>1</a:t>
            </a:r>
            <a:r>
              <a:rPr lang="en-GB" sz="2000" dirty="0">
                <a:solidFill>
                  <a:srgbClr val="222A35"/>
                </a:solidFill>
                <a:latin typeface="Raleway"/>
                <a:ea typeface="Raleway"/>
                <a:cs typeface="Raleway"/>
                <a:sym typeface="Raleway"/>
              </a:rPr>
              <a:t>. Button for reverse direction. </a:t>
            </a:r>
            <a:endParaRPr lang="en-GB" sz="2000" dirty="0" smtClean="0">
              <a:solidFill>
                <a:srgbClr val="222A3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302258" lvl="1">
              <a:buSzPts val="2000"/>
            </a:pPr>
            <a:r>
              <a:rPr lang="en-GB" sz="2000" dirty="0" smtClean="0">
                <a:solidFill>
                  <a:srgbClr val="222A35"/>
                </a:solidFill>
                <a:latin typeface="Raleway"/>
                <a:ea typeface="Raleway"/>
                <a:cs typeface="Raleway"/>
                <a:sym typeface="Raleway"/>
              </a:rPr>
              <a:t>2</a:t>
            </a:r>
            <a:r>
              <a:rPr lang="en-GB" sz="2000" dirty="0">
                <a:solidFill>
                  <a:srgbClr val="222A35"/>
                </a:solidFill>
                <a:latin typeface="Raleway"/>
                <a:ea typeface="Raleway"/>
                <a:cs typeface="Raleway"/>
                <a:sym typeface="Raleway"/>
              </a:rPr>
              <a:t>. Large LED/Industrial LED to indicate reverse is engaged. </a:t>
            </a:r>
            <a:endParaRPr lang="en-GB" sz="2000" dirty="0" smtClean="0">
              <a:solidFill>
                <a:srgbClr val="222A3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302258" lvl="1">
              <a:buSzPts val="2000"/>
            </a:pPr>
            <a:r>
              <a:rPr lang="en-GB" sz="2000" dirty="0" smtClean="0">
                <a:solidFill>
                  <a:srgbClr val="222A35"/>
                </a:solidFill>
                <a:latin typeface="Raleway"/>
                <a:ea typeface="Raleway"/>
                <a:cs typeface="Raleway"/>
                <a:sym typeface="Raleway"/>
              </a:rPr>
              <a:t>3</a:t>
            </a:r>
            <a:r>
              <a:rPr lang="en-GB" sz="2000" dirty="0">
                <a:solidFill>
                  <a:srgbClr val="222A35"/>
                </a:solidFill>
                <a:latin typeface="Raleway"/>
                <a:ea typeface="Raleway"/>
                <a:cs typeface="Raleway"/>
                <a:sym typeface="Raleway"/>
              </a:rPr>
              <a:t>. Buzzer to also indicate reverse is engaged</a:t>
            </a:r>
            <a:r>
              <a:rPr lang="en-US" sz="2000" dirty="0" smtClean="0">
                <a:solidFill>
                  <a:srgbClr val="222A35"/>
                </a:solidFill>
                <a:latin typeface="Raleway"/>
                <a:ea typeface="Raleway"/>
                <a:cs typeface="Raleway"/>
                <a:sym typeface="Raleway"/>
              </a:rPr>
              <a:t>  </a:t>
            </a:r>
          </a:p>
          <a:p>
            <a:pPr marL="302258" lvl="1">
              <a:buSzPts val="2000"/>
            </a:pPr>
            <a:endParaRPr lang="en-US" sz="2000" b="0" i="0" u="none" strike="noStrike" cap="none" dirty="0" smtClean="0">
              <a:solidFill>
                <a:srgbClr val="222A35"/>
              </a:solidFill>
              <a:latin typeface="Raleway"/>
              <a:sym typeface="Raleway"/>
            </a:endParaRPr>
          </a:p>
          <a:p>
            <a:pPr marL="302258" lvl="1">
              <a:buSzPts val="2000"/>
            </a:pPr>
            <a:endParaRPr lang="en-US" sz="2000" dirty="0">
              <a:solidFill>
                <a:srgbClr val="222A35"/>
              </a:solidFill>
              <a:latin typeface="Raleway"/>
              <a:sym typeface="Raleway"/>
            </a:endParaRPr>
          </a:p>
          <a:p>
            <a:pPr marL="302258" lvl="1">
              <a:buSzPts val="2000"/>
            </a:pPr>
            <a:endParaRPr lang="en-US" sz="2000" b="0" i="0" u="none" strike="noStrike" cap="none" dirty="0" smtClean="0">
              <a:solidFill>
                <a:srgbClr val="222A35"/>
              </a:solidFill>
              <a:latin typeface="Raleway"/>
              <a:sym typeface="Raleway"/>
            </a:endParaRPr>
          </a:p>
          <a:p>
            <a:pPr marL="302258" lvl="1">
              <a:buSzPts val="2000"/>
            </a:pPr>
            <a:endParaRPr lang="en-US" sz="2000" dirty="0">
              <a:solidFill>
                <a:srgbClr val="222A35"/>
              </a:solidFill>
              <a:latin typeface="Raleway"/>
              <a:sym typeface="Raleway"/>
            </a:endParaRPr>
          </a:p>
          <a:p>
            <a:pPr marL="302258" lvl="1">
              <a:buSzPts val="2000"/>
            </a:pPr>
            <a:endParaRPr lang="en-US" sz="2000" b="0" i="0" u="none" strike="noStrike" cap="none" dirty="0" smtClean="0">
              <a:solidFill>
                <a:srgbClr val="222A35"/>
              </a:solidFill>
              <a:latin typeface="Raleway"/>
              <a:sym typeface="Raleway"/>
            </a:endParaRPr>
          </a:p>
          <a:p>
            <a:pPr marL="302258" lvl="1">
              <a:buSzPts val="2000"/>
            </a:pPr>
            <a:endParaRPr lang="en-US" sz="2000" b="0" i="0" u="none" strike="noStrike" cap="none" dirty="0">
              <a:solidFill>
                <a:srgbClr val="222A35"/>
              </a:solidFill>
              <a:latin typeface="Raleway"/>
              <a:sym typeface="Raleway"/>
            </a:endParaRPr>
          </a:p>
          <a:p>
            <a:pPr marL="302258" lvl="1">
              <a:buSzPts val="2000"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7293" y="5633606"/>
            <a:ext cx="1681915" cy="104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260;p16">
            <a:extLst>
              <a:ext uri="{FF2B5EF4-FFF2-40B4-BE49-F238E27FC236}">
                <a16:creationId xmlns="" xmlns:a16="http://schemas.microsoft.com/office/drawing/2014/main" id="{C72D9EB4-F81A-4E08-845B-FB9B8CB36EC0}"/>
              </a:ext>
            </a:extLst>
          </p:cNvPr>
          <p:cNvSpPr/>
          <p:nvPr/>
        </p:nvSpPr>
        <p:spPr>
          <a:xfrm>
            <a:off x="0" y="0"/>
            <a:ext cx="12192000" cy="761999"/>
          </a:xfrm>
          <a:prstGeom prst="rect">
            <a:avLst/>
          </a:prstGeom>
          <a:solidFill>
            <a:srgbClr val="323F4F">
              <a:alpha val="8823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672CB089-22E6-4F91-A026-B67EA5C819D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198368" y="107541"/>
            <a:ext cx="633708" cy="5469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ECDC39B6-E047-48C6-B674-583336C25B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9" y="5988460"/>
            <a:ext cx="1051599" cy="761999"/>
          </a:xfrm>
          <a:prstGeom prst="rect">
            <a:avLst/>
          </a:prstGeom>
        </p:spPr>
      </p:pic>
      <p:sp>
        <p:nvSpPr>
          <p:cNvPr id="170" name="Google Shape;170;p7"/>
          <p:cNvSpPr txBox="1"/>
          <p:nvPr/>
        </p:nvSpPr>
        <p:spPr>
          <a:xfrm>
            <a:off x="1044118" y="175294"/>
            <a:ext cx="3575257" cy="569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GB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 COMPLETED LAST WEEK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263;p16">
            <a:extLst>
              <a:ext uri="{FF2B5EF4-FFF2-40B4-BE49-F238E27FC236}">
                <a16:creationId xmlns="" xmlns:a16="http://schemas.microsoft.com/office/drawing/2014/main" id="{C9968FBA-AFA5-43E9-A394-60EBD28C6AB9}"/>
              </a:ext>
            </a:extLst>
          </p:cNvPr>
          <p:cNvPicPr preferRelativeResize="0"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068" y="5988460"/>
            <a:ext cx="702656" cy="767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8656" y="4352015"/>
            <a:ext cx="3809524" cy="2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555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26A4549-D72A-46DF-8508-65E13F0F1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708" y="2692177"/>
            <a:ext cx="3700811" cy="3193946"/>
          </a:xfrm>
          <a:prstGeom prst="rect">
            <a:avLst/>
          </a:prstGeom>
        </p:spPr>
      </p:pic>
      <p:sp>
        <p:nvSpPr>
          <p:cNvPr id="165" name="Google Shape;165;p7"/>
          <p:cNvSpPr/>
          <p:nvPr/>
        </p:nvSpPr>
        <p:spPr>
          <a:xfrm>
            <a:off x="111779" y="0"/>
            <a:ext cx="12192000" cy="6857999"/>
          </a:xfrm>
          <a:prstGeom prst="rect">
            <a:avLst/>
          </a:prstGeom>
          <a:solidFill>
            <a:schemeClr val="lt1">
              <a:alpha val="95294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7"/>
          <p:cNvSpPr txBox="1"/>
          <p:nvPr/>
        </p:nvSpPr>
        <p:spPr>
          <a:xfrm>
            <a:off x="2765728" y="568320"/>
            <a:ext cx="9995581" cy="5139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02258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2000" dirty="0">
              <a:solidFill>
                <a:srgbClr val="222A3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302258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2000" dirty="0" smtClean="0">
              <a:solidFill>
                <a:srgbClr val="222A3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302258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2000" dirty="0">
              <a:solidFill>
                <a:srgbClr val="222A3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302258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2000" dirty="0" smtClean="0">
              <a:solidFill>
                <a:srgbClr val="222A3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302258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2000" dirty="0">
              <a:solidFill>
                <a:srgbClr val="222A3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302258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2000" dirty="0" smtClean="0">
              <a:solidFill>
                <a:srgbClr val="222A3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302258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2000" dirty="0">
              <a:solidFill>
                <a:srgbClr val="222A3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302258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2000" dirty="0" smtClean="0">
              <a:solidFill>
                <a:srgbClr val="222A3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302258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2000" dirty="0">
              <a:solidFill>
                <a:srgbClr val="222A3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302258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2000" dirty="0" smtClean="0">
              <a:solidFill>
                <a:srgbClr val="222A3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302258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2000" dirty="0">
              <a:solidFill>
                <a:srgbClr val="222A3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302258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2000" dirty="0" smtClean="0">
              <a:solidFill>
                <a:srgbClr val="222A3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302258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2000" dirty="0">
              <a:solidFill>
                <a:srgbClr val="222A3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302258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2000" dirty="0" smtClean="0">
              <a:solidFill>
                <a:srgbClr val="222A3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302258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2000" dirty="0">
              <a:solidFill>
                <a:srgbClr val="222A3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302258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2000" dirty="0" smtClean="0">
              <a:solidFill>
                <a:srgbClr val="222A3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302258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7293" y="5633606"/>
            <a:ext cx="1681915" cy="104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260;p16">
            <a:extLst>
              <a:ext uri="{FF2B5EF4-FFF2-40B4-BE49-F238E27FC236}">
                <a16:creationId xmlns="" xmlns:a16="http://schemas.microsoft.com/office/drawing/2014/main" id="{C72D9EB4-F81A-4E08-845B-FB9B8CB36EC0}"/>
              </a:ext>
            </a:extLst>
          </p:cNvPr>
          <p:cNvSpPr/>
          <p:nvPr/>
        </p:nvSpPr>
        <p:spPr>
          <a:xfrm>
            <a:off x="0" y="0"/>
            <a:ext cx="2656114" cy="6857999"/>
          </a:xfrm>
          <a:prstGeom prst="rect">
            <a:avLst/>
          </a:prstGeom>
          <a:solidFill>
            <a:srgbClr val="323F4F">
              <a:alpha val="8823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672CB089-22E6-4F91-A026-B67EA5C819D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786727" y="127144"/>
            <a:ext cx="793007" cy="684396"/>
          </a:xfrm>
          <a:prstGeom prst="rect">
            <a:avLst/>
          </a:prstGeom>
        </p:spPr>
      </p:pic>
      <p:sp>
        <p:nvSpPr>
          <p:cNvPr id="170" name="Google Shape;170;p7"/>
          <p:cNvSpPr txBox="1"/>
          <p:nvPr/>
        </p:nvSpPr>
        <p:spPr>
          <a:xfrm>
            <a:off x="111779" y="986834"/>
            <a:ext cx="2192568" cy="569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86;p1">
            <a:extLst>
              <a:ext uri="{FF2B5EF4-FFF2-40B4-BE49-F238E27FC236}">
                <a16:creationId xmlns="" xmlns:a16="http://schemas.microsoft.com/office/drawing/2014/main" id="{E1AD177C-C754-42B9-9C63-6E758DC27CAE}"/>
              </a:ext>
            </a:extLst>
          </p:cNvPr>
          <p:cNvPicPr preferRelativeResize="0"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14" y="6158156"/>
            <a:ext cx="918711" cy="665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263;p16">
            <a:extLst>
              <a:ext uri="{FF2B5EF4-FFF2-40B4-BE49-F238E27FC236}">
                <a16:creationId xmlns="" xmlns:a16="http://schemas.microsoft.com/office/drawing/2014/main" id="{5A615CF5-EB55-4D60-8C3B-EF66D978AB15}"/>
              </a:ext>
            </a:extLst>
          </p:cNvPr>
          <p:cNvPicPr preferRelativeResize="0"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208" y="5988460"/>
            <a:ext cx="946377" cy="767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7177" y="1185928"/>
            <a:ext cx="3809524" cy="24576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03869" y="854577"/>
            <a:ext cx="3809524" cy="37523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70761" y="3973921"/>
            <a:ext cx="3809524" cy="2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92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TASKS THIS WEEK 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[#84] PCB drawing and fabrication-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1888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7293" y="5633606"/>
            <a:ext cx="1681915" cy="104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672CB089-22E6-4F91-A026-B67EA5C819D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198368" y="107541"/>
            <a:ext cx="633708" cy="5469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ECDC39B6-E047-48C6-B674-583336C25B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9" y="5988460"/>
            <a:ext cx="1051599" cy="761999"/>
          </a:xfrm>
          <a:prstGeom prst="rect">
            <a:avLst/>
          </a:prstGeom>
        </p:spPr>
      </p:pic>
      <p:pic>
        <p:nvPicPr>
          <p:cNvPr id="7" name="Google Shape;263;p16">
            <a:extLst>
              <a:ext uri="{FF2B5EF4-FFF2-40B4-BE49-F238E27FC236}">
                <a16:creationId xmlns="" xmlns:a16="http://schemas.microsoft.com/office/drawing/2014/main" id="{C817E165-D6F8-43B6-9FBC-511AE5BF62D5}"/>
              </a:ext>
            </a:extLst>
          </p:cNvPr>
          <p:cNvPicPr preferRelativeResize="0"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068" y="5988460"/>
            <a:ext cx="702656" cy="767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386" y="395654"/>
            <a:ext cx="9822316" cy="552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804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A9EE4254-9A69-40C4-88E9-37C7A32CB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708" y="2692177"/>
            <a:ext cx="3700811" cy="3193946"/>
          </a:xfrm>
          <a:prstGeom prst="rect">
            <a:avLst/>
          </a:prstGeom>
        </p:spPr>
      </p:pic>
      <p:sp>
        <p:nvSpPr>
          <p:cNvPr id="85" name="Google Shape;85;p1"/>
          <p:cNvSpPr/>
          <p:nvPr/>
        </p:nvSpPr>
        <p:spPr>
          <a:xfrm>
            <a:off x="0" y="-2"/>
            <a:ext cx="12192000" cy="6858002"/>
          </a:xfrm>
          <a:prstGeom prst="rect">
            <a:avLst/>
          </a:prstGeom>
          <a:solidFill>
            <a:srgbClr val="323F4F">
              <a:alpha val="72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86;p1">
            <a:extLst>
              <a:ext uri="{FF2B5EF4-FFF2-40B4-BE49-F238E27FC236}">
                <a16:creationId xmlns="" xmlns:a16="http://schemas.microsoft.com/office/drawing/2014/main" id="{38E2A73E-C5E2-444A-AC54-81A6668F670C}"/>
              </a:ext>
            </a:extLst>
          </p:cNvPr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527" y="433633"/>
            <a:ext cx="3317543" cy="240392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7;p1">
            <a:extLst>
              <a:ext uri="{FF2B5EF4-FFF2-40B4-BE49-F238E27FC236}">
                <a16:creationId xmlns="" xmlns:a16="http://schemas.microsoft.com/office/drawing/2014/main" id="{6D762719-4A6A-43C0-83A3-1A559E7FC9E1}"/>
              </a:ext>
            </a:extLst>
          </p:cNvPr>
          <p:cNvSpPr/>
          <p:nvPr/>
        </p:nvSpPr>
        <p:spPr>
          <a:xfrm>
            <a:off x="3994781" y="3384799"/>
            <a:ext cx="4019551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400" b="1" i="0" u="none" strike="noStrike" cap="none" dirty="0" smtClean="0">
                <a:solidFill>
                  <a:schemeClr val="lt1"/>
                </a:solidFill>
                <a:latin typeface="Bad Script"/>
                <a:ea typeface="Bad Script"/>
                <a:cs typeface="Bad Script"/>
                <a:sym typeface="Bad Script"/>
              </a:rPr>
              <a:t>Thank You</a:t>
            </a:r>
            <a:endParaRPr sz="5400" b="1" i="0" u="none" strike="noStrike" cap="none" dirty="0">
              <a:solidFill>
                <a:schemeClr val="lt1"/>
              </a:solidFill>
              <a:latin typeface="Bad Script"/>
              <a:ea typeface="Bad Script"/>
              <a:cs typeface="Bad Script"/>
              <a:sym typeface="Bad Script"/>
            </a:endParaRPr>
          </a:p>
        </p:txBody>
      </p:sp>
      <p:pic>
        <p:nvPicPr>
          <p:cNvPr id="12" name="Google Shape;263;p16">
            <a:extLst>
              <a:ext uri="{FF2B5EF4-FFF2-40B4-BE49-F238E27FC236}">
                <a16:creationId xmlns="" xmlns:a16="http://schemas.microsoft.com/office/drawing/2014/main" id="{E049122D-0E6A-47B9-B21F-BF0B13615FC9}"/>
              </a:ext>
            </a:extLst>
          </p:cNvPr>
          <p:cNvPicPr preferRelativeResize="0"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072" y="1126435"/>
            <a:ext cx="2254371" cy="14997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9339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106</Words>
  <Application>Microsoft Office PowerPoint</Application>
  <PresentationFormat>Widescreen</PresentationFormat>
  <Paragraphs>32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Rockwell Condensed</vt:lpstr>
      <vt:lpstr>Bad Script</vt:lpstr>
      <vt:lpstr>Bahnschrift SemiBold Condensed</vt:lpstr>
      <vt:lpstr>Raleway</vt:lpstr>
      <vt:lpstr>Calibri</vt:lpstr>
      <vt:lpstr>Office Theme</vt:lpstr>
      <vt:lpstr>PowerPoint Presentation</vt:lpstr>
      <vt:lpstr>PowerPoint Presentation</vt:lpstr>
      <vt:lpstr>PowerPoint Presentation</vt:lpstr>
      <vt:lpstr>TASKS THIS WEEK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Obed</dc:creator>
  <cp:lastModifiedBy>ELACHER</cp:lastModifiedBy>
  <cp:revision>25</cp:revision>
  <dcterms:created xsi:type="dcterms:W3CDTF">2021-08-14T15:49:41Z</dcterms:created>
  <dcterms:modified xsi:type="dcterms:W3CDTF">2022-04-13T07:03:33Z</dcterms:modified>
</cp:coreProperties>
</file>