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16"/>
  </p:notesMasterIdLst>
  <p:sldIdLst>
    <p:sldId id="256" r:id="rId3"/>
    <p:sldId id="265" r:id="rId4"/>
    <p:sldId id="271" r:id="rId5"/>
    <p:sldId id="268" r:id="rId6"/>
    <p:sldId id="269" r:id="rId7"/>
    <p:sldId id="270" r:id="rId8"/>
    <p:sldId id="272" r:id="rId9"/>
    <p:sldId id="273" r:id="rId10"/>
    <p:sldId id="277" r:id="rId11"/>
    <p:sldId id="274" r:id="rId12"/>
    <p:sldId id="275" r:id="rId13"/>
    <p:sldId id="276" r:id="rId14"/>
    <p:sldId id="27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79A385A5-EF3D-4874-8EFC-0F199EC8F74D}">
  <a:tblStyle styleId="{79A385A5-EF3D-4874-8EFC-0F199EC8F7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4660"/>
  </p:normalViewPr>
  <p:slideViewPr>
    <p:cSldViewPr snapToGrid="0">
      <p:cViewPr>
        <p:scale>
          <a:sx n="80" d="100"/>
          <a:sy n="80" d="100"/>
        </p:scale>
        <p:origin x="-1212" y="-2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07846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A590-645A-4681-B4E2-EBF34F24162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FE73-EFD3-4E53-9F27-67E9D3E7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A590-645A-4681-B4E2-EBF34F24162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FE73-EFD3-4E53-9F27-67E9D3E7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58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A590-645A-4681-B4E2-EBF34F24162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FE73-EFD3-4E53-9F27-67E9D3E7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78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A590-645A-4681-B4E2-EBF34F24162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FE73-EFD3-4E53-9F27-67E9D3E7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70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A590-645A-4681-B4E2-EBF34F24162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FE73-EFD3-4E53-9F27-67E9D3E7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9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A590-645A-4681-B4E2-EBF34F24162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FE73-EFD3-4E53-9F27-67E9D3E7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31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A590-645A-4681-B4E2-EBF34F24162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FE73-EFD3-4E53-9F27-67E9D3E7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42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A590-645A-4681-B4E2-EBF34F24162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FE73-EFD3-4E53-9F27-67E9D3E7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7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A590-645A-4681-B4E2-EBF34F24162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FE73-EFD3-4E53-9F27-67E9D3E7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2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A590-645A-4681-B4E2-EBF34F24162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FE73-EFD3-4E53-9F27-67E9D3E7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0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A590-645A-4681-B4E2-EBF34F24162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FE73-EFD3-4E53-9F27-67E9D3E7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1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5" r:id="rId4"/>
    <p:sldLayoutId id="2147483656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938" y="0"/>
            <a:ext cx="1000125" cy="7247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5A590-645A-4681-B4E2-EBF34F24162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FFE73-EFD3-4E53-9F27-67E9D3E74C7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547" y="24812"/>
            <a:ext cx="829075" cy="829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16650"/>
            <a:ext cx="876300" cy="7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1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jpeg"/><Relationship Id="rId5" Type="http://schemas.openxmlformats.org/officeDocument/2006/relationships/image" Target="../media/image10.jp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961" y="64108"/>
            <a:ext cx="1448342" cy="10494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5237" y="1113588"/>
            <a:ext cx="8925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JIBEBE:ELECTRIC VEHICLE PROJECT</a:t>
            </a:r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pc\Desktop\final yr projcect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747" y="64108"/>
            <a:ext cx="1049482" cy="104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74173" y="1624226"/>
            <a:ext cx="5777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Supervisors : Dr Shohei Aoki</a:t>
            </a:r>
          </a:p>
          <a:p>
            <a:r>
              <a:rPr lang="en-US" dirty="0"/>
              <a:t>	</a:t>
            </a:r>
            <a:r>
              <a:rPr lang="en-US" dirty="0" smtClean="0"/>
              <a:t>   Mr Kipkorir Rono</a:t>
            </a:r>
          </a:p>
          <a:p>
            <a:r>
              <a:rPr lang="en-US" dirty="0"/>
              <a:t>	</a:t>
            </a:r>
            <a:r>
              <a:rPr lang="en-US" dirty="0" smtClean="0"/>
              <a:t>   Mr Joseph Kimani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49" y="64110"/>
            <a:ext cx="1298862" cy="1049480"/>
          </a:xfrm>
          <a:prstGeom prst="rect">
            <a:avLst/>
          </a:prstGeom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85" y="3336322"/>
            <a:ext cx="1784448" cy="1807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298" y="3336322"/>
            <a:ext cx="1817595" cy="1807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540" y="3336319"/>
            <a:ext cx="1769460" cy="1807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6319"/>
            <a:ext cx="1801986" cy="1807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801986" y="2393667"/>
            <a:ext cx="472821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Mechanical Team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2149" y="2976113"/>
            <a:ext cx="129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Alex Mburu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37664" y="3000503"/>
            <a:ext cx="129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Brian </a:t>
            </a:r>
            <a:r>
              <a:rPr lang="en-US" dirty="0" err="1"/>
              <a:t>Muindi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55785" y="2970362"/>
            <a:ext cx="1878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Emmanuel Njenga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09839" y="2983250"/>
            <a:ext cx="129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Peter </a:t>
            </a:r>
            <a:r>
              <a:rPr lang="en-US" dirty="0" err="1" smtClean="0"/>
              <a:t>Nzioki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5666" y="467833"/>
            <a:ext cx="3381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E-TRACTOR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6863" y="1239283"/>
            <a:ext cx="545869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/>
                </a:solidFill>
              </a:rPr>
              <a:t>Main Objective</a:t>
            </a:r>
          </a:p>
          <a:p>
            <a:r>
              <a:rPr lang="en-US" dirty="0" smtClean="0"/>
              <a:t>Design fabrication and testing of an </a:t>
            </a:r>
            <a:r>
              <a:rPr lang="en-US" dirty="0" smtClean="0">
                <a:solidFill>
                  <a:srgbClr val="FF0000"/>
                </a:solidFill>
              </a:rPr>
              <a:t>electric tractor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u="sng" dirty="0" smtClean="0">
                <a:solidFill>
                  <a:schemeClr val="accent1"/>
                </a:solidFill>
              </a:rPr>
              <a:t>Specific objectives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 smtClean="0"/>
              <a:t>Determine the </a:t>
            </a:r>
            <a:r>
              <a:rPr lang="en-US" dirty="0" smtClean="0">
                <a:solidFill>
                  <a:srgbClr val="FF0000"/>
                </a:solidFill>
              </a:rPr>
              <a:t>power requirements</a:t>
            </a:r>
            <a:r>
              <a:rPr lang="en-US" dirty="0" smtClean="0"/>
              <a:t> for the </a:t>
            </a:r>
            <a:r>
              <a:rPr lang="en-US" dirty="0" smtClean="0">
                <a:solidFill>
                  <a:srgbClr val="FF0000"/>
                </a:solidFill>
              </a:rPr>
              <a:t>e-shujaa tractor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 smtClean="0"/>
              <a:t>Stress and vibrational analysis of the e-tractor chassis</a:t>
            </a:r>
            <a:endParaRPr lang="en-US" dirty="0" smtClean="0">
              <a:solidFill>
                <a:srgbClr val="FF0000"/>
              </a:solidFill>
            </a:endParaRPr>
          </a:p>
          <a:p>
            <a:pPr marL="400050" indent="-400050">
              <a:buFont typeface="+mj-lt"/>
              <a:buAutoNum type="romanLcPeriod"/>
            </a:pPr>
            <a:r>
              <a:rPr lang="en-US" dirty="0" smtClean="0"/>
              <a:t>Redesign the transmission system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 smtClean="0">
                <a:solidFill>
                  <a:schemeClr val="tx1"/>
                </a:solidFill>
              </a:rPr>
              <a:t>Assembly and testing of the e-tractor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69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43711"/>
            <a:ext cx="5295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REQUIREMENTS FOR THE SHUJAA E-TRACTOR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488" y="1190847"/>
            <a:ext cx="4199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Case 1:Working mode</a:t>
            </a:r>
          </a:p>
          <a:p>
            <a:r>
              <a:rPr lang="en-US" dirty="0" smtClean="0"/>
              <a:t>Power required when the tractor is </a:t>
            </a:r>
            <a:r>
              <a:rPr lang="en-US" dirty="0" smtClean="0">
                <a:solidFill>
                  <a:srgbClr val="FF0000"/>
                </a:solidFill>
              </a:rPr>
              <a:t>accelerating(0-11km/h)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ploughing=</a:t>
            </a:r>
            <a:r>
              <a:rPr lang="en-US" dirty="0"/>
              <a:t> 6.7923 kw </a:t>
            </a:r>
            <a:endParaRPr lang="en-US" u="sng" dirty="0" smtClean="0">
              <a:solidFill>
                <a:srgbClr val="FF0000"/>
              </a:solidFill>
            </a:endParaRPr>
          </a:p>
          <a:p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59488" y="2245710"/>
            <a:ext cx="41112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Case 2:Transport mode</a:t>
            </a:r>
          </a:p>
          <a:p>
            <a:r>
              <a:rPr lang="en-US" dirty="0" smtClean="0"/>
              <a:t>Power required when the tractor is </a:t>
            </a:r>
            <a:r>
              <a:rPr lang="en-US" dirty="0" smtClean="0">
                <a:solidFill>
                  <a:srgbClr val="FF0000"/>
                </a:solidFill>
              </a:rPr>
              <a:t>accelerating(0-30km/h)</a:t>
            </a:r>
            <a:r>
              <a:rPr lang="en-US" dirty="0" smtClean="0"/>
              <a:t> but </a:t>
            </a:r>
            <a:r>
              <a:rPr lang="en-US" u="sng" dirty="0" smtClean="0">
                <a:solidFill>
                  <a:srgbClr val="FF0000"/>
                </a:solidFill>
              </a:rPr>
              <a:t>NOT</a:t>
            </a:r>
            <a:r>
              <a:rPr lang="en-US" dirty="0" smtClean="0">
                <a:solidFill>
                  <a:srgbClr val="FF0000"/>
                </a:solidFill>
              </a:rPr>
              <a:t> ploughing=</a:t>
            </a:r>
            <a:r>
              <a:rPr lang="en-US" dirty="0"/>
              <a:t> </a:t>
            </a:r>
            <a:r>
              <a:rPr lang="en-US" dirty="0" smtClean="0"/>
              <a:t>6.855kW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82633" y="757320"/>
            <a:ext cx="21265" cy="42642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03898" y="757320"/>
            <a:ext cx="5295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TORQUE REQUIREMENTS FOR THE SHUJAA E-TRACTOR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2073348" y="3179136"/>
            <a:ext cx="372139" cy="999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9353" y="4284921"/>
            <a:ext cx="3700131" cy="30777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15kW motor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03135" y="1048496"/>
            <a:ext cx="4199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Case 1:Working mode</a:t>
            </a:r>
          </a:p>
          <a:p>
            <a:r>
              <a:rPr lang="en-US" dirty="0" smtClean="0"/>
              <a:t>Working speed=11km/h</a:t>
            </a:r>
          </a:p>
          <a:p>
            <a:r>
              <a:rPr lang="en-US" dirty="0" smtClean="0"/>
              <a:t>Torque from motor=27.28Nm</a:t>
            </a:r>
          </a:p>
          <a:p>
            <a:r>
              <a:rPr lang="en-US" dirty="0" smtClean="0"/>
              <a:t>Torque required at the driving wheels=1800Nm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47436" y="2867245"/>
            <a:ext cx="41112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Case 2:Transport mode</a:t>
            </a:r>
          </a:p>
          <a:p>
            <a:r>
              <a:rPr lang="en-US" dirty="0"/>
              <a:t>Working </a:t>
            </a:r>
            <a:r>
              <a:rPr lang="en-US" dirty="0" smtClean="0"/>
              <a:t>speed=30km/h</a:t>
            </a:r>
            <a:endParaRPr lang="en-US" dirty="0"/>
          </a:p>
          <a:p>
            <a:r>
              <a:rPr lang="en-US" dirty="0"/>
              <a:t>Torque from motor=27.28Nm</a:t>
            </a:r>
          </a:p>
          <a:p>
            <a:r>
              <a:rPr lang="en-US" dirty="0"/>
              <a:t>Torque required at the driving </a:t>
            </a:r>
            <a:r>
              <a:rPr lang="en-US" dirty="0" smtClean="0"/>
              <a:t>wheels=479.98Nm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99321" y="2307265"/>
            <a:ext cx="3455581" cy="30777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Gear </a:t>
            </a:r>
            <a:r>
              <a:rPr lang="en-US" b="1" dirty="0" smtClean="0">
                <a:solidFill>
                  <a:schemeClr val="tx1"/>
                </a:solidFill>
              </a:rPr>
              <a:t>ratio=47.98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99320" y="4252240"/>
            <a:ext cx="3455581" cy="30777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Gear ratio=17.59</a:t>
            </a:r>
          </a:p>
        </p:txBody>
      </p:sp>
    </p:spTree>
    <p:extLst>
      <p:ext uri="{BB962C8B-B14F-4D97-AF65-F5344CB8AC3E}">
        <p14:creationId xmlns:p14="http://schemas.microsoft.com/office/powerpoint/2010/main" val="178142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9339" y="840815"/>
            <a:ext cx="6974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and vibration analysis of the tractor chassis</a:t>
            </a:r>
            <a:endParaRPr lang="en-US" sz="1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53" y="1658678"/>
            <a:ext cx="4091519" cy="2496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4508205" y="1179369"/>
            <a:ext cx="31897" cy="38710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65005" y="4592697"/>
            <a:ext cx="2300323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FOS=15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340634"/>
              </p:ext>
            </p:extLst>
          </p:nvPr>
        </p:nvGraphicFramePr>
        <p:xfrm>
          <a:off x="4742120" y="1809975"/>
          <a:ext cx="3838354" cy="1705002"/>
        </p:xfrm>
        <a:graphic>
          <a:graphicData uri="http://schemas.openxmlformats.org/drawingml/2006/table">
            <a:tbl>
              <a:tblPr firstRow="1" firstCol="1" bandRow="1">
                <a:tableStyleId>{79A385A5-EF3D-4874-8EFC-0F199EC8F74D}</a:tableStyleId>
              </a:tblPr>
              <a:tblGrid>
                <a:gridCol w="1160868"/>
                <a:gridCol w="1535342"/>
                <a:gridCol w="1142144"/>
              </a:tblGrid>
              <a:tr h="2841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Freq No</a:t>
                      </a:r>
                      <a:endParaRPr lang="en-US" sz="1100" dirty="0">
                        <a:effectLst/>
                        <a:latin typeface="Trebuchet MS"/>
                        <a:ea typeface="Times New Roman"/>
                        <a:cs typeface="Times New Roman"/>
                      </a:endParaRPr>
                    </a:p>
                  </a:txBody>
                  <a:tcPr marL="73025" marR="73025" marT="36830" marB="3683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Rad/sec</a:t>
                      </a:r>
                      <a:endParaRPr lang="en-US" sz="1100" dirty="0">
                        <a:effectLst/>
                        <a:latin typeface="Trebuchet MS"/>
                        <a:ea typeface="Times New Roman"/>
                        <a:cs typeface="Times New Roman"/>
                      </a:endParaRPr>
                    </a:p>
                  </a:txBody>
                  <a:tcPr marL="73025" marR="73025" marT="36830" marB="3683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Hertz</a:t>
                      </a:r>
                      <a:endParaRPr lang="en-US" sz="1100">
                        <a:effectLst/>
                        <a:latin typeface="Trebuchet MS"/>
                        <a:ea typeface="Times New Roman"/>
                        <a:cs typeface="Times New Roman"/>
                      </a:endParaRPr>
                    </a:p>
                  </a:txBody>
                  <a:tcPr marL="73025" marR="73025" marT="36830" marB="36830" anchor="ctr"/>
                </a:tc>
              </a:tr>
              <a:tr h="2841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Trebuchet MS"/>
                        <a:ea typeface="Times New Roman"/>
                        <a:cs typeface="Times New Roman"/>
                      </a:endParaRPr>
                    </a:p>
                  </a:txBody>
                  <a:tcPr marL="73025" marR="73025" marT="36830" marB="3683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2986.7</a:t>
                      </a:r>
                      <a:endParaRPr lang="en-US" sz="1100">
                        <a:effectLst/>
                        <a:latin typeface="Trebuchet MS"/>
                        <a:ea typeface="Times New Roman"/>
                        <a:cs typeface="Times New Roman"/>
                      </a:endParaRPr>
                    </a:p>
                  </a:txBody>
                  <a:tcPr marL="73025" marR="73025" marT="36830" marB="3683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475.34</a:t>
                      </a:r>
                      <a:endParaRPr lang="en-US" sz="1100" dirty="0">
                        <a:effectLst/>
                        <a:latin typeface="Trebuchet MS"/>
                        <a:ea typeface="Times New Roman"/>
                        <a:cs typeface="Times New Roman"/>
                      </a:endParaRPr>
                    </a:p>
                  </a:txBody>
                  <a:tcPr marL="73025" marR="73025" marT="36830" marB="36830" anchor="ctr"/>
                </a:tc>
              </a:tr>
              <a:tr h="2841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rebuchet MS"/>
                        <a:ea typeface="Times New Roman"/>
                        <a:cs typeface="Times New Roman"/>
                      </a:endParaRPr>
                    </a:p>
                  </a:txBody>
                  <a:tcPr marL="73025" marR="73025" marT="36830" marB="3683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5540.9</a:t>
                      </a:r>
                      <a:endParaRPr lang="en-US" sz="1100">
                        <a:effectLst/>
                        <a:latin typeface="Trebuchet MS"/>
                        <a:ea typeface="Times New Roman"/>
                        <a:cs typeface="Times New Roman"/>
                      </a:endParaRPr>
                    </a:p>
                  </a:txBody>
                  <a:tcPr marL="73025" marR="73025" marT="36830" marB="3683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881.86</a:t>
                      </a:r>
                      <a:endParaRPr lang="en-US" sz="1100">
                        <a:effectLst/>
                        <a:latin typeface="Trebuchet MS"/>
                        <a:ea typeface="Times New Roman"/>
                        <a:cs typeface="Times New Roman"/>
                      </a:endParaRPr>
                    </a:p>
                  </a:txBody>
                  <a:tcPr marL="73025" marR="73025" marT="36830" marB="36830" anchor="ctr"/>
                </a:tc>
              </a:tr>
              <a:tr h="2841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rebuchet MS"/>
                        <a:ea typeface="Times New Roman"/>
                        <a:cs typeface="Times New Roman"/>
                      </a:endParaRPr>
                    </a:p>
                  </a:txBody>
                  <a:tcPr marL="73025" marR="73025" marT="36830" marB="3683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11383</a:t>
                      </a:r>
                      <a:endParaRPr lang="en-US" sz="1100">
                        <a:effectLst/>
                        <a:latin typeface="Trebuchet MS"/>
                        <a:ea typeface="Times New Roman"/>
                        <a:cs typeface="Times New Roman"/>
                      </a:endParaRPr>
                    </a:p>
                  </a:txBody>
                  <a:tcPr marL="73025" marR="73025" marT="36830" marB="3683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1811.7</a:t>
                      </a:r>
                      <a:endParaRPr lang="en-US" sz="1100">
                        <a:effectLst/>
                        <a:latin typeface="Trebuchet MS"/>
                        <a:ea typeface="Times New Roman"/>
                        <a:cs typeface="Times New Roman"/>
                      </a:endParaRPr>
                    </a:p>
                  </a:txBody>
                  <a:tcPr marL="73025" marR="73025" marT="36830" marB="36830" anchor="ctr"/>
                </a:tc>
              </a:tr>
              <a:tr h="2841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Trebuchet MS"/>
                        <a:ea typeface="Times New Roman"/>
                        <a:cs typeface="Times New Roman"/>
                      </a:endParaRPr>
                    </a:p>
                  </a:txBody>
                  <a:tcPr marL="73025" marR="73025" marT="36830" marB="3683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13137</a:t>
                      </a:r>
                      <a:endParaRPr lang="en-US" sz="1100">
                        <a:effectLst/>
                        <a:latin typeface="Trebuchet MS"/>
                        <a:ea typeface="Times New Roman"/>
                        <a:cs typeface="Times New Roman"/>
                      </a:endParaRPr>
                    </a:p>
                  </a:txBody>
                  <a:tcPr marL="73025" marR="73025" marT="36830" marB="3683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2090.9</a:t>
                      </a:r>
                      <a:endParaRPr lang="en-US" sz="1100">
                        <a:effectLst/>
                        <a:latin typeface="Trebuchet MS"/>
                        <a:ea typeface="Times New Roman"/>
                        <a:cs typeface="Times New Roman"/>
                      </a:endParaRPr>
                    </a:p>
                  </a:txBody>
                  <a:tcPr marL="73025" marR="73025" marT="36830" marB="36830" anchor="ctr"/>
                </a:tc>
              </a:tr>
              <a:tr h="2841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Trebuchet MS"/>
                        <a:ea typeface="Times New Roman"/>
                        <a:cs typeface="Times New Roman"/>
                      </a:endParaRPr>
                    </a:p>
                  </a:txBody>
                  <a:tcPr marL="73025" marR="73025" marT="36830" marB="3683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13327</a:t>
                      </a:r>
                      <a:endParaRPr lang="en-US" sz="1100" dirty="0">
                        <a:effectLst/>
                        <a:latin typeface="Trebuchet MS"/>
                        <a:ea typeface="Times New Roman"/>
                        <a:cs typeface="Times New Roman"/>
                      </a:endParaRPr>
                    </a:p>
                  </a:txBody>
                  <a:tcPr marL="73025" marR="73025" marT="36830" marB="3683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2121.1</a:t>
                      </a:r>
                      <a:endParaRPr lang="en-US" sz="1100" dirty="0">
                        <a:effectLst/>
                        <a:latin typeface="Trebuchet MS"/>
                        <a:ea typeface="Times New Roman"/>
                        <a:cs typeface="Times New Roman"/>
                      </a:endParaRPr>
                    </a:p>
                  </a:txBody>
                  <a:tcPr marL="73025" marR="73025" marT="36830" marB="3683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653" y="1163979"/>
            <a:ext cx="2523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Static analysis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10076" y="1178801"/>
            <a:ext cx="2523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Frequency analysis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0076" y="4041297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For </a:t>
            </a:r>
            <a:r>
              <a:rPr lang="en-US" dirty="0"/>
              <a:t>a top speed of </a:t>
            </a:r>
            <a:r>
              <a:rPr lang="en-US" dirty="0">
                <a:solidFill>
                  <a:srgbClr val="FF0000"/>
                </a:solidFill>
              </a:rPr>
              <a:t>3500rpm</a:t>
            </a:r>
          </a:p>
          <a:p>
            <a:r>
              <a:rPr lang="en-US" dirty="0"/>
              <a:t>O</a:t>
            </a:r>
            <a:r>
              <a:rPr lang="en-US" dirty="0" smtClean="0"/>
              <a:t>perating </a:t>
            </a:r>
            <a:r>
              <a:rPr lang="en-US" dirty="0"/>
              <a:t>frequency of the motor is </a:t>
            </a:r>
            <a:r>
              <a:rPr lang="en-US" dirty="0">
                <a:solidFill>
                  <a:srgbClr val="FF0000"/>
                </a:solidFill>
              </a:rPr>
              <a:t>58.33Hz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366.52rad/s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199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5179" y="944464"/>
            <a:ext cx="5890438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sz="6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 descr="C:\Users\pc\Desktop\final yr projcect\wz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761" y="2187121"/>
            <a:ext cx="3769273" cy="251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lob:https://web.whatsapp.com/446683e1-01a8-431b-8f15-8b865c5dacc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lob:https://web.whatsapp.com/446683e1-01a8-431b-8f15-8b865c5daccb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blob:https://web.whatsapp.com/446683e1-01a8-431b-8f15-8b865c5daccb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144920"/>
            <a:ext cx="2629189" cy="350558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43000" y="238991"/>
            <a:ext cx="235873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</a:rPr>
              <a:t>INTRODUCTION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748151"/>
            <a:ext cx="3526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HUMAN POWERED TRICYCLE</a:t>
            </a:r>
            <a:endParaRPr 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2850572" y="1537855"/>
            <a:ext cx="581891" cy="213013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01735" y="1300701"/>
            <a:ext cx="5351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 smtClean="0">
                <a:solidFill>
                  <a:schemeClr val="accent6">
                    <a:lumMod val="75000"/>
                  </a:schemeClr>
                </a:solidFill>
              </a:rPr>
              <a:t>Specifications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800" dirty="0" smtClean="0"/>
              <a:t>Human powered tricycle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800" dirty="0" smtClean="0"/>
              <a:t>Rubber brake shoes-operated by a brake lever</a:t>
            </a:r>
            <a:endParaRPr lang="en-US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3501735" y="2602922"/>
            <a:ext cx="38446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Limitations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 smtClean="0"/>
              <a:t>Tedious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 smtClean="0"/>
              <a:t>Ineffective brake system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000" dirty="0" smtClean="0"/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148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8869" y="321209"/>
            <a:ext cx="415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E-Tricycle</a:t>
            </a:r>
          </a:p>
        </p:txBody>
      </p:sp>
      <p:sp>
        <p:nvSpPr>
          <p:cNvPr id="2" name="AutoShape 2" descr="blob:https://web.whatsapp.com/446683e1-01a8-431b-8f15-8b865c5dacc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lob:https://web.whatsapp.com/446683e1-01a8-431b-8f15-8b865c5daccb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blob:https://web.whatsapp.com/446683e1-01a8-431b-8f15-8b865c5daccb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6863" y="1239283"/>
            <a:ext cx="545869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/>
                </a:solidFill>
              </a:rPr>
              <a:t>Main Objective</a:t>
            </a:r>
          </a:p>
          <a:p>
            <a:r>
              <a:rPr lang="en-US" dirty="0" smtClean="0"/>
              <a:t>Design fabrication and testing of an </a:t>
            </a:r>
            <a:r>
              <a:rPr lang="en-US" dirty="0" smtClean="0">
                <a:solidFill>
                  <a:srgbClr val="FF0000"/>
                </a:solidFill>
              </a:rPr>
              <a:t>electric tricycle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u="sng" dirty="0" smtClean="0">
                <a:solidFill>
                  <a:schemeClr val="accent1"/>
                </a:solidFill>
              </a:rPr>
              <a:t>Specific objectives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 smtClean="0"/>
              <a:t>Determine the </a:t>
            </a:r>
            <a:r>
              <a:rPr lang="en-US" dirty="0" smtClean="0">
                <a:solidFill>
                  <a:srgbClr val="FF0000"/>
                </a:solidFill>
              </a:rPr>
              <a:t>power requirements</a:t>
            </a:r>
            <a:r>
              <a:rPr lang="en-US" dirty="0" smtClean="0"/>
              <a:t> for the </a:t>
            </a:r>
            <a:r>
              <a:rPr lang="en-US" dirty="0" smtClean="0">
                <a:solidFill>
                  <a:srgbClr val="FF0000"/>
                </a:solidFill>
              </a:rPr>
              <a:t>e-tricycle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 smtClean="0"/>
              <a:t>Design and fabricate the </a:t>
            </a:r>
            <a:r>
              <a:rPr lang="en-US" dirty="0" smtClean="0">
                <a:solidFill>
                  <a:srgbClr val="FF0000"/>
                </a:solidFill>
              </a:rPr>
              <a:t>drive train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 smtClean="0"/>
              <a:t>Implement </a:t>
            </a:r>
            <a:r>
              <a:rPr lang="en-US" dirty="0" smtClean="0">
                <a:solidFill>
                  <a:srgbClr val="FF0000"/>
                </a:solidFill>
              </a:rPr>
              <a:t>mechanical  disc brakes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91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103" y="3442521"/>
            <a:ext cx="2075897" cy="138141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20882" y="155864"/>
            <a:ext cx="3543299" cy="6583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Activities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7306" y="879988"/>
            <a:ext cx="7720445" cy="77412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/>
              <a:t>Power requirements-max speed of </a:t>
            </a:r>
            <a:r>
              <a:rPr lang="en-US" sz="1800" dirty="0" smtClean="0">
                <a:solidFill>
                  <a:srgbClr val="FF0000"/>
                </a:solidFill>
              </a:rPr>
              <a:t>16km/h-1200W</a:t>
            </a:r>
            <a:r>
              <a:rPr lang="en-US" sz="1800" dirty="0" smtClean="0"/>
              <a:t>-BLDC Motor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Drive train</a:t>
            </a:r>
          </a:p>
          <a:p>
            <a:pPr marL="0" indent="0">
              <a:buNone/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1438" y="1661262"/>
                <a:ext cx="4129347" cy="22569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14300" indent="0">
                  <a:buNone/>
                </a:pPr>
                <a:r>
                  <a:rPr lang="en" b="1" u="sng" dirty="0" smtClean="0"/>
                  <a:t>Design of rear axle</a:t>
                </a:r>
              </a:p>
              <a:p>
                <a:pPr marL="114300" indent="0">
                  <a:buNone/>
                </a:pPr>
                <a:r>
                  <a:rPr lang="en" dirty="0" smtClean="0"/>
                  <a:t>At </a:t>
                </a:r>
                <a:r>
                  <a:rPr lang="en" dirty="0"/>
                  <a:t>600rpm for t</a:t>
                </a:r>
                <a:r>
                  <a:rPr lang="en-US" dirty="0"/>
                  <a:t>h</a:t>
                </a:r>
                <a:r>
                  <a:rPr lang="en" dirty="0"/>
                  <a:t>e 1200W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" dirty="0"/>
                  <a:t>=19.10Nm</a:t>
                </a:r>
              </a:p>
              <a:p>
                <a:pPr marL="114300" lvl="0">
                  <a:buSzPts val="1800"/>
                </a:pPr>
                <a:r>
                  <a:rPr lang="en" dirty="0"/>
                  <a:t>Using the maximum shear stress theory (Guest’s theory)</a:t>
                </a:r>
              </a:p>
              <a:p>
                <a:pPr marL="114300" lvl="0" indent="0" algn="ctr">
                  <a:buNone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" i="1" dirty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" i="1" dirty="0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16</m:t>
                        </m:r>
                      </m:den>
                    </m:f>
                    <m:r>
                      <a:rPr lang="en" i="1" dirty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" i="1" dirty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𝑚𝑎𝑥</m:t>
                        </m:r>
                      </m:sub>
                    </m:sSub>
                    <m:r>
                      <a:rPr lang="en-US" i="1" dirty="0">
                        <a:latin typeface="Cambria Math"/>
                        <a:ea typeface="Cambria Math"/>
                      </a:rPr>
                      <m:t> ×</m:t>
                    </m:r>
                    <m:sSup>
                      <m:sSupPr>
                        <m:ctrlPr>
                          <a:rPr lang="en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" dirty="0" smtClean="0"/>
              </a:p>
              <a:p>
                <a:pPr marL="114300" lvl="0" indent="0" algn="ctr">
                  <a:buNone/>
                </a:pPr>
                <a:endParaRPr lang="en" dirty="0" smtClean="0"/>
              </a:p>
              <a:p>
                <a:pPr marL="114300" algn="ctr"/>
                <a:r>
                  <a:rPr lang="en-US" sz="2400" dirty="0" smtClean="0">
                    <a:solidFill>
                      <a:srgbClr val="FF0000"/>
                    </a:solidFill>
                  </a:rPr>
                  <a:t>Diameter= 15.62mm</a:t>
                </a:r>
              </a:p>
              <a:p>
                <a:pPr marL="114300" lvl="0" indent="0" algn="ctr">
                  <a:buNone/>
                </a:pPr>
                <a:endParaRPr lang="en" dirty="0"/>
              </a:p>
              <a:p>
                <a:pPr marL="114300" lvl="0">
                  <a:buSzPts val="1800"/>
                </a:pPr>
                <a:endParaRPr lang="en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38" y="1661262"/>
                <a:ext cx="4129347" cy="2256900"/>
              </a:xfrm>
              <a:prstGeom prst="rect">
                <a:avLst/>
              </a:prstGeom>
              <a:blipFill rotWithShape="1">
                <a:blip r:embed="rId3"/>
                <a:stretch>
                  <a:fillRect t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4270785" y="1484555"/>
            <a:ext cx="0" cy="33994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394499" y="1484555"/>
                <a:ext cx="4572000" cy="304256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/>
                <a:r>
                  <a:rPr lang="en" b="1" dirty="0" smtClean="0"/>
                  <a:t>Chain </a:t>
                </a:r>
                <a:r>
                  <a:rPr lang="en" b="1" dirty="0"/>
                  <a:t>drive design</a:t>
                </a:r>
              </a:p>
              <a:p>
                <a:pPr lvl="0">
                  <a:buFont typeface="Wingdings" pitchFamily="2" charset="2"/>
                  <a:buChar char="q"/>
                </a:pPr>
                <a:r>
                  <a:rPr lang="en" u="sng" dirty="0"/>
                  <a:t>Design for the sprockets</a:t>
                </a:r>
              </a:p>
              <a:p>
                <a:pPr marL="114300" lvl="0" indent="0">
                  <a:buNone/>
                </a:pPr>
                <a:r>
                  <a:rPr lang="en-US" dirty="0"/>
                  <a:t>S</a:t>
                </a:r>
                <a:r>
                  <a:rPr lang="en" dirty="0"/>
                  <a:t>peed ratio=</a:t>
                </a:r>
                <a:r>
                  <a:rPr lang="en" dirty="0">
                    <a:solidFill>
                      <a:srgbClr val="FF0000"/>
                    </a:solidFill>
                  </a:rPr>
                  <a:t>3.5</a:t>
                </a:r>
              </a:p>
              <a:p>
                <a:pPr marL="114300" lvl="0" indent="0">
                  <a:buNone/>
                </a:pPr>
                <a:r>
                  <a:rPr lang="en-US" dirty="0"/>
                  <a:t>T</a:t>
                </a:r>
                <a:r>
                  <a:rPr lang="en" dirty="0"/>
                  <a:t>he larger sprocket=</a:t>
                </a:r>
                <a:r>
                  <a:rPr lang="en" dirty="0">
                    <a:solidFill>
                      <a:srgbClr val="FF0000"/>
                    </a:solidFill>
                  </a:rPr>
                  <a:t>47T</a:t>
                </a:r>
              </a:p>
              <a:p>
                <a:pPr marL="114300" lvl="0" indent="0">
                  <a:buNone/>
                </a:pPr>
                <a:r>
                  <a:rPr lang="en" dirty="0"/>
                  <a:t>Smaller sprocket = </a:t>
                </a:r>
                <a:r>
                  <a:rPr lang="en" dirty="0">
                    <a:solidFill>
                      <a:srgbClr val="FF0000"/>
                    </a:solidFill>
                  </a:rPr>
                  <a:t>15T</a:t>
                </a:r>
              </a:p>
              <a:p>
                <a:pPr marL="114300" lvl="0" indent="0">
                  <a:buNone/>
                </a:pPr>
                <a:endParaRPr lang="en" dirty="0"/>
              </a:p>
              <a:p>
                <a:pPr marL="114300" lvl="0" indent="0">
                  <a:buNone/>
                </a:pPr>
                <a:endParaRPr lang="en" dirty="0"/>
              </a:p>
              <a:p>
                <a:pPr>
                  <a:buFont typeface="Wingdings" pitchFamily="2" charset="2"/>
                  <a:buChar char="q"/>
                </a:pPr>
                <a:r>
                  <a:rPr lang="en-US" u="sng" dirty="0" smtClean="0"/>
                  <a:t>Design for the chain</a:t>
                </a:r>
              </a:p>
              <a:p>
                <a:pPr marL="114300" indent="0">
                  <a:buNone/>
                </a:pPr>
                <a:r>
                  <a:rPr lang="en-US" dirty="0" smtClean="0"/>
                  <a:t>D=180mm</a:t>
                </a:r>
                <a:endParaRPr lang="en-US" dirty="0"/>
              </a:p>
              <a:p>
                <a:pPr marL="114300" indent="0">
                  <a:buNone/>
                </a:pPr>
                <a:r>
                  <a:rPr lang="en-US" dirty="0" smtClean="0"/>
                  <a:t>d=70mm</a:t>
                </a:r>
              </a:p>
              <a:p>
                <a:pPr marL="114300" indent="0">
                  <a:buNone/>
                </a:pPr>
                <a:r>
                  <a:rPr lang="en-US" dirty="0" smtClean="0"/>
                  <a:t>Center </a:t>
                </a:r>
                <a:r>
                  <a:rPr lang="en-US" dirty="0"/>
                  <a:t>distance ,</a:t>
                </a:r>
                <a:r>
                  <a:rPr lang="en-US" i="1" dirty="0">
                    <a:latin typeface="Cambria Math" pitchFamily="18" charset="0"/>
                    <a:ea typeface="Cambria Math" pitchFamily="18" charset="0"/>
                  </a:rPr>
                  <a:t>x </a:t>
                </a:r>
                <a:r>
                  <a:rPr lang="en-US" sz="1100" dirty="0">
                    <a:ea typeface="Cambria Math" pitchFamily="18" charset="0"/>
                  </a:rPr>
                  <a:t>= 170mm</a:t>
                </a:r>
              </a:p>
              <a:p>
                <a:pPr marL="114300" indent="0">
                  <a:buNone/>
                </a:pPr>
                <a:r>
                  <a:rPr lang="en-US" sz="1100" dirty="0">
                    <a:ea typeface="Cambria Math" pitchFamily="18" charset="0"/>
                  </a:rPr>
                  <a:t>Chain length=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𝑅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+2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𝑅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1100" dirty="0">
                  <a:ea typeface="Cambria Math"/>
                </a:endParaRPr>
              </a:p>
              <a:p>
                <a:pPr marL="11430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L=760mm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499" y="1484555"/>
                <a:ext cx="4572000" cy="3042564"/>
              </a:xfrm>
              <a:prstGeom prst="rect">
                <a:avLst/>
              </a:prstGeom>
              <a:blipFill rotWithShape="1">
                <a:blip r:embed="rId4"/>
                <a:stretch>
                  <a:fillRect l="-400" t="-200" b="-10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376" y="1516736"/>
            <a:ext cx="1667527" cy="16675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44" y="3490895"/>
            <a:ext cx="1652605" cy="165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714998"/>
            <a:ext cx="5642101" cy="29302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97445" y="249382"/>
            <a:ext cx="3460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3D modeling of the tricycle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849" y="3142952"/>
            <a:ext cx="27432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Parts redesigned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 smtClean="0"/>
              <a:t>Steering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 smtClean="0"/>
              <a:t>Braking mechanism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 smtClean="0"/>
              <a:t>Rear wheels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 smtClean="0"/>
              <a:t>Motor positioning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endParaRPr lang="en-US" dirty="0"/>
          </a:p>
        </p:txBody>
      </p:sp>
      <p:pic>
        <p:nvPicPr>
          <p:cNvPr id="1026" name="Picture 2" descr="C:\Users\pc\Desktop\Electric vehicle\ticycle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840" y="904009"/>
            <a:ext cx="4794033" cy="289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7221682" y="2732810"/>
            <a:ext cx="353291" cy="141041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494318" y="4143226"/>
            <a:ext cx="1236518" cy="7820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74873" y="4322618"/>
            <a:ext cx="8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56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516" y="731038"/>
            <a:ext cx="498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Fabrication and assembly of components</a:t>
            </a:r>
            <a:endParaRPr lang="en-US" sz="1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0041" y="1100370"/>
            <a:ext cx="34373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</a:t>
            </a:r>
            <a:r>
              <a:rPr lang="en-US" b="1" u="sng" dirty="0" smtClean="0">
                <a:solidFill>
                  <a:srgbClr val="FF0000"/>
                </a:solidFill>
              </a:rPr>
              <a:t>Steering</a:t>
            </a:r>
            <a:r>
              <a:rPr lang="en-US" dirty="0" smtClean="0"/>
              <a:t>-handle bars –</a:t>
            </a:r>
          </a:p>
          <a:p>
            <a:r>
              <a:rPr lang="en-US" dirty="0" smtClean="0"/>
              <a:t>easy steering and other attachments 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dirty="0" err="1" smtClean="0"/>
              <a:t>throttle,brake</a:t>
            </a:r>
            <a:r>
              <a:rPr lang="en-US" dirty="0" smtClean="0"/>
              <a:t> shifters</a:t>
            </a:r>
            <a:endParaRPr lang="en-US" dirty="0"/>
          </a:p>
        </p:txBody>
      </p:sp>
      <p:pic>
        <p:nvPicPr>
          <p:cNvPr id="2050" name="Picture 2" descr="C:\Users\pc\Downloads\Big bang 10\WhatsApp Image 2022-04-30 at 9.57.16 P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41" y="2402393"/>
            <a:ext cx="2638295" cy="263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588026" y="1100370"/>
            <a:ext cx="0" cy="40431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697356" y="1161925"/>
            <a:ext cx="320632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2.</a:t>
            </a:r>
            <a:r>
              <a:rPr lang="en-US" b="1" u="sng" dirty="0" smtClean="0">
                <a:solidFill>
                  <a:srgbClr val="FF0000"/>
                </a:solidFill>
              </a:rPr>
              <a:t>Braking mechanism</a:t>
            </a:r>
          </a:p>
          <a:p>
            <a:r>
              <a:rPr lang="en-US" dirty="0" smtClean="0"/>
              <a:t>Mechanical brakes-both front and rear</a:t>
            </a:r>
          </a:p>
          <a:p>
            <a:endParaRPr lang="en-US" dirty="0"/>
          </a:p>
        </p:txBody>
      </p:sp>
      <p:pic>
        <p:nvPicPr>
          <p:cNvPr id="2051" name="Picture 3" descr="C:\Users\pc\Downloads\WhatsApp Image 2022-02-09 at 8.19.01 AM (1)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761" y="1839034"/>
            <a:ext cx="2034135" cy="203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3940821" y="2856101"/>
            <a:ext cx="323682" cy="14650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776828" y="3121935"/>
            <a:ext cx="369707" cy="11992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88026" y="4304962"/>
            <a:ext cx="1880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 Brake</a:t>
            </a:r>
          </a:p>
          <a:p>
            <a:r>
              <a:rPr lang="en-US" dirty="0" smtClean="0"/>
              <a:t> rotor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97406" y="4140313"/>
            <a:ext cx="1342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Brake calipers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217218" y="2079653"/>
            <a:ext cx="370116" cy="6878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17219" y="1837995"/>
            <a:ext cx="137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Brake shifters</a:t>
            </a:r>
            <a:endParaRPr lang="en-US" dirty="0"/>
          </a:p>
        </p:txBody>
      </p:sp>
      <p:pic>
        <p:nvPicPr>
          <p:cNvPr id="2052" name="Picture 4" descr="C:\Users\pc\Downloads\Big bang 10\WhatsApp Image 2022-04-30 at 9.57.17 PM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771" y="1800722"/>
            <a:ext cx="2439505" cy="243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 flipH="1" flipV="1">
            <a:off x="7558391" y="2856101"/>
            <a:ext cx="38911" cy="16919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65329" y="4448090"/>
            <a:ext cx="1880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Rear  Brake</a:t>
            </a:r>
          </a:p>
          <a:p>
            <a:r>
              <a:rPr lang="en-US" dirty="0" smtClean="0"/>
              <a:t> rotor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7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067" y="848060"/>
            <a:ext cx="214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 smtClean="0">
                <a:solidFill>
                  <a:srgbClr val="FF0000"/>
                </a:solidFill>
              </a:rPr>
              <a:t>Drive train</a:t>
            </a:r>
            <a:endParaRPr lang="en-US" sz="1800" b="1" u="sng" dirty="0">
              <a:solidFill>
                <a:srgbClr val="FF0000"/>
              </a:solidFill>
            </a:endParaRPr>
          </a:p>
        </p:txBody>
      </p:sp>
      <p:pic>
        <p:nvPicPr>
          <p:cNvPr id="3" name="Picture 4" descr="C:\Users\pc\Downloads\Big bang 10\WhatsApp Image 2022-04-30 at 9.57.17 P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860" y="187643"/>
            <a:ext cx="2361983" cy="236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34479" y="2622732"/>
            <a:ext cx="1828800" cy="1893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 descr="C:\Users\pc\Downloads\Big bang 10\WhatsApp Image 2022-05-01 at 5.32.58 PM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8599"/>
            <a:ext cx="2315184" cy="231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8357" y="3652352"/>
            <a:ext cx="157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BLDC motor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56182" y="4544903"/>
            <a:ext cx="238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Attachment on the motor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067339" y="2047461"/>
            <a:ext cx="387626" cy="366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363279" y="1258599"/>
            <a:ext cx="1464581" cy="284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63279" y="673094"/>
            <a:ext cx="128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Chain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99583" y="187643"/>
            <a:ext cx="1252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Large sprocket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033" y="1186567"/>
            <a:ext cx="1824246" cy="137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860" y="2828260"/>
            <a:ext cx="2776262" cy="2315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Down Arrow 12"/>
          <p:cNvSpPr/>
          <p:nvPr/>
        </p:nvSpPr>
        <p:spPr>
          <a:xfrm>
            <a:off x="6847367" y="2556613"/>
            <a:ext cx="161484" cy="271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719237" y="2414101"/>
            <a:ext cx="744279" cy="74376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593482" y="3574989"/>
            <a:ext cx="2354880" cy="39052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928109" y="673094"/>
            <a:ext cx="80742" cy="51347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645427" y="4719256"/>
            <a:ext cx="1829261" cy="13342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7191" y="2230781"/>
            <a:ext cx="903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95569" y="3344575"/>
            <a:ext cx="860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Chain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10176" y="4565368"/>
            <a:ext cx="1033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Sprocket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2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13" grpId="0" animBg="1"/>
      <p:bldP spid="26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1749" y="961963"/>
            <a:ext cx="7474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Assembly and testing of the e-tricycle</a:t>
            </a:r>
            <a:endParaRPr lang="en-US" sz="2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116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0362" y="662026"/>
            <a:ext cx="508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Recommendations</a:t>
            </a:r>
            <a:endParaRPr lang="en-US" sz="1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0361" y="1244009"/>
            <a:ext cx="56458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Implement a suspension system for better ride comfort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Centre alignment of the handle bars to improve steering and </a:t>
            </a:r>
            <a:r>
              <a:rPr lang="en-US" smtClean="0"/>
              <a:t>better handling</a:t>
            </a:r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96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445</Words>
  <Application>Microsoft Office PowerPoint</Application>
  <PresentationFormat>On-screen Show (16:9)</PresentationFormat>
  <Paragraphs>131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Simple Light</vt:lpstr>
      <vt:lpstr>Custom Design</vt:lpstr>
      <vt:lpstr>PowerPoint Presentation</vt:lpstr>
      <vt:lpstr>PowerPoint Presentation</vt:lpstr>
      <vt:lpstr>PowerPoint Presentation</vt:lpstr>
      <vt:lpstr>Key Content Activities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2022  Progress report format  for team meeting  Name: Brian Muindi</dc:title>
  <dc:creator>ALEX MBURU</dc:creator>
  <cp:lastModifiedBy>pc</cp:lastModifiedBy>
  <cp:revision>67</cp:revision>
  <dcterms:modified xsi:type="dcterms:W3CDTF">2022-05-04T08:05:46Z</dcterms:modified>
</cp:coreProperties>
</file>