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0" r:id="rId5"/>
    <p:sldId id="261" r:id="rId6"/>
    <p:sldId id="263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9:03:54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3109 152 24575,'-6'0'0,"-1"0"0,1 1 0,0 0 0,0 0 0,0 0 0,0 1 0,-11 4 0,-16 5 0,-499 109-132,394-100-292,-275 3 0,294-29 447,0-5 0,-176-38 1,-226-87 99,106 24-76,381 104 77,-1 2-1,0 1 0,0 2 1,0 1-1,-64 6 0,93-4-123,0 2 0,0-1 0,0 1 0,0-1 0,1 2 0,-1-1 0,0 1 0,1-1 0,0 2 0,-1-1 0,1 0 0,1 1 0,-1 0 0,0 0 0,1 1 0,0-1 0,0 1 0,0 0 0,1 0 0,0 0 0,-1 1 0,-1 6 0,-5 12 0,0 0 0,3 1 0,-11 49 0,12-45 0,-6 50 0,3 0 0,3 0 0,7 110 0,0-81 0,1-53 0,12 64 0,-5-48 0,-7-61 0,1 0 0,0 1 0,0-1 0,1 0 0,1-1 0,-1 1 0,1-1 0,7 9 0,53 69 0,-62-83 0,5 4 0,-1 0 0,2 0 0,-1-1 0,1 0 0,0 0 0,0-1 0,1 0 0,0-1 0,0 0 0,11 4 0,14 2 0,63 13 0,-40-11 0,31 5 0,1-3 0,116 3 0,183-14 0,-244-6 0,68-8 0,245-44 0,63-5 0,-450 60 0,-57 0 0,1 0 0,0-1 0,0 0 0,-1-1 0,1-1 0,0 0 0,-1-2 0,23-6 0,-31 6 0,0 0 0,-1 0 0,1 0 0,-1-1 0,0 0 0,-1 0 0,1 0 0,-1 0 0,0-1 0,5-8 0,1-4 0,0 0 0,8-23 0,-8 8 0,-2 0 0,-1 0 0,-1-1 0,-2 1 0,0-43 0,6-50 0,-6 103 0,12-35 0,-10 38 0,-1 0 0,4-25 0,-6 29 0,1 0 0,1 0 0,0 1 0,1 0 0,1 0 0,0 1 0,1 0 0,0 0 0,16-19 0,-10 13 0,-1 0 0,0-1 0,9-24 0,-9-6-1365,-11 30-5461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9:03:59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5927 159 24575,'-7'6'0,"0"-1"0,-1-1 0,1 1 0,-1-1 0,-1 0 0,1-1 0,-16 5 0,-5 2 0,-36 14 0,0-4 0,-2-2 0,0-3 0,0-4 0,-107 6 0,50-14 0,0-5 0,-149-23 0,-263-75 0,387 60 0,-80-18 0,147 45 0,0 3 0,-104 0 0,156 11 0,-85-1 0,-115-14 0,103 4 0,-164 9 0,137 3 0,86 1 0,1 4 0,-80 18 0,10-1 0,26-14 0,-148-5 0,211-5 0,6 2 0,-53 9 0,51-5 0,-45 1 0,-28-9 0,46 0 0,1 3 0,-108 15 0,-276 89 0,302-67 0,116-29 0,19-6 0,1 1 0,0 0 0,0 2 0,1-1 0,-26 15 0,25-12 0,-1 0 0,0-2 0,-1 0 0,-30 7 0,31-10 0,1 2 0,-1 0 0,1 0 0,0 2 0,-20 11 0,32-15 0,0 0 0,1 0 0,-1 1 0,1-1 0,0 1 0,1 0 0,-1 0 0,0 0 0,1 1 0,0-1 0,0 1 0,0-1 0,1 1 0,0-1 0,0 1 0,0 0 0,0 0 0,1 0 0,-1-1 0,1 1 0,1 6 0,-1 2 0,1 0 0,1 1 0,0-1 0,1 0 0,1 0 0,8 21 0,-8-25 0,2-1 0,-1 1 0,1-1 0,1 0 0,-1-1 0,1 1 0,1-1 0,-1-1 0,1 1 0,12 6 0,16 10 0,40 18 0,-68-37 0,36 18 0,1-2 0,1-2 0,0-2 0,1-2 0,94 15 0,240 36 0,-256-44 0,-69-13 0,88 25 0,-111-24 0,0-2 0,0-1 0,61 3 0,104-9 0,-102-2 0,-33-2 0,1-3 0,-1-3 0,0-2 0,60-22 0,41-7 0,-120 34 0,1 1 0,75 2 0,-51 2 0,-40-1 0,-1-2 0,1 0 0,-1-2 0,35-14 0,46-10 0,-46 20 0,0 3 0,66-1 0,129 11 0,-85 1 0,684-3 0,-831 2 0,-1 1 0,1 1 0,-1 1 0,0 1 0,30 12 0,-30-9 0,0-2 0,1 0 0,0-2 0,49 5 0,366-11 0,-168-1 0,-257 2 0,0 0 0,0-2 0,0 0 0,0-1 0,-1 0 0,1-2 0,-1 1 0,0-2 0,20-10 0,-19 9 0,0 1 0,0 0 0,24-5 0,-29 10 0,0-2 0,0 0 0,-1 0 0,1-1 0,-1 0 0,0-1 0,0 0 0,0-1 0,-1 0 0,0 0 0,10-9 0,-7 1 0,0 0 0,-1-1 0,-1 0 0,0-1 0,-1 0 0,0 0 0,-1-1 0,-2 0 0,1-1 0,-2 1 0,0-1 0,4-33 0,-2-15 0,-3-2 0,-6-76 0,1 107 0,0 17 0,-1 0 0,-8-27 0,6 27 0,0 0 0,-1-26 0,5 42-136,0 0-1,0 0 1,0 0-1,-1 0 1,0 1-1,0-1 1,0 0-1,0 0 0,-3-4 1,-7-8-6690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9:04:06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1382 1 24575,'-17'1'0,"0"1"0,0 1 0,0 1 0,-28 10 0,-13 2 0,14-9 0,1-3 0,-1-1 0,-73-5 0,27 0 0,-9 1 0,-113 3 0,190-1 0,-1 2 0,1 1 0,0 1 0,0 1 0,1 0 0,0 2 0,-38 19 0,48-19 0,1 0 0,-1 2 0,2-1 0,-1 1 0,1 1 0,1-1 0,0 2 0,-8 13 0,-14 18 0,-17 15 0,-49 70 0,86-112 0,1 0 0,1 1 0,0 0 0,1 0 0,0 1 0,-5 26 0,4 1 0,1 0 0,-1 91 0,7-70 0,3 66 0,0-126 0,-1 0 0,1 0 0,0 1 0,0-1 0,0 0 0,1 0 0,0-1 0,0 1 0,0-1 0,1 1 0,0-1 0,0 0 0,1-1 0,6 7 0,6 4 0,0-1 0,34 20 0,39 18 0,2-4 0,2-4 0,2-5 0,151 43 0,-138-52 0,122 18 0,-123-28 0,-66-11 0,75 7 0,178-14 0,-165-3 0,-119 1 0,-1-1 0,1-1 0,0 1 0,-1-2 0,1 1 0,-1-1 0,0-1 0,0 0 0,0-1 0,-1 1 0,13-10 0,1-2 0,-2-1 0,0 0 0,24-28 0,-40 38 0,0 0 0,0 0 0,-1 0 0,0 0 0,0-1 0,0 0 0,-1 0 0,0 0 0,-1 0 0,2-12 0,15-39 0,-16 51 0,50-122 0,-47 111 0,-1 0 0,-1 0 0,-1 0 0,0-1 0,-1-23 0,-2 14 0,1 2 0,-2 1 0,-4-36 0,3 53 0,0 0 0,0 1 0,-1-1 0,0 0 0,-1 1 0,0 0 0,0-1 0,-1 2 0,0-1 0,-9-11 0,-91-95 0,89 99 0,-2 0 0,1 2 0,-2-1 0,-36-18 0,-80-36 0,116 57 0,0-1 0,0 0 0,2-2 0,-1 0 0,2-1 0,0-1 0,-16-20 0,-50-45 0,40 43 0,17 16 0,-42-30 0,46 36 0,-27-24 0,-6-5 0,40 36-1365,-1 3-5461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9:04:23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9:04:41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5729 0 24575,'-83'23'0,"-4"0"0,-151 23 0,-301-35 0,315-15 0,-1223 4 0,1416 3 0,0 1 0,0 1 0,0 1 0,-48 18 0,19-6 0,-335 80 0,369-92 0,1-2 0,-1-1 0,-37 0 0,32-2 0,-47 7 0,3 2 0,1-4 0,-130-6 0,86-2 0,109 1 0,-1 0 0,1-1 0,-1 0 0,1 0 0,0-1 0,0-1 0,0 0 0,1 0 0,-10-6 0,-40-16 0,36 19 0,-139-51 0,121 43 0,-1 2 0,-44-9 0,-27-9 0,93 26 0,-1 0 0,0 1 0,0 1 0,-27 0 0,-85 4 0,47 2 0,-428-3 0,504 0 0,1 1 0,-1 0 0,0 0 0,1 1 0,-1 0 0,1 0 0,0 1 0,0 0 0,-13 7 0,0 3 0,2 0 0,-22 19 0,9-7 0,28-21 0,0 0 0,0 0 0,0 0 0,1 1 0,-1-1 0,1 1 0,0 0 0,1 0 0,-1 0 0,1 0 0,0 1 0,0-1 0,1 0 0,0 1 0,0 0 0,-1 8 0,0 12 0,2 1 0,3 35 0,0-15 0,-4 81 0,4 74 0,-3-197 0,1 0 0,1 1 0,-1-1 0,1-1 0,0 1 0,0 0 0,0 0 0,1-1 0,0 1 0,0-1 0,0 0 0,0 0 0,0 0 0,1 0 0,0 0 0,0-1 0,0 0 0,0 0 0,7 4 0,5 2 0,1 0 0,0-1 0,37 11 0,-25-13 0,1 0 0,-1-2 0,1-2 0,0 0 0,56-6 0,-14 2 0,476 1 0,-522-1 0,0-1 0,0-1 0,41-11 0,36-7 0,-20 9 0,-48 6 0,61-3 0,-80 9 0,-1-2 0,1 1 0,-1-2 0,0 0 0,0-1 0,24-12 0,-22 10 0,1 0 0,0 1 0,0 0 0,23-3 0,-1 5 0,-6 0 0,47-11 0,-11-1 0,1 2 0,0 3 0,1 4 0,86 2 0,-90 6 0,133-2 0,-119-11 0,-51 7 0,53-3 0,-10 9 0,-47 1 0,-1-1 0,0-1 0,1-2 0,-1 0 0,0-2 0,36-10 0,-22 0 0,2 1 0,-1 2 0,51-7 0,-58 12 0,43-13 0,-52 12 0,1 1 0,0 0 0,37-2 0,-56 8 0,0 1 0,-1-1 0,1 1 0,0 0 0,-1 1 0,1-1 0,-1 1 0,1 1 0,-1-1 0,0 1 0,0 0 0,0 0 0,0 1 0,0 0 0,9 9 0,1 3 0,-1 0 0,-1 1 0,18 29 0,2 1 0,-20-27 0,-10-14 0,1 1 0,-1-1 0,1 0 0,0-1 0,0 1 0,1-1 0,0 0 0,0 0 0,0-1 0,0 0 0,1 0 0,-1 0 0,12 4 0,1-2 0,0-1 0,0-1 0,0-1 0,37 3 0,82-8 0,-52-1 0,-40 3 0,7 1 0,-1-2 0,83-14 0,-123 13 0,19-3 0,0-2 0,-1-1 0,58-23 0,-68 21 0,1 1 0,0 0 0,1 2 0,0 1 0,0 1 0,0 0 0,1 2 0,42-1 0,-51 4 0,66 1 0,126-14 0,-163 9 0,48 1 0,6-1 0,-94 4 0,0-1 0,1 0 0,-1 0 0,0 0 0,0 0 0,0 0 0,0 0 0,0-1 0,0 0 0,0 0 0,-1 1 0,1-2 0,-1 1 0,1 0 0,-1 0 0,0-1 0,1 1 0,0-4 0,5-6 0,0-1 0,11-26 0,0-1 0,-10 27 0,0 0 0,-2-1 0,0 0 0,0 0 0,-2-1 0,1 1 0,-2-1 0,0-1 0,-1 1 0,1-16 0,-1 14 0,-1 0 0,2 0 0,0 1 0,8-18 0,-7 17 0,0 1 0,0-1 0,-1 1 0,1-24 0,-5-57-1365,0 76-5461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9:04:47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2025 0 24575,'-25'23'0,"-1"-1"0,-1-2 0,-1 0 0,-1-2 0,-59 27 0,6-10 0,-87 23 0,112-42 0,1-2 0,-2-3 0,0-2 0,0-3 0,0-3 0,-69-4 0,-27 0 0,-18-1 0,77-10 0,62 6 0,-49-1 0,42 6 0,-91 4 0,122-2 0,1 1 0,-1 0 0,1 1 0,0 0 0,-1 0 0,1 1 0,1 0 0,-1 1 0,-13 10 0,8-5 0,1 0 0,0 1 0,1 0 0,-16 20 0,9-3 0,0 0 0,2 1 0,1 0 0,-11 34 0,-36 127 0,59-180 0,-9 31 0,2 0 0,2 0 0,2 1 0,1 0 0,2 77 0,4-27 0,1 33 0,-1-117 0,1 0 0,0-1 0,0 1 0,0-1 0,1 0 0,1 0 0,-1 0 0,1 0 0,0 0 0,0-1 0,1 0 0,0 0 0,0 0 0,0 0 0,1-1 0,0 0 0,9 6 0,13 8 0,0-2 0,54 25 0,-64-33 0,77 36 0,2-4 0,1-4 0,2-5 0,199 37 0,207-31 0,-360-28 0,43 0 0,-122-8 0,-25-1 0,65-6 0,-97 3 0,-1-1 0,0 0 0,1 0 0,-1-1 0,-1 0 0,1-1 0,-1 0 0,1 0 0,-1-1 0,-1 0 0,1 0 0,-1-1 0,12-14 0,-1 0 0,-2 0 0,-1-1 0,24-46 0,-23 35 0,-2-2 0,-1 0 0,-2 0 0,-1-1 0,7-51 0,-9 13 0,-1-125 0,-6 60 0,-4-105 0,2 235 0,-1 0 0,0 0 0,-1 0 0,0 0 0,0 1 0,-1-1 0,0 1 0,-1 0 0,1 0 0,-2 0 0,1 1 0,-11-12 0,-9-6 0,-52-42 0,71 62 0,-59-38 0,51 36 0,0-2 0,1 0 0,0 0 0,-20-20 0,8 4 0,-1 2 0,-31-22 0,-25-21 0,56 43-341,0 0 0,-2 2-1,-50-29 1,58 39-6485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9:05:04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5704 405 24575,'-22'-1'0,"1"-1"0,0-1 0,-26-7 0,-1 0 0,-154-27 0,-211-68 0,303 64 0,83 29 0,-1 1 0,0 1 0,-1 1 0,0 2 0,0 1 0,-54-4 0,-640 10 0,288 2 0,255-14 0,9-1 0,-507 12 0,322 3 0,328-5 0,0 0 0,0-2 0,0-1 0,0-1 0,-49-19 0,45 14 0,0 1 0,-1 2 0,-47-7 0,58 14 0,1-2 0,-1 2 0,0 0 0,0 1 0,0 2 0,0 0 0,0 1 0,-40 10 0,35-2 0,1 1 0,-44 25 0,47-22 0,0-2 0,-1-1 0,-41 13 0,41-18 0,-1 2 0,-46 21 0,56-23 0,0 0 0,0-2 0,-1 1 0,0-2 0,0 0 0,0-1 0,0-1 0,0 0 0,-21-2 0,-28 2 0,49 2 0,-1 0 0,1 0 0,0 2 0,1 0 0,-29 13 0,28-11 0,1 0 0,-1-1 0,0-1 0,0-1 0,-31 5 0,28-7 0,-1 2 0,1 0 0,1 1 0,-1 1 0,-29 14 0,-5 2 0,36-15 0,2 1 0,-1 1 0,1 0 0,1 2 0,-1-1 0,-24 26 0,24-22 0,0 0 0,-1-1 0,-1-1 0,-29 16 0,39-25 0,0 1 0,1-1 0,-1 1 0,1 0 0,0 1 0,0-1 0,1 1 0,-6 6 0,8-7 0,0 0 0,0 0 0,1 1 0,0-1 0,0 1 0,0-1 0,1 1 0,-1 0 0,1-1 0,0 1 0,0 0 0,1 0 0,-1 6 0,0 11 0,1-1 0,1 0 0,0 1 0,9 37 0,-7-50 0,0 0 0,0 0 0,1 0 0,0 0 0,0-1 0,1 0 0,0 0 0,0 0 0,1-1 0,0 1 0,1-1 0,0-1 0,9 9 0,14 6 0,0-1 0,1-1 0,1-2 0,35 15 0,-53-26 0,-1 1 0,0 1 0,17 13 0,-20-13 0,1 0 0,0-1 0,0-1 0,1 0 0,13 5 0,189 50 0,-172-49 0,0-3 0,1-1 0,0-2 0,0-2 0,56-2 0,836-3 0,-915 0 0,-1-1 0,29-6 0,21-3 0,335 7 0,-222 6 0,70-4 0,274 4 0,-173 39 0,-237-23 0,-25 0 0,-70-12 0,0-1 0,1-1 0,-1-1 0,1-1 0,0-1 0,-1-1 0,26-3 0,100-28 0,-85 16 0,106-11 0,-136 22 0,0-1 0,51-15 0,-51 11 0,2 3 0,0 1 0,1 2 0,-1 2 0,58 4 0,-11-1 0,-62-1 0,0-2 0,23-3 0,-34 2 0,1 0 0,-1 0 0,0-1 0,-1 0 0,1-1 0,0 1 0,9-8 0,6-2 0,0 0 0,29-9 0,-38 17 0,0-1 0,0 0 0,0-1 0,-1-1 0,0 0 0,0 0 0,-1-2 0,0 1 0,16-18 0,8-20 0,-21 25 0,25-25 0,-26 31 0,-1-1 0,0-1 0,-1 0 0,-1-1 0,-1 0 0,14-36 0,-21 46 0,8-20 0,0-1 0,-2 0 0,-1-1 0,-2 0 0,-1 0 0,2-40 0,-8 47-1365,1 2-5461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6DD33-30E4-448F-BE46-D6CA95E8A47A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EDB8-DC93-474F-8DFA-D25706A9C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2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6DD33-30E4-448F-BE46-D6CA95E8A47A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EDB8-DC93-474F-8DFA-D25706A9C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6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6DD33-30E4-448F-BE46-D6CA95E8A47A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EDB8-DC93-474F-8DFA-D25706A9C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3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6DD33-30E4-448F-BE46-D6CA95E8A47A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EDB8-DC93-474F-8DFA-D25706A9C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62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6DD33-30E4-448F-BE46-D6CA95E8A47A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EDB8-DC93-474F-8DFA-D25706A9C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07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6DD33-30E4-448F-BE46-D6CA95E8A47A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EDB8-DC93-474F-8DFA-D25706A9C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84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6DD33-30E4-448F-BE46-D6CA95E8A47A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EDB8-DC93-474F-8DFA-D25706A9C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9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6DD33-30E4-448F-BE46-D6CA95E8A47A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EDB8-DC93-474F-8DFA-D25706A9C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6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6DD33-30E4-448F-BE46-D6CA95E8A47A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EDB8-DC93-474F-8DFA-D25706A9C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41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6DD33-30E4-448F-BE46-D6CA95E8A47A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EDB8-DC93-474F-8DFA-D25706A9C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9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6DD33-30E4-448F-BE46-D6CA95E8A47A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EDB8-DC93-474F-8DFA-D25706A9C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0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6DD33-30E4-448F-BE46-D6CA95E8A47A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BEDB8-DC93-474F-8DFA-D25706A9C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1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customXml" Target="../ink/ink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customXml" Target="../ink/ink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2328699"/>
            <a:ext cx="6096000" cy="33547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Jibebe Internship 2022</a:t>
            </a:r>
            <a:endParaRPr lang="en-US" sz="3200" b="0" dirty="0">
              <a:effectLst/>
            </a:endParaRPr>
          </a:p>
          <a:p>
            <a:pPr algn="ctr"/>
            <a:br>
              <a:rPr lang="en-US" sz="3200" b="0" dirty="0">
                <a:effectLst/>
              </a:rPr>
            </a:b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Progress report Week 2</a:t>
            </a:r>
            <a:endParaRPr lang="en-US" sz="3200" b="0" dirty="0">
              <a:effectLst/>
            </a:endParaRPr>
          </a:p>
          <a:p>
            <a:pPr algn="ctr"/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Electric team</a:t>
            </a:r>
            <a:endParaRPr lang="en-US" sz="3200" b="0" dirty="0">
              <a:effectLst/>
            </a:endParaRPr>
          </a:p>
          <a:p>
            <a:pPr algn="ctr"/>
            <a:br>
              <a:rPr lang="en-US" sz="3200" b="0" dirty="0">
                <a:effectLst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Name: Amos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Wanene</a:t>
            </a:r>
            <a:endParaRPr lang="en-US" sz="3200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645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711815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Tasks completed last week</a:t>
            </a:r>
            <a:endParaRPr lang="en-US" sz="3200" b="0" dirty="0">
              <a:effectLst/>
            </a:endParaRPr>
          </a:p>
          <a:p>
            <a:br>
              <a:rPr lang="en-US" sz="3200" dirty="0"/>
            </a:b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1053737" y="1628507"/>
            <a:ext cx="9039497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spcAft>
                <a:spcPts val="1200"/>
              </a:spcAft>
            </a:pPr>
            <a:r>
              <a:rPr lang="en-US" dirty="0"/>
              <a:t>[#11] Mechanism for starting motor – The electric team and the mechanical team were able to come up with the solution to the jerk start problem encountered due to the transients of starting a motor by employing an electromagnetic clutch which would be responsible for coupling the motor to the load once it achieved steady state operation.</a:t>
            </a:r>
          </a:p>
          <a:p>
            <a:pPr marL="457200">
              <a:spcAft>
                <a:spcPts val="1200"/>
              </a:spcAft>
            </a:pPr>
            <a:r>
              <a:rPr lang="en-US" dirty="0"/>
              <a:t>[#12] Simulation of motor operation – Simulation of the entire electric system; motor, battery and the projected load, was done in order to understand the various characteristics of the motor.</a:t>
            </a:r>
          </a:p>
          <a:p>
            <a:pPr marL="457200">
              <a:spcAft>
                <a:spcPts val="1200"/>
              </a:spcAft>
            </a:pPr>
            <a:br>
              <a:rPr lang="en-US" b="0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510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05B82C-91F2-494B-88E5-E7FEEF4F79FC}"/>
              </a:ext>
            </a:extLst>
          </p:cNvPr>
          <p:cNvSpPr/>
          <p:nvPr/>
        </p:nvSpPr>
        <p:spPr>
          <a:xfrm>
            <a:off x="577049" y="1012054"/>
            <a:ext cx="11079332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spcAft>
                <a:spcPts val="1200"/>
              </a:spcAft>
            </a:pPr>
            <a:r>
              <a:rPr lang="en-US" dirty="0"/>
              <a:t>In the graphs below, the motor simulation is done with the following conditions:</a:t>
            </a:r>
          </a:p>
          <a:p>
            <a:pPr marL="857250" indent="-400050">
              <a:spcAft>
                <a:spcPts val="1200"/>
              </a:spcAft>
              <a:buAutoNum type="romanLcPeriod"/>
            </a:pPr>
            <a:r>
              <a:rPr lang="en-US" dirty="0"/>
              <a:t>The battery specifications are at 48V 50Ah Li-ion battery</a:t>
            </a:r>
          </a:p>
          <a:p>
            <a:pPr marL="857250" indent="-400050">
              <a:spcAft>
                <a:spcPts val="1200"/>
              </a:spcAft>
              <a:buAutoNum type="romanLcPeriod"/>
            </a:pPr>
            <a:r>
              <a:rPr lang="en-US" dirty="0"/>
              <a:t>All curves are plotted at maximum motor speed, i.e. 16km/hr. </a:t>
            </a:r>
          </a:p>
          <a:p>
            <a:pPr marL="857250" indent="-400050">
              <a:spcAft>
                <a:spcPts val="1200"/>
              </a:spcAft>
              <a:buAutoNum type="romanLcPeriod"/>
            </a:pPr>
            <a:r>
              <a:rPr lang="en-US" dirty="0"/>
              <a:t>The load of the tricycle is 150kg</a:t>
            </a:r>
          </a:p>
          <a:p>
            <a:pPr marL="857250" indent="-400050">
              <a:spcAft>
                <a:spcPts val="1200"/>
              </a:spcAft>
              <a:buAutoNum type="romanLcPeriod"/>
            </a:pPr>
            <a:r>
              <a:rPr lang="en-US" dirty="0"/>
              <a:t>The human power is 0W which indicates that no work is done by the passenger. All the work is done by the motor, i.e. it is fully electric.</a:t>
            </a:r>
          </a:p>
          <a:p>
            <a:pPr marL="457200">
              <a:spcAft>
                <a:spcPts val="1200"/>
              </a:spcAft>
            </a:pPr>
            <a:r>
              <a:rPr lang="en-US" dirty="0"/>
              <a:t>Of importance in the following curves is to observe that as the grade value (gradient) is increased, the power required to maintain a speed of 16km/hr increases. In the first graph, with a grade of 0%, the motor power is  85W. In the second graph, with a grade of 2.5%, the motor power is 247W. In the third graph, with a grade of 5%, the motor power is 409W.</a:t>
            </a:r>
          </a:p>
        </p:txBody>
      </p:sp>
    </p:spTree>
    <p:extLst>
      <p:ext uri="{BB962C8B-B14F-4D97-AF65-F5344CB8AC3E}">
        <p14:creationId xmlns:p14="http://schemas.microsoft.com/office/powerpoint/2010/main" val="3796655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8EE231-20E9-4901-9C25-24D20F82A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9" y="97654"/>
            <a:ext cx="12002610" cy="66316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A99D388-3F38-441B-96F1-084FFD665828}"/>
                  </a:ext>
                </a:extLst>
              </p14:cNvPr>
              <p14:cNvContentPartPr/>
              <p14:nvPr/>
            </p14:nvContentPartPr>
            <p14:xfrm>
              <a:off x="1109073" y="3212193"/>
              <a:ext cx="1121040" cy="507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A99D388-3F38-441B-96F1-084FFD6658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0073" y="3203193"/>
                <a:ext cx="1138680" cy="52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1173072-EE22-4034-BCC5-F4580548B11E}"/>
                  </a:ext>
                </a:extLst>
              </p14:cNvPr>
              <p14:cNvContentPartPr/>
              <p14:nvPr/>
            </p14:nvContentPartPr>
            <p14:xfrm>
              <a:off x="2411193" y="5606553"/>
              <a:ext cx="2170800" cy="387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1173072-EE22-4034-BCC5-F4580548B1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02193" y="5597553"/>
                <a:ext cx="2188440" cy="40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2394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621CC4-25D5-4FD2-AE89-BDF4F292E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073631" cy="67825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6564DBF-140C-428C-9E48-2E9B80843FB3}"/>
                  </a:ext>
                </a:extLst>
              </p14:cNvPr>
              <p14:cNvContentPartPr/>
              <p14:nvPr/>
            </p14:nvContentPartPr>
            <p14:xfrm>
              <a:off x="1543953" y="3177633"/>
              <a:ext cx="783720" cy="560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6564DBF-140C-428C-9E48-2E9B80843FB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4953" y="3168993"/>
                <a:ext cx="801360" cy="57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44D8BD5-95E6-4CEA-A02D-D90D1DB3E21F}"/>
                  </a:ext>
                </a:extLst>
              </p14:cNvPr>
              <p14:cNvContentPartPr/>
              <p14:nvPr/>
            </p14:nvContentPartPr>
            <p14:xfrm>
              <a:off x="3675153" y="573435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44D8BD5-95E6-4CEA-A02D-D90D1DB3E21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66153" y="572571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799A55-C921-47A5-8D12-23AC989B673B}"/>
                  </a:ext>
                </a:extLst>
              </p14:cNvPr>
              <p14:cNvContentPartPr/>
              <p14:nvPr/>
            </p14:nvContentPartPr>
            <p14:xfrm>
              <a:off x="2624673" y="5743353"/>
              <a:ext cx="2062800" cy="331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799A55-C921-47A5-8D12-23AC989B673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16033" y="5734353"/>
                <a:ext cx="2080440" cy="34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2990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37D8B5-7D33-4646-A6B2-D09F656D5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0"/>
            <a:ext cx="12192001" cy="67203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00CD4F8-7845-4D9E-8EC9-192BEE3CF18A}"/>
                  </a:ext>
                </a:extLst>
              </p14:cNvPr>
              <p14:cNvContentPartPr/>
              <p14:nvPr/>
            </p14:nvContentPartPr>
            <p14:xfrm>
              <a:off x="1516953" y="3098073"/>
              <a:ext cx="827640" cy="649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00CD4F8-7845-4D9E-8EC9-192BEE3CF1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07953" y="3089073"/>
                <a:ext cx="845280" cy="6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5BEFDBB-9DA0-4266-86E7-9DDFCE71707B}"/>
                  </a:ext>
                </a:extLst>
              </p14:cNvPr>
              <p14:cNvContentPartPr/>
              <p14:nvPr/>
            </p14:nvContentPartPr>
            <p14:xfrm>
              <a:off x="2616393" y="5615913"/>
              <a:ext cx="2053440" cy="456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5BEFDBB-9DA0-4266-86E7-9DDFCE71707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07393" y="5606913"/>
                <a:ext cx="2071080" cy="47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658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40526" y="807610"/>
            <a:ext cx="93355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Tasks in this week</a:t>
            </a:r>
            <a:endParaRPr lang="en-US" sz="3200" b="0" dirty="0">
              <a:effectLst/>
            </a:endParaRPr>
          </a:p>
          <a:p>
            <a:br>
              <a:rPr lang="en-US" sz="3200" dirty="0"/>
            </a:b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940526" y="1730940"/>
            <a:ext cx="7889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● [#14] Electric system experiments</a:t>
            </a:r>
          </a:p>
          <a:p>
            <a:r>
              <a:rPr lang="en-US" dirty="0"/>
              <a:t>● [#18] Analysis of </a:t>
            </a:r>
            <a:r>
              <a:rPr lang="en-US" dirty="0" err="1"/>
              <a:t>perfomance</a:t>
            </a:r>
            <a:r>
              <a:rPr lang="en-US" dirty="0"/>
              <a:t> curves</a:t>
            </a:r>
          </a:p>
        </p:txBody>
      </p:sp>
    </p:spTree>
    <p:extLst>
      <p:ext uri="{BB962C8B-B14F-4D97-AF65-F5344CB8AC3E}">
        <p14:creationId xmlns:p14="http://schemas.microsoft.com/office/powerpoint/2010/main" val="703596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7646" y="14797"/>
            <a:ext cx="823830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Timeline</a:t>
            </a:r>
            <a:endParaRPr lang="en-US" sz="3200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130092"/>
              </p:ext>
            </p:extLst>
          </p:nvPr>
        </p:nvGraphicFramePr>
        <p:xfrm>
          <a:off x="757646" y="515621"/>
          <a:ext cx="9707154" cy="636312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235718">
                  <a:extLst>
                    <a:ext uri="{9D8B030D-6E8A-4147-A177-3AD203B41FA5}">
                      <a16:colId xmlns:a16="http://schemas.microsoft.com/office/drawing/2014/main" val="3565720243"/>
                    </a:ext>
                  </a:extLst>
                </a:gridCol>
                <a:gridCol w="3235718">
                  <a:extLst>
                    <a:ext uri="{9D8B030D-6E8A-4147-A177-3AD203B41FA5}">
                      <a16:colId xmlns:a16="http://schemas.microsoft.com/office/drawing/2014/main" val="4021364264"/>
                    </a:ext>
                  </a:extLst>
                </a:gridCol>
                <a:gridCol w="3235718">
                  <a:extLst>
                    <a:ext uri="{9D8B030D-6E8A-4147-A177-3AD203B41FA5}">
                      <a16:colId xmlns:a16="http://schemas.microsoft.com/office/drawing/2014/main" val="3345737110"/>
                    </a:ext>
                  </a:extLst>
                </a:gridCol>
              </a:tblGrid>
              <a:tr h="419526">
                <a:tc>
                  <a:txBody>
                    <a:bodyPr/>
                    <a:lstStyle/>
                    <a:p>
                      <a:r>
                        <a:rPr lang="en-US" dirty="0"/>
                        <a:t>Month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Intern Week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885740"/>
                  </a:ext>
                </a:extLst>
              </a:tr>
              <a:tr h="604536">
                <a:tc rowSpan="3">
                  <a:txBody>
                    <a:bodyPr/>
                    <a:lstStyle/>
                    <a:p>
                      <a:r>
                        <a:rPr lang="en-US" dirty="0"/>
                        <a:t>Jan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 of required Battery Pack for Motor and Speed Control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969130"/>
                  </a:ext>
                </a:extLst>
              </a:tr>
              <a:tr h="60453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Acquisition and procurement if required components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432303"/>
                  </a:ext>
                </a:extLst>
              </a:tr>
              <a:tr h="86362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</a:t>
                      </a:r>
                      <a:r>
                        <a:rPr lang="en-US" baseline="0" dirty="0"/>
                        <a:t> 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 of components fir tricycle and design of tractor electric system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275306"/>
                  </a:ext>
                </a:extLst>
              </a:tr>
              <a:tr h="1122710">
                <a:tc rowSpan="4">
                  <a:txBody>
                    <a:bodyPr/>
                    <a:lstStyle/>
                    <a:p>
                      <a:r>
                        <a:rPr lang="en-US" dirty="0"/>
                        <a:t>Feb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Integration of ordered parts to final tricycle implementation. Procurement of components for tractor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378806"/>
                  </a:ext>
                </a:extLst>
              </a:tr>
              <a:tr h="86362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Solving miscellaneous issues arising from tricycle. Testing of tractor components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881516"/>
                  </a:ext>
                </a:extLst>
              </a:tr>
              <a:tr h="35024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 of tractor components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550823"/>
                  </a:ext>
                </a:extLst>
              </a:tr>
              <a:tr h="60453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7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Integration of final electric system of tractor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177573"/>
                  </a:ext>
                </a:extLst>
              </a:tr>
              <a:tr h="6045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8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Integration with other subsystems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464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5552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395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19</cp:revision>
  <dcterms:created xsi:type="dcterms:W3CDTF">2022-01-21T14:50:25Z</dcterms:created>
  <dcterms:modified xsi:type="dcterms:W3CDTF">2022-01-31T09:28:02Z</dcterms:modified>
</cp:coreProperties>
</file>