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58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47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67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15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95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3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04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46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1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0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2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6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8E9D-BCF3-4037-A112-71280D3513D6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7577E0-01C3-433E-89A0-CA5D2F343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2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Основная </a:t>
            </a:r>
            <a:r>
              <a:rPr lang="ru-RU" dirty="0" smtClean="0"/>
              <a:t>библиотека</a:t>
            </a:r>
            <a:br>
              <a:rPr lang="ru-RU" dirty="0" smtClean="0"/>
            </a:br>
            <a:r>
              <a:rPr lang="ru-RU" dirty="0" smtClean="0"/>
              <a:t>Лямбда-выражения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Stream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8568" y="1194730"/>
            <a:ext cx="59245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568" y="3223555"/>
            <a:ext cx="5899085" cy="198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5557" y="5328820"/>
            <a:ext cx="4807412" cy="117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51046" y="5293120"/>
            <a:ext cx="6445911" cy="700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051046" y="5994067"/>
            <a:ext cx="5846885" cy="806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6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лямбда выражение состоит из одной операции, то можно</a:t>
            </a:r>
            <a:r>
              <a:rPr lang="en-US" dirty="0" smtClean="0"/>
              <a:t> </a:t>
            </a:r>
            <a:r>
              <a:rPr lang="ru-RU" dirty="0" smtClean="0"/>
              <a:t>еще более упростить выражение, используя «ссылку» на метод.</a:t>
            </a:r>
          </a:p>
          <a:p>
            <a:endParaRPr lang="ru-RU" dirty="0"/>
          </a:p>
          <a:p>
            <a:pPr lvl="1"/>
            <a:r>
              <a:rPr lang="en-US" dirty="0" smtClean="0"/>
              <a:t>Method </a:t>
            </a:r>
            <a:r>
              <a:rPr lang="en-US" dirty="0"/>
              <a:t>reference to an instance method of an object – </a:t>
            </a:r>
            <a:r>
              <a:rPr lang="en-US" b="1" dirty="0" smtClean="0"/>
              <a:t>object</a:t>
            </a:r>
            <a:r>
              <a:rPr lang="en-US" b="1" dirty="0"/>
              <a:t>::</a:t>
            </a:r>
            <a:r>
              <a:rPr lang="en-US" b="1" dirty="0" err="1" smtClean="0"/>
              <a:t>instanceMethod</a:t>
            </a:r>
            <a:endParaRPr lang="ru-RU" dirty="0" smtClean="0"/>
          </a:p>
          <a:p>
            <a:pPr lvl="1"/>
            <a:r>
              <a:rPr lang="en-US" dirty="0" smtClean="0"/>
              <a:t>Method </a:t>
            </a:r>
            <a:r>
              <a:rPr lang="en-US" dirty="0"/>
              <a:t>reference to a static method of a class – </a:t>
            </a:r>
            <a:r>
              <a:rPr lang="en-US" b="1" dirty="0"/>
              <a:t>Class::</a:t>
            </a:r>
            <a:r>
              <a:rPr lang="en-US" b="1" dirty="0" err="1"/>
              <a:t>staticMethod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Method </a:t>
            </a:r>
            <a:r>
              <a:rPr lang="en-US" dirty="0"/>
              <a:t>reference to an instance method of an arbitrary object of a </a:t>
            </a:r>
            <a:r>
              <a:rPr lang="en-US" dirty="0" smtClean="0"/>
              <a:t>particular</a:t>
            </a:r>
            <a:r>
              <a:rPr lang="ru-RU" dirty="0"/>
              <a:t> </a:t>
            </a:r>
            <a:r>
              <a:rPr lang="en-US" dirty="0" smtClean="0"/>
              <a:t>type </a:t>
            </a:r>
            <a:r>
              <a:rPr lang="en-US" dirty="0"/>
              <a:t>– </a:t>
            </a:r>
            <a:r>
              <a:rPr lang="en-US" b="1" dirty="0"/>
              <a:t>Class::</a:t>
            </a:r>
            <a:r>
              <a:rPr lang="en-US" b="1" dirty="0" err="1" smtClean="0"/>
              <a:t>instanceMethod</a:t>
            </a:r>
            <a:endParaRPr lang="ru-RU" dirty="0" smtClean="0"/>
          </a:p>
          <a:p>
            <a:pPr lvl="1"/>
            <a:r>
              <a:rPr lang="en-US" dirty="0" smtClean="0"/>
              <a:t>Method </a:t>
            </a:r>
            <a:r>
              <a:rPr lang="en-US" dirty="0"/>
              <a:t>reference to a constructor – </a:t>
            </a:r>
            <a:r>
              <a:rPr lang="en-US" b="1" dirty="0"/>
              <a:t>Class::new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1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(Aggregate Operations)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Позволяют проводить некоторые операции на потоком объектов</a:t>
            </a:r>
          </a:p>
          <a:p>
            <a:r>
              <a:rPr lang="ru-RU" dirty="0" smtClean="0"/>
              <a:t>Операции бывают</a:t>
            </a:r>
          </a:p>
          <a:p>
            <a:pPr lvl="1"/>
            <a:r>
              <a:rPr lang="ru-RU" dirty="0" smtClean="0"/>
              <a:t>Промежуточные – возвращают другой </a:t>
            </a:r>
            <a:r>
              <a:rPr lang="en-US" dirty="0" smtClean="0"/>
              <a:t>stream</a:t>
            </a:r>
          </a:p>
          <a:p>
            <a:pPr lvl="1"/>
            <a:r>
              <a:rPr lang="ru-RU" dirty="0" smtClean="0"/>
              <a:t>Терминальные – заканчивают обработку </a:t>
            </a:r>
            <a:r>
              <a:rPr lang="ru-RU" dirty="0" err="1" smtClean="0"/>
              <a:t>стрима</a:t>
            </a:r>
            <a:r>
              <a:rPr lang="ru-RU" dirty="0" smtClean="0"/>
              <a:t> (и могут вернуть какое-то значение)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8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</a:t>
            </a:r>
            <a:r>
              <a:rPr lang="ru-RU" dirty="0" err="1" smtClean="0"/>
              <a:t>ilter</a:t>
            </a:r>
            <a:r>
              <a:rPr lang="en-US" dirty="0" smtClean="0"/>
              <a:t>()</a:t>
            </a:r>
            <a:r>
              <a:rPr lang="ru-RU" dirty="0" smtClean="0"/>
              <a:t>— </a:t>
            </a:r>
            <a:r>
              <a:rPr lang="ru-RU" dirty="0"/>
              <a:t>фильтрует (отбрасывает) элементы из потока, которые не проходят переданное условие.</a:t>
            </a:r>
          </a:p>
          <a:p>
            <a:r>
              <a:rPr lang="en-US" dirty="0" smtClean="0"/>
              <a:t>s</a:t>
            </a:r>
            <a:r>
              <a:rPr lang="ru-RU" dirty="0" err="1" smtClean="0"/>
              <a:t>orted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— сортирует</a:t>
            </a:r>
          </a:p>
          <a:p>
            <a:r>
              <a:rPr lang="en-US" dirty="0" smtClean="0"/>
              <a:t>m</a:t>
            </a:r>
            <a:r>
              <a:rPr lang="ru-RU" dirty="0" err="1" smtClean="0"/>
              <a:t>ap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— преобразует каждый элемент в другой</a:t>
            </a:r>
          </a:p>
          <a:p>
            <a:r>
              <a:rPr lang="en-US" dirty="0" smtClean="0"/>
              <a:t>a</a:t>
            </a:r>
            <a:r>
              <a:rPr lang="ru-RU" dirty="0" err="1" smtClean="0"/>
              <a:t>nyMatch</a:t>
            </a:r>
            <a:r>
              <a:rPr lang="ru-RU" dirty="0"/>
              <a:t>, </a:t>
            </a:r>
            <a:r>
              <a:rPr lang="ru-RU" dirty="0" err="1"/>
              <a:t>allMatch</a:t>
            </a:r>
            <a:r>
              <a:rPr lang="ru-RU" dirty="0"/>
              <a:t>, </a:t>
            </a:r>
            <a:r>
              <a:rPr lang="ru-RU" dirty="0" err="1"/>
              <a:t>noneMatch</a:t>
            </a:r>
            <a:r>
              <a:rPr lang="ru-RU" dirty="0"/>
              <a:t> — проверяют, выполняется ли переданное условия для хотя бы одного элемента, всех элементов или ни для одного</a:t>
            </a:r>
          </a:p>
          <a:p>
            <a:r>
              <a:rPr lang="en-US" dirty="0" smtClean="0"/>
              <a:t>c</a:t>
            </a:r>
            <a:r>
              <a:rPr lang="ru-RU" dirty="0" err="1" smtClean="0"/>
              <a:t>ount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— количество элементов в </a:t>
            </a:r>
            <a:r>
              <a:rPr lang="ru-RU" dirty="0" smtClean="0"/>
              <a:t>потоке</a:t>
            </a:r>
            <a:r>
              <a:rPr lang="en-US" dirty="0" smtClean="0"/>
              <a:t>, </a:t>
            </a:r>
            <a:r>
              <a:rPr lang="ru-RU" dirty="0" smtClean="0"/>
              <a:t>терминальная операция. </a:t>
            </a:r>
          </a:p>
          <a:p>
            <a:r>
              <a:rPr lang="en-US" dirty="0"/>
              <a:t>r</a:t>
            </a:r>
            <a:r>
              <a:rPr lang="ru-RU" dirty="0" err="1" smtClean="0"/>
              <a:t>educe</a:t>
            </a:r>
            <a:r>
              <a:rPr lang="en-US" dirty="0" smtClean="0"/>
              <a:t>()</a:t>
            </a:r>
            <a:r>
              <a:rPr lang="ru-RU" dirty="0" smtClean="0"/>
              <a:t> </a:t>
            </a:r>
            <a:r>
              <a:rPr lang="ru-RU" dirty="0"/>
              <a:t>— производит «свертку» элементов (объединяет их все в один по какому-то правилу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collect() – </a:t>
            </a:r>
            <a:r>
              <a:rPr lang="ru-RU" dirty="0" smtClean="0"/>
              <a:t>преобразовывает </a:t>
            </a:r>
            <a:r>
              <a:rPr lang="en-US" dirty="0" smtClean="0"/>
              <a:t>stream </a:t>
            </a:r>
            <a:r>
              <a:rPr lang="ru-RU" dirty="0" smtClean="0"/>
              <a:t> в коллекцию</a:t>
            </a:r>
          </a:p>
          <a:p>
            <a:r>
              <a:rPr lang="en-US" dirty="0" smtClean="0"/>
              <a:t>Demo: work with persons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6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Коллектор – это сущность, которая преобразовывает </a:t>
            </a:r>
            <a:r>
              <a:rPr lang="en-US" dirty="0" smtClean="0"/>
              <a:t>stream </a:t>
            </a:r>
            <a:r>
              <a:rPr lang="ru-RU" dirty="0" smtClean="0"/>
              <a:t>во что-то другое.</a:t>
            </a:r>
          </a:p>
          <a:p>
            <a:r>
              <a:rPr lang="ru-RU" dirty="0" smtClean="0"/>
              <a:t>Вспомогательный класс </a:t>
            </a:r>
            <a:r>
              <a:rPr lang="en-US" dirty="0" smtClean="0"/>
              <a:t>Collectors</a:t>
            </a:r>
            <a:r>
              <a:rPr lang="ru-RU" dirty="0" smtClean="0"/>
              <a:t> предоставляет методы по созданию коллекторов</a:t>
            </a:r>
          </a:p>
          <a:p>
            <a:pPr lvl="1"/>
            <a:r>
              <a:rPr lang="en-US" dirty="0" err="1" smtClean="0"/>
              <a:t>toSet</a:t>
            </a:r>
            <a:r>
              <a:rPr lang="en-US" dirty="0" smtClean="0"/>
              <a:t>(),</a:t>
            </a:r>
            <a:r>
              <a:rPr lang="en-US" dirty="0" err="1" smtClean="0"/>
              <a:t>toList</a:t>
            </a:r>
            <a:r>
              <a:rPr lang="en-US" dirty="0" smtClean="0"/>
              <a:t>(), </a:t>
            </a:r>
            <a:r>
              <a:rPr lang="en-US" dirty="0" err="1" smtClean="0"/>
              <a:t>toMap</a:t>
            </a:r>
            <a:r>
              <a:rPr lang="en-US" dirty="0" smtClean="0"/>
              <a:t>(), </a:t>
            </a:r>
            <a:r>
              <a:rPr lang="en-US" dirty="0" err="1" smtClean="0"/>
              <a:t>toCollection</a:t>
            </a:r>
            <a:r>
              <a:rPr lang="en-US" dirty="0" smtClean="0"/>
              <a:t>() – </a:t>
            </a:r>
            <a:r>
              <a:rPr lang="ru-RU" dirty="0" smtClean="0"/>
              <a:t>преобразует в коллекцию</a:t>
            </a:r>
            <a:endParaRPr lang="en-US" dirty="0" smtClean="0"/>
          </a:p>
          <a:p>
            <a:pPr lvl="1"/>
            <a:r>
              <a:rPr lang="en-US" dirty="0" smtClean="0"/>
              <a:t>averaging() – </a:t>
            </a:r>
            <a:r>
              <a:rPr lang="ru-RU" dirty="0" smtClean="0"/>
              <a:t>находит среднее</a:t>
            </a:r>
          </a:p>
          <a:p>
            <a:pPr lvl="1"/>
            <a:r>
              <a:rPr lang="en-US" dirty="0" smtClean="0"/>
              <a:t>counting() – </a:t>
            </a:r>
            <a:r>
              <a:rPr lang="ru-RU" dirty="0" smtClean="0"/>
              <a:t>считает элементы</a:t>
            </a:r>
            <a:endParaRPr lang="en-US" dirty="0" smtClean="0"/>
          </a:p>
          <a:p>
            <a:pPr lvl="1"/>
            <a:r>
              <a:rPr lang="en-US" dirty="0" smtClean="0"/>
              <a:t>reducing()</a:t>
            </a:r>
            <a:r>
              <a:rPr lang="ru-RU" dirty="0" smtClean="0"/>
              <a:t> – «сворачивает» элементы в один</a:t>
            </a:r>
            <a:endParaRPr lang="en-US" dirty="0" smtClean="0"/>
          </a:p>
          <a:p>
            <a:pPr lvl="1"/>
            <a:r>
              <a:rPr lang="en-US" dirty="0" err="1" smtClean="0"/>
              <a:t>groupingBy</a:t>
            </a:r>
            <a:r>
              <a:rPr lang="en-US" dirty="0" smtClean="0"/>
              <a:t>() – </a:t>
            </a:r>
            <a:r>
              <a:rPr lang="ru-RU" dirty="0" smtClean="0"/>
              <a:t>группирует элементы</a:t>
            </a:r>
            <a:endParaRPr lang="en-US" dirty="0" smtClean="0"/>
          </a:p>
          <a:p>
            <a:pPr lvl="1"/>
            <a:r>
              <a:rPr lang="en-US" dirty="0" err="1" smtClean="0"/>
              <a:t>partitioningBy</a:t>
            </a:r>
            <a:r>
              <a:rPr lang="en-US" dirty="0" smtClean="0"/>
              <a:t>() – </a:t>
            </a:r>
            <a:r>
              <a:rPr lang="ru-RU" dirty="0" smtClean="0"/>
              <a:t>разбивает элементы по условию (предикату)на две части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7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 API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LocalDates</a:t>
            </a:r>
            <a:endParaRPr lang="en-US" dirty="0" smtClean="0"/>
          </a:p>
          <a:p>
            <a:r>
              <a:rPr lang="en-US" dirty="0" err="1" smtClean="0"/>
              <a:t>ZonedDates</a:t>
            </a:r>
            <a:endParaRPr lang="en-US" dirty="0" smtClean="0"/>
          </a:p>
          <a:p>
            <a:r>
              <a:rPr lang="ru-RU" dirty="0" smtClean="0"/>
              <a:t>Работа с датами </a:t>
            </a:r>
            <a:r>
              <a:rPr lang="en-US" dirty="0" smtClean="0"/>
              <a:t>with(</a:t>
            </a:r>
            <a:r>
              <a:rPr lang="en-US" dirty="0" err="1" smtClean="0"/>
              <a:t>ChroniUnit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TemporalAdjuster</a:t>
            </a:r>
            <a:r>
              <a:rPr lang="en-US" dirty="0" smtClean="0"/>
              <a:t>(s)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12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библиотека. </a:t>
            </a:r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clone() – </a:t>
            </a:r>
            <a:r>
              <a:rPr lang="ru-RU" dirty="0"/>
              <a:t>создает новый объект, являющийся копией вызывающего</a:t>
            </a:r>
          </a:p>
          <a:p>
            <a:r>
              <a:rPr lang="en-US" dirty="0" err="1"/>
              <a:t>boolean</a:t>
            </a:r>
            <a:r>
              <a:rPr lang="en-US" dirty="0"/>
              <a:t>  equals(Object object) – </a:t>
            </a:r>
            <a:r>
              <a:rPr lang="ru-RU" dirty="0"/>
              <a:t>определяет, является ли один объект равным другому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 – </a:t>
            </a:r>
            <a:r>
              <a:rPr lang="ru-RU" dirty="0"/>
              <a:t>вычисляет хэш-код объекта</a:t>
            </a:r>
          </a:p>
          <a:p>
            <a:r>
              <a:rPr lang="en-US" dirty="0"/>
              <a:t>void finalize() – </a:t>
            </a:r>
            <a:r>
              <a:rPr lang="ru-RU" dirty="0"/>
              <a:t>завершающие действия перед вызовом </a:t>
            </a:r>
            <a:r>
              <a:rPr lang="en-US" dirty="0" err="1" smtClean="0"/>
              <a:t>gc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 GC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 </a:t>
            </a:r>
            <a:r>
              <a:rPr lang="en-US" dirty="0" err="1" smtClean="0"/>
              <a:t>hashCode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переопределении метода </a:t>
            </a:r>
            <a:r>
              <a:rPr lang="en-US" dirty="0"/>
              <a:t>equals() </a:t>
            </a:r>
            <a:r>
              <a:rPr lang="ru-RU" dirty="0"/>
              <a:t>надо соблюдать следующие правила (</a:t>
            </a:r>
            <a:r>
              <a:rPr lang="en-US" dirty="0"/>
              <a:t>general contract):</a:t>
            </a:r>
          </a:p>
          <a:p>
            <a:pPr lvl="1"/>
            <a:r>
              <a:rPr lang="en-US" dirty="0" err="1" smtClean="0"/>
              <a:t>obj.equals</a:t>
            </a:r>
            <a:r>
              <a:rPr lang="en-US" dirty="0" smtClean="0"/>
              <a:t>(</a:t>
            </a:r>
            <a:r>
              <a:rPr lang="en-US" b="1" dirty="0" smtClean="0"/>
              <a:t>null</a:t>
            </a:r>
            <a:r>
              <a:rPr lang="en-US" dirty="0"/>
              <a:t>) == </a:t>
            </a:r>
            <a:r>
              <a:rPr lang="en-US" b="1" dirty="0" smtClean="0"/>
              <a:t>false</a:t>
            </a:r>
          </a:p>
          <a:p>
            <a:pPr lvl="1"/>
            <a:r>
              <a:rPr lang="en-US" dirty="0" err="1" smtClean="0"/>
              <a:t>obj.equals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/>
              <a:t>) == </a:t>
            </a:r>
            <a:r>
              <a:rPr lang="en-US" b="1" dirty="0"/>
              <a:t>true</a:t>
            </a:r>
          </a:p>
          <a:p>
            <a:pPr lvl="1"/>
            <a:r>
              <a:rPr lang="en-US" dirty="0" smtClean="0"/>
              <a:t>obj1.equals(obj2</a:t>
            </a:r>
            <a:r>
              <a:rPr lang="en-US" dirty="0"/>
              <a:t>) </a:t>
            </a:r>
            <a:r>
              <a:rPr lang="en-US" dirty="0" smtClean="0"/>
              <a:t>=&gt; obj2.equals(obj1) -</a:t>
            </a:r>
            <a:r>
              <a:rPr lang="ru-RU" dirty="0" smtClean="0"/>
              <a:t> симметричность</a:t>
            </a:r>
            <a:endParaRPr lang="en-US" dirty="0"/>
          </a:p>
          <a:p>
            <a:pPr lvl="1"/>
            <a:r>
              <a:rPr lang="en-US" dirty="0" smtClean="0"/>
              <a:t>ob1.equals(obj2</a:t>
            </a:r>
            <a:r>
              <a:rPr lang="en-US" dirty="0"/>
              <a:t>) </a:t>
            </a:r>
            <a:r>
              <a:rPr lang="en-US" dirty="0" smtClean="0"/>
              <a:t>&amp;&amp; ob2.equals(obj3) =&gt; obj1.equals(obj3)</a:t>
            </a:r>
            <a:r>
              <a:rPr lang="ru-RU" dirty="0" smtClean="0"/>
              <a:t> - транзитивность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 smtClean="0"/>
              <a:t>a.equals</a:t>
            </a:r>
            <a:r>
              <a:rPr lang="en-US" dirty="0" smtClean="0"/>
              <a:t>(b) =&gt; </a:t>
            </a:r>
            <a:r>
              <a:rPr lang="en-US" dirty="0" err="1" smtClean="0"/>
              <a:t>a.hashCode</a:t>
            </a:r>
            <a:r>
              <a:rPr lang="en-US" dirty="0" smtClean="0"/>
              <a:t>() == </a:t>
            </a:r>
            <a:r>
              <a:rPr lang="en-US" dirty="0" err="1" smtClean="0"/>
              <a:t>b.hashCode</a:t>
            </a:r>
            <a:r>
              <a:rPr lang="en-US" dirty="0" smtClean="0"/>
              <a:t>()</a:t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6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Вызывается перед сборкой объекта во время </a:t>
            </a:r>
            <a:r>
              <a:rPr lang="en-US" dirty="0" smtClean="0"/>
              <a:t>Garbage </a:t>
            </a:r>
            <a:r>
              <a:rPr lang="en-US" dirty="0" err="1" smtClean="0"/>
              <a:t>collection’a</a:t>
            </a:r>
            <a:endParaRPr lang="en-US" dirty="0" smtClean="0"/>
          </a:p>
          <a:p>
            <a:r>
              <a:rPr lang="ru-RU" dirty="0" smtClean="0"/>
              <a:t>Нет точных гарантий, когда </a:t>
            </a:r>
            <a:r>
              <a:rPr lang="en-US" dirty="0" smtClean="0"/>
              <a:t>JVM </a:t>
            </a:r>
            <a:r>
              <a:rPr lang="ru-RU" dirty="0" smtClean="0"/>
              <a:t>вызовет этот метод</a:t>
            </a:r>
          </a:p>
          <a:p>
            <a:r>
              <a:rPr lang="ru-RU" dirty="0" smtClean="0"/>
              <a:t>Если переопределить – может мешать сборке мусора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0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Вспомогательные классы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– </a:t>
            </a:r>
            <a:r>
              <a:rPr lang="ru-RU" dirty="0" smtClean="0"/>
              <a:t>математические операции</a:t>
            </a:r>
          </a:p>
          <a:p>
            <a:r>
              <a:rPr lang="en-US" dirty="0" smtClean="0"/>
              <a:t>Collections, Arrays – </a:t>
            </a:r>
            <a:r>
              <a:rPr lang="ru-RU" dirty="0" smtClean="0"/>
              <a:t>классы для работы  с коллекциями и массивами</a:t>
            </a:r>
            <a:endParaRPr lang="en-US" dirty="0" smtClean="0"/>
          </a:p>
          <a:p>
            <a:r>
              <a:rPr lang="ru-RU" dirty="0" smtClean="0"/>
              <a:t>Класс </a:t>
            </a:r>
            <a:r>
              <a:rPr lang="en-US" dirty="0" smtClean="0"/>
              <a:t>Random – </a:t>
            </a:r>
            <a:r>
              <a:rPr lang="ru-RU" dirty="0" smtClean="0"/>
              <a:t>генератор псевдослучайных чисел.</a:t>
            </a:r>
            <a:endParaRPr lang="en-US" dirty="0" smtClean="0"/>
          </a:p>
          <a:p>
            <a:r>
              <a:rPr lang="ru-RU" dirty="0" smtClean="0"/>
              <a:t>Классы </a:t>
            </a:r>
            <a:r>
              <a:rPr lang="en-US" dirty="0" smtClean="0"/>
              <a:t>String </a:t>
            </a:r>
            <a:r>
              <a:rPr lang="ru-RU" dirty="0" smtClean="0"/>
              <a:t>и </a:t>
            </a:r>
            <a:r>
              <a:rPr lang="en-US" dirty="0" smtClean="0"/>
              <a:t>Pattern/Matcher – </a:t>
            </a:r>
            <a:r>
              <a:rPr lang="ru-RU" dirty="0" smtClean="0"/>
              <a:t>работа со строками и регулярными выражениями</a:t>
            </a:r>
          </a:p>
          <a:p>
            <a:r>
              <a:rPr lang="en-US" dirty="0" err="1" smtClean="0"/>
              <a:t>StringBuilder</a:t>
            </a:r>
            <a:r>
              <a:rPr lang="en-US" dirty="0" smtClean="0"/>
              <a:t>/</a:t>
            </a:r>
            <a:r>
              <a:rPr lang="en-US" dirty="0" err="1" smtClean="0"/>
              <a:t>StringBuffer</a:t>
            </a:r>
            <a:r>
              <a:rPr lang="en-US" dirty="0" smtClean="0"/>
              <a:t> –</a:t>
            </a:r>
            <a:r>
              <a:rPr lang="ru-RU" dirty="0" smtClean="0"/>
              <a:t> склеивание строк по частям. </a:t>
            </a:r>
            <a:r>
              <a:rPr lang="en-US" dirty="0" err="1" smtClean="0"/>
              <a:t>StringBuffer</a:t>
            </a:r>
            <a:r>
              <a:rPr lang="en-US" dirty="0" smtClean="0"/>
              <a:t>- </a:t>
            </a:r>
            <a:r>
              <a:rPr lang="ru-RU" dirty="0" err="1" smtClean="0"/>
              <a:t>потокобезопасный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6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Runtime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71743"/>
              </p:ext>
            </p:extLst>
          </p:nvPr>
        </p:nvGraphicFramePr>
        <p:xfrm>
          <a:off x="677863" y="2160588"/>
          <a:ext cx="8596312" cy="463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76159663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92206904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Метод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Описание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4174745069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static Runtime getRuntime()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получить ссылку на текущий Runtime-объект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173688866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Process exec(String progname) 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Передает строку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progname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командному процессору. Возвращает объект типа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Process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24577083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void exit(int exitCode)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Останавливает выполнение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JVM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 Возвращает код завершения родительскому процессу (0 – нормальное завершение).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72041386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long freeMemory()</a:t>
                      </a:r>
                    </a:p>
                  </a:txBody>
                  <a:tcPr marT="45704" marB="45704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Возвращает </a:t>
                      </a:r>
                      <a:r>
                        <a:rPr kumimoji="0" lang="ru-RU" altLang="ru-RU" sz="16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приблизительное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количество свободной памяти (в байтах), доступное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JVM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04" marB="45704" horzOverflow="overflow"/>
                </a:tc>
                <a:extLst>
                  <a:ext uri="{0D108BD9-81ED-4DB2-BD59-A6C34878D82A}">
                    <a16:rowId xmlns:a16="http://schemas.microsoft.com/office/drawing/2014/main" val="368143797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void gc()</a:t>
                      </a:r>
                    </a:p>
                  </a:txBody>
                  <a:tcPr marT="45699" marB="45699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Инициирует процесс сборки мусора</a:t>
                      </a:r>
                    </a:p>
                  </a:txBody>
                  <a:tcPr marT="45699" marB="45699" horzOverflow="overflow"/>
                </a:tc>
                <a:extLst>
                  <a:ext uri="{0D108BD9-81ED-4DB2-BD59-A6C34878D82A}">
                    <a16:rowId xmlns:a16="http://schemas.microsoft.com/office/drawing/2014/main" val="254292851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long totalMemory()</a:t>
                      </a:r>
                    </a:p>
                  </a:txBody>
                  <a:tcPr marT="45699" marB="45699" horzOverflow="overflow"/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Возвращает общее количество памяти (в байтах), доступное JVM.</a:t>
                      </a:r>
                    </a:p>
                  </a:txBody>
                  <a:tcPr marT="45699" marB="45699" horzOverflow="overflow"/>
                </a:tc>
                <a:extLst>
                  <a:ext uri="{0D108BD9-81ED-4DB2-BD59-A6C34878D82A}">
                    <a16:rowId xmlns:a16="http://schemas.microsoft.com/office/drawing/2014/main" val="894839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5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System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2131"/>
            <a:ext cx="8596668" cy="4915947"/>
          </a:xfrm>
        </p:spPr>
        <p:txBody>
          <a:bodyPr/>
          <a:lstStyle/>
          <a:p>
            <a:r>
              <a:rPr lang="ru-RU" dirty="0" smtClean="0"/>
              <a:t>Аналогичен </a:t>
            </a:r>
            <a:r>
              <a:rPr lang="en-US" dirty="0" smtClean="0"/>
              <a:t>Runtime, </a:t>
            </a:r>
            <a:r>
              <a:rPr lang="ru-RU" dirty="0" smtClean="0"/>
              <a:t>но все методы статические</a:t>
            </a:r>
          </a:p>
          <a:p>
            <a:r>
              <a:rPr lang="ru-RU" dirty="0" smtClean="0"/>
              <a:t>Системные переменные</a:t>
            </a:r>
            <a:r>
              <a:rPr lang="en-US" dirty="0" smtClean="0"/>
              <a:t> </a:t>
            </a:r>
            <a:r>
              <a:rPr lang="ru-RU" dirty="0" smtClean="0"/>
              <a:t>и переменные окружения</a:t>
            </a:r>
            <a:endParaRPr lang="ru-RU" dirty="0"/>
          </a:p>
        </p:txBody>
      </p:sp>
      <p:graphicFrame>
        <p:nvGraphicFramePr>
          <p:cNvPr id="4" name="Object 4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232368"/>
              </p:ext>
            </p:extLst>
          </p:nvPr>
        </p:nvGraphicFramePr>
        <p:xfrm>
          <a:off x="1574190" y="2099896"/>
          <a:ext cx="7056437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6466298" imgH="4552864" progId="Word.Document.8">
                  <p:embed/>
                </p:oleObj>
              </mc:Choice>
              <mc:Fallback>
                <p:oleObj name="Document" r:id="rId3" imgW="6466298" imgH="4552864" progId="Word.Document.8">
                  <p:embed/>
                  <p:pic>
                    <p:nvPicPr>
                      <p:cNvPr id="33797" name="Object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190" y="2099896"/>
                        <a:ext cx="7056437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7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default-</a:t>
            </a:r>
            <a:r>
              <a:rPr lang="ru-RU" dirty="0" smtClean="0"/>
              <a:t>методы в интерфейсах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Начиная с </a:t>
            </a:r>
            <a:r>
              <a:rPr lang="en-US" dirty="0" smtClean="0"/>
              <a:t>Java 8 </a:t>
            </a:r>
            <a:r>
              <a:rPr lang="ru-RU" dirty="0" smtClean="0"/>
              <a:t>в интерфейсах можно писать реализацию методов</a:t>
            </a:r>
          </a:p>
          <a:p>
            <a:r>
              <a:rPr lang="ru-RU" dirty="0" smtClean="0"/>
              <a:t>для этого используется модификатор </a:t>
            </a:r>
            <a:r>
              <a:rPr lang="en-US" dirty="0" smtClean="0"/>
              <a:t>default</a:t>
            </a:r>
          </a:p>
          <a:p>
            <a:r>
              <a:rPr lang="ru-RU" dirty="0" smtClean="0"/>
              <a:t>Если класс реализует несколько интерфейсов, у которых </a:t>
            </a:r>
            <a:r>
              <a:rPr lang="en-US" dirty="0" smtClean="0"/>
              <a:t>default </a:t>
            </a:r>
            <a:r>
              <a:rPr lang="ru-RU" dirty="0" smtClean="0"/>
              <a:t>методы совпадают по сигнатуре – ошибка компиляции</a:t>
            </a:r>
          </a:p>
          <a:p>
            <a:r>
              <a:rPr lang="en-US" dirty="0" smtClean="0"/>
              <a:t>Demo </a:t>
            </a:r>
            <a:r>
              <a:rPr lang="en-US" dirty="0" err="1" smtClean="0"/>
              <a:t>Hello,Animal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4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Лямбда выражения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Упрощает </a:t>
            </a:r>
            <a:r>
              <a:rPr lang="ru-RU" dirty="0"/>
              <a:t>создание реализаций интерфейсов</a:t>
            </a:r>
            <a:r>
              <a:rPr lang="ru-RU" b="1" dirty="0"/>
              <a:t> с одним </a:t>
            </a:r>
            <a:r>
              <a:rPr lang="ru-RU" b="1" dirty="0" smtClean="0"/>
              <a:t>методом</a:t>
            </a:r>
            <a:r>
              <a:rPr lang="en-US" b="1" dirty="0" smtClean="0"/>
              <a:t> (</a:t>
            </a:r>
            <a:r>
              <a:rPr lang="en-US" dirty="0" smtClean="0"/>
              <a:t>@</a:t>
            </a:r>
            <a:r>
              <a:rPr lang="en-US" dirty="0" err="1" smtClean="0"/>
              <a:t>FunctionalInterface</a:t>
            </a:r>
            <a:r>
              <a:rPr lang="en-US" b="1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Логически заменяет собой </a:t>
            </a:r>
            <a:r>
              <a:rPr lang="ru-RU" b="1" dirty="0" smtClean="0"/>
              <a:t>анонимный класс</a:t>
            </a:r>
          </a:p>
          <a:p>
            <a:r>
              <a:rPr lang="en-US" dirty="0" smtClean="0"/>
              <a:t>default </a:t>
            </a:r>
            <a:r>
              <a:rPr lang="ru-RU" dirty="0" smtClean="0"/>
              <a:t>методы не мешают создавать лямбда выражения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4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676</TotalTime>
  <Words>627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Microsoft Word Document</vt:lpstr>
      <vt:lpstr>   Основная библиотека Лямбда-выражения Stream</vt:lpstr>
      <vt:lpstr>Основная библиотека. Object</vt:lpstr>
      <vt:lpstr>equals hashCode</vt:lpstr>
      <vt:lpstr>finalize</vt:lpstr>
      <vt:lpstr>Вспомогательные классы </vt:lpstr>
      <vt:lpstr>Класс Runtime</vt:lpstr>
      <vt:lpstr>Класс System</vt:lpstr>
      <vt:lpstr>default-методы в интерфейсах</vt:lpstr>
      <vt:lpstr>Лямбда выражения</vt:lpstr>
      <vt:lpstr>Пример</vt:lpstr>
      <vt:lpstr>Method reference</vt:lpstr>
      <vt:lpstr>Streams (Aggregate Operations)</vt:lpstr>
      <vt:lpstr>Операции</vt:lpstr>
      <vt:lpstr>Collector </vt:lpstr>
      <vt:lpstr>DateTime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Лямбда-выражения Stream</dc:title>
  <dc:creator>Tarasov, Andrey</dc:creator>
  <cp:lastModifiedBy>Tarasov, Andrey</cp:lastModifiedBy>
  <cp:revision>22</cp:revision>
  <dcterms:created xsi:type="dcterms:W3CDTF">2020-06-03T21:45:06Z</dcterms:created>
  <dcterms:modified xsi:type="dcterms:W3CDTF">2020-06-04T09:01:50Z</dcterms:modified>
</cp:coreProperties>
</file>