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8" r:id="rId4"/>
    <p:sldId id="257" r:id="rId5"/>
    <p:sldId id="272" r:id="rId6"/>
    <p:sldId id="263" r:id="rId7"/>
    <p:sldId id="260" r:id="rId8"/>
    <p:sldId id="264" r:id="rId9"/>
    <p:sldId id="265" r:id="rId10"/>
    <p:sldId id="266" r:id="rId11"/>
    <p:sldId id="261" r:id="rId12"/>
    <p:sldId id="271" r:id="rId13"/>
    <p:sldId id="269" r:id="rId14"/>
    <p:sldId id="270" r:id="rId15"/>
    <p:sldId id="267" r:id="rId16"/>
    <p:sldId id="268" r:id="rId17"/>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66A44"/>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05" autoAdjust="0"/>
    <p:restoredTop sz="82690" autoAdjust="0"/>
  </p:normalViewPr>
  <p:slideViewPr>
    <p:cSldViewPr snapToGrid="0">
      <p:cViewPr varScale="1">
        <p:scale>
          <a:sx n="64" d="100"/>
          <a:sy n="64" d="100"/>
        </p:scale>
        <p:origin x="60" y="43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2A63-8238-CF49-95F6-4E73F04318D6}" type="datetimeFigureOut">
              <a:rPr lang="en-US" smtClean="0"/>
              <a:t>9/7/2021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B5D43-6794-0847-9F6F-8A7B2FD27330}" type="slidenum">
              <a:rPr lang="en-US" smtClean="0"/>
              <a:t>‹#›</a:t>
            </a:fld>
            <a:endParaRPr lang="en-US"/>
          </a:p>
        </p:txBody>
      </p:sp>
    </p:spTree>
    <p:extLst>
      <p:ext uri="{BB962C8B-B14F-4D97-AF65-F5344CB8AC3E}">
        <p14:creationId xmlns:p14="http://schemas.microsoft.com/office/powerpoint/2010/main" val="807381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2</a:t>
            </a:fld>
            <a:endParaRPr lang="en-US"/>
          </a:p>
        </p:txBody>
      </p:sp>
    </p:spTree>
    <p:extLst>
      <p:ext uri="{BB962C8B-B14F-4D97-AF65-F5344CB8AC3E}">
        <p14:creationId xmlns:p14="http://schemas.microsoft.com/office/powerpoint/2010/main" val="3460638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11</a:t>
            </a:fld>
            <a:endParaRPr lang="en-US"/>
          </a:p>
        </p:txBody>
      </p:sp>
    </p:spTree>
    <p:extLst>
      <p:ext uri="{BB962C8B-B14F-4D97-AF65-F5344CB8AC3E}">
        <p14:creationId xmlns:p14="http://schemas.microsoft.com/office/powerpoint/2010/main" val="1547632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average performance of my replication is almost the same as the paper reported. </a:t>
            </a:r>
          </a:p>
          <a:p>
            <a:endParaRPr lang="en-US" dirty="0"/>
          </a:p>
          <a:p>
            <a:r>
              <a:rPr lang="en-US" dirty="0"/>
              <a:t>I also removed the pretrain model to test if the performance drops. We can see how the </a:t>
            </a:r>
            <a:r>
              <a:rPr lang="en-US" dirty="0" err="1"/>
              <a:t>ResNet</a:t>
            </a:r>
            <a:r>
              <a:rPr lang="en-US" dirty="0"/>
              <a:t> guarantees its basic performance.</a:t>
            </a:r>
          </a:p>
          <a:p>
            <a:endParaRPr lang="en-US" dirty="0"/>
          </a:p>
          <a:p>
            <a:r>
              <a:rPr lang="en-US" dirty="0"/>
              <a:t>However, the performance on small organs varies greatly, which is a inherit shortage of transformer that cannot p.</a:t>
            </a:r>
          </a:p>
        </p:txBody>
      </p:sp>
      <p:sp>
        <p:nvSpPr>
          <p:cNvPr id="4" name="Slide Number Placeholder 3"/>
          <p:cNvSpPr>
            <a:spLocks noGrp="1"/>
          </p:cNvSpPr>
          <p:nvPr>
            <p:ph type="sldNum" sz="quarter" idx="5"/>
          </p:nvPr>
        </p:nvSpPr>
        <p:spPr/>
        <p:txBody>
          <a:bodyPr/>
          <a:lstStyle/>
          <a:p>
            <a:fld id="{82FB5D43-6794-0847-9F6F-8A7B2FD27330}" type="slidenum">
              <a:rPr lang="en-US" smtClean="0"/>
              <a:t>13</a:t>
            </a:fld>
            <a:endParaRPr lang="en-US"/>
          </a:p>
        </p:txBody>
      </p:sp>
    </p:spTree>
    <p:extLst>
      <p:ext uri="{BB962C8B-B14F-4D97-AF65-F5344CB8AC3E}">
        <p14:creationId xmlns:p14="http://schemas.microsoft.com/office/powerpoint/2010/main" val="569260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15</a:t>
            </a:fld>
            <a:endParaRPr lang="en-US"/>
          </a:p>
        </p:txBody>
      </p:sp>
    </p:spTree>
    <p:extLst>
      <p:ext uri="{BB962C8B-B14F-4D97-AF65-F5344CB8AC3E}">
        <p14:creationId xmlns:p14="http://schemas.microsoft.com/office/powerpoint/2010/main" val="3534984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self-attention which is not restricted by the size of input features;</a:t>
            </a:r>
          </a:p>
          <a:p>
            <a:endParaRPr lang="en-US" dirty="0"/>
          </a:p>
          <a:p>
            <a:r>
              <a:rPr lang="en-US" dirty="0"/>
              <a:t>Local self-attention tries to model relation within a given neighborhood;</a:t>
            </a:r>
          </a:p>
          <a:p>
            <a:endParaRPr lang="en-US" dirty="0"/>
          </a:p>
          <a:p>
            <a:r>
              <a:rPr lang="en-US" dirty="0"/>
              <a:t>Efficient Attention uses additional CNN to figure out useful representations for input images.</a:t>
            </a:r>
          </a:p>
          <a:p>
            <a:endParaRPr lang="en-US" dirty="0"/>
          </a:p>
          <a:p>
            <a:r>
              <a:rPr lang="en-US" dirty="0"/>
              <a:t>Vectorized Attention performs feature aggregation separately with self-attention</a:t>
            </a:r>
          </a:p>
        </p:txBody>
      </p:sp>
      <p:sp>
        <p:nvSpPr>
          <p:cNvPr id="4" name="Slide Number Placeholder 3"/>
          <p:cNvSpPr>
            <a:spLocks noGrp="1"/>
          </p:cNvSpPr>
          <p:nvPr>
            <p:ph type="sldNum" sz="quarter" idx="5"/>
          </p:nvPr>
        </p:nvSpPr>
        <p:spPr/>
        <p:txBody>
          <a:bodyPr/>
          <a:lstStyle/>
          <a:p>
            <a:fld id="{82FB5D43-6794-0847-9F6F-8A7B2FD27330}" type="slidenum">
              <a:rPr lang="en-US" smtClean="0"/>
              <a:t>3</a:t>
            </a:fld>
            <a:endParaRPr lang="en-US"/>
          </a:p>
        </p:txBody>
      </p:sp>
    </p:spTree>
    <p:extLst>
      <p:ext uri="{BB962C8B-B14F-4D97-AF65-F5344CB8AC3E}">
        <p14:creationId xmlns:p14="http://schemas.microsoft.com/office/powerpoint/2010/main" val="417481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200" dirty="0">
                <a:solidFill>
                  <a:srgbClr val="FF0000"/>
                </a:solidFill>
                <a:latin typeface="Abadi" panose="020B0604020104020204" pitchFamily="34" charset="0"/>
              </a:rPr>
              <a:t>We split an image into fixed-size patches, linearly embed each of them, add position embeddings, and feed the resulting sequence of vectors to a standard Transformer encoder. In order to perform classification, we use the standard approach of adding an extra learnable “classification token” to the sequence. The</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4</a:t>
            </a:fld>
            <a:endParaRPr lang="en-US"/>
          </a:p>
        </p:txBody>
      </p:sp>
    </p:spTree>
    <p:extLst>
      <p:ext uri="{BB962C8B-B14F-4D97-AF65-F5344CB8AC3E}">
        <p14:creationId xmlns:p14="http://schemas.microsoft.com/office/powerpoint/2010/main" val="852522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5</a:t>
            </a:fld>
            <a:endParaRPr lang="en-US"/>
          </a:p>
        </p:txBody>
      </p:sp>
    </p:spTree>
    <p:extLst>
      <p:ext uri="{BB962C8B-B14F-4D97-AF65-F5344CB8AC3E}">
        <p14:creationId xmlns:p14="http://schemas.microsoft.com/office/powerpoint/2010/main" val="89990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6</a:t>
            </a:fld>
            <a:endParaRPr lang="en-US"/>
          </a:p>
        </p:txBody>
      </p:sp>
    </p:spTree>
    <p:extLst>
      <p:ext uri="{BB962C8B-B14F-4D97-AF65-F5344CB8AC3E}">
        <p14:creationId xmlns:p14="http://schemas.microsoft.com/office/powerpoint/2010/main" val="2773858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7</a:t>
            </a:fld>
            <a:endParaRPr lang="en-US"/>
          </a:p>
        </p:txBody>
      </p:sp>
    </p:spTree>
    <p:extLst>
      <p:ext uri="{BB962C8B-B14F-4D97-AF65-F5344CB8AC3E}">
        <p14:creationId xmlns:p14="http://schemas.microsoft.com/office/powerpoint/2010/main" val="238808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linear embedding with convolutional embeddings. The Convolutional Token Embedding layer allows us to adjust the token feature dimension and the number of tokens at each stage by varying parameters of the convolution operation.</a:t>
            </a:r>
          </a:p>
          <a:p>
            <a:endParaRPr lang="en-US" dirty="0"/>
          </a:p>
          <a:p>
            <a:r>
              <a:rPr lang="en-US" dirty="0"/>
              <a:t>This gives the tokens the ability to represent increasingly complex visual patterns over in- </a:t>
            </a:r>
            <a:r>
              <a:rPr lang="en-US" dirty="0" err="1"/>
              <a:t>creasingly</a:t>
            </a:r>
            <a:r>
              <a:rPr lang="en-US" dirty="0"/>
              <a:t> larger spatial footprints, similar to feature layers of CNNs.</a:t>
            </a:r>
          </a:p>
        </p:txBody>
      </p:sp>
      <p:sp>
        <p:nvSpPr>
          <p:cNvPr id="4" name="Slide Number Placeholder 3"/>
          <p:cNvSpPr>
            <a:spLocks noGrp="1"/>
          </p:cNvSpPr>
          <p:nvPr>
            <p:ph type="sldNum" sz="quarter" idx="5"/>
          </p:nvPr>
        </p:nvSpPr>
        <p:spPr/>
        <p:txBody>
          <a:bodyPr/>
          <a:lstStyle/>
          <a:p>
            <a:fld id="{82FB5D43-6794-0847-9F6F-8A7B2FD27330}" type="slidenum">
              <a:rPr lang="en-US" smtClean="0"/>
              <a:t>8</a:t>
            </a:fld>
            <a:endParaRPr lang="en-US"/>
          </a:p>
        </p:txBody>
      </p:sp>
    </p:spTree>
    <p:extLst>
      <p:ext uri="{BB962C8B-B14F-4D97-AF65-F5344CB8AC3E}">
        <p14:creationId xmlns:p14="http://schemas.microsoft.com/office/powerpoint/2010/main" val="314369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tokens are first reshaped into a 2D token map. Next, a Convolutional Projection is implemented using a convolution layer with kernel size s. Finally, the projected tokens are flattened into 1D for subsequent process.</a:t>
            </a:r>
          </a:p>
          <a:p>
            <a:endParaRPr lang="en-US" dirty="0"/>
          </a:p>
          <a:p>
            <a:r>
              <a:rPr lang="en-US" dirty="0"/>
              <a:t>The resulting new Transformer Block with the Convolutional Projection layer is a generalization of the original Transformer Block design. The original position-wise linear projection layer could be trivially implemented using a convolution layer with kernel size of 1 × 1.</a:t>
            </a:r>
          </a:p>
        </p:txBody>
      </p:sp>
      <p:sp>
        <p:nvSpPr>
          <p:cNvPr id="4" name="Slide Number Placeholder 3"/>
          <p:cNvSpPr>
            <a:spLocks noGrp="1"/>
          </p:cNvSpPr>
          <p:nvPr>
            <p:ph type="sldNum" sz="quarter" idx="5"/>
          </p:nvPr>
        </p:nvSpPr>
        <p:spPr/>
        <p:txBody>
          <a:bodyPr/>
          <a:lstStyle/>
          <a:p>
            <a:fld id="{82FB5D43-6794-0847-9F6F-8A7B2FD27330}" type="slidenum">
              <a:rPr lang="en-US" smtClean="0"/>
              <a:t>9</a:t>
            </a:fld>
            <a:endParaRPr lang="en-US"/>
          </a:p>
        </p:txBody>
      </p:sp>
    </p:spTree>
    <p:extLst>
      <p:ext uri="{BB962C8B-B14F-4D97-AF65-F5344CB8AC3E}">
        <p14:creationId xmlns:p14="http://schemas.microsoft.com/office/powerpoint/2010/main" val="936266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tokens are first reshaped into a 2D token map. Next, a Convolutional Projection is implemented using a depth-wise separable convolution layer with kernel size s. Finally, the projected tokens are flattened into 1D for subsequent process.</a:t>
            </a:r>
          </a:p>
          <a:p>
            <a:endParaRPr lang="en-US" dirty="0"/>
          </a:p>
          <a:p>
            <a:r>
              <a:rPr lang="en-US" dirty="0"/>
              <a:t>The resulting new Transformer Block with the Convolutional Projection layer is a generalization of the original Transformer Block design. The original position-wise linear projection layer could be trivially implemented using a convolution layer with kernel size of 1 × 1.</a:t>
            </a:r>
          </a:p>
        </p:txBody>
      </p:sp>
      <p:sp>
        <p:nvSpPr>
          <p:cNvPr id="4" name="Slide Number Placeholder 3"/>
          <p:cNvSpPr>
            <a:spLocks noGrp="1"/>
          </p:cNvSpPr>
          <p:nvPr>
            <p:ph type="sldNum" sz="quarter" idx="5"/>
          </p:nvPr>
        </p:nvSpPr>
        <p:spPr/>
        <p:txBody>
          <a:bodyPr/>
          <a:lstStyle/>
          <a:p>
            <a:fld id="{82FB5D43-6794-0847-9F6F-8A7B2FD27330}" type="slidenum">
              <a:rPr lang="en-US" smtClean="0"/>
              <a:t>10</a:t>
            </a:fld>
            <a:endParaRPr lang="en-US"/>
          </a:p>
        </p:txBody>
      </p:sp>
    </p:spTree>
    <p:extLst>
      <p:ext uri="{BB962C8B-B14F-4D97-AF65-F5344CB8AC3E}">
        <p14:creationId xmlns:p14="http://schemas.microsoft.com/office/powerpoint/2010/main" val="1384260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115170"/>
            <a:ext cx="6400800" cy="1314450"/>
          </a:xfrm>
        </p:spPr>
        <p:txBody>
          <a:bodyPr/>
          <a:lstStyle>
            <a:lvl1pPr marL="0" indent="0" algn="ctr">
              <a:buFontTx/>
              <a:buNone/>
              <a:defRPr sz="3000">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1798339"/>
            <a:ext cx="7772400" cy="1102519"/>
          </a:xfrm>
        </p:spPr>
        <p:txBody>
          <a:bodyPr/>
          <a:lstStyle>
            <a:lvl1pPr algn="ctr">
              <a:defRPr sz="4400">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A591DE3-9272-5E45-BFE7-53B77075E4D6}"/>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a:xfrm>
            <a:off x="422725" y="361950"/>
            <a:ext cx="2622603" cy="778991"/>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0"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6878"/>
            <a:ext cx="2057400" cy="38165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726878"/>
            <a:ext cx="6019800" cy="3816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76940"/>
            <a:ext cx="4038600" cy="31347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6941"/>
            <a:ext cx="4038600" cy="31430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6920"/>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6741"/>
            <a:ext cx="4040188" cy="275517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6920"/>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56741"/>
            <a:ext cx="4041775" cy="277188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815261A5-F588-D34E-A84B-E514DA90C9A0}" type="slidenum">
              <a:rPr lang="en-US"/>
              <a:pPr>
                <a:defRPr/>
              </a:pPr>
              <a:t>‹#›</a:t>
            </a:fld>
            <a:endParaRPr lang="en-US"/>
          </a:p>
        </p:txBody>
      </p:sp>
      <p:sp>
        <p:nvSpPr>
          <p:cNvPr id="8" name="Title 1"/>
          <p:cNvSpPr>
            <a:spLocks noGrp="1"/>
          </p:cNvSpPr>
          <p:nvPr>
            <p:ph type="title"/>
          </p:nvPr>
        </p:nvSpPr>
        <p:spPr>
          <a:xfrm>
            <a:off x="457200" y="707850"/>
            <a:ext cx="8229600" cy="606029"/>
          </a:xfrm>
        </p:spPr>
        <p:txBody>
          <a:bodyPr/>
          <a:lstStyle/>
          <a:p>
            <a:r>
              <a:rPr lang="en-US"/>
              <a:t>Click to edit Master title style</a:t>
            </a:r>
            <a:endParaRPr lang="en-US" dirty="0"/>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81022"/>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81023"/>
            <a:ext cx="5111750" cy="39141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52561"/>
            <a:ext cx="3008313" cy="3042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51943"/>
            <a:ext cx="5486400" cy="2793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707850"/>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457200" y="1393650"/>
            <a:ext cx="8229600" cy="31848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86021DBA-22CB-3A41-BFA0-3AB893E28B54}"/>
              </a:ext>
            </a:extLst>
          </p:cNvPr>
          <p:cNvPicPr>
            <a:picLocks noChangeAspect="1"/>
          </p:cNvPicPr>
          <p:nvPr userDrawn="1"/>
        </p:nvPicPr>
        <p:blipFill>
          <a:blip r:embed="rId13" cstate="email">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8" name="Straight Connector 7">
            <a:extLst>
              <a:ext uri="{FF2B5EF4-FFF2-40B4-BE49-F238E27FC236}">
                <a16:creationId xmlns:a16="http://schemas.microsoft.com/office/drawing/2014/main" id="{86A36234-695E-9744-ADF9-B3C0DB3C555D}"/>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subTitle" idx="1"/>
          </p:nvPr>
        </p:nvSpPr>
        <p:spPr/>
        <p:txBody>
          <a:bodyPr/>
          <a:lstStyle/>
          <a:p>
            <a:pPr eaLnBrk="1" hangingPunct="1"/>
            <a:r>
              <a:rPr lang="en-US" dirty="0">
                <a:latin typeface="Arial" charset="0"/>
              </a:rPr>
              <a:t>Di Liu</a:t>
            </a:r>
          </a:p>
        </p:txBody>
      </p:sp>
      <p:sp>
        <p:nvSpPr>
          <p:cNvPr id="13313" name="Rectangle 2"/>
          <p:cNvSpPr>
            <a:spLocks noGrp="1" noChangeArrowheads="1"/>
          </p:cNvSpPr>
          <p:nvPr>
            <p:ph type="ctrTitle"/>
          </p:nvPr>
        </p:nvSpPr>
        <p:spPr/>
        <p:txBody>
          <a:bodyPr/>
          <a:lstStyle/>
          <a:p>
            <a:pPr eaLnBrk="1" hangingPunct="1"/>
            <a:r>
              <a:rPr lang="en-US" dirty="0">
                <a:latin typeface="Arial" charset="0"/>
              </a:rPr>
              <a:t>T</a:t>
            </a:r>
            <a:r>
              <a:rPr lang="en-US" altLang="zh-CN" dirty="0">
                <a:latin typeface="Arial" charset="0"/>
              </a:rPr>
              <a:t>ransformers for Medical Image Segmentation</a:t>
            </a:r>
            <a:endParaRPr lang="en-US" dirty="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68395A-E4DB-46CD-A9CA-98848C7E554F}"/>
              </a:ext>
            </a:extLst>
          </p:cNvPr>
          <p:cNvPicPr>
            <a:picLocks noChangeAspect="1"/>
          </p:cNvPicPr>
          <p:nvPr/>
        </p:nvPicPr>
        <p:blipFill>
          <a:blip r:embed="rId3"/>
          <a:stretch>
            <a:fillRect/>
          </a:stretch>
        </p:blipFill>
        <p:spPr>
          <a:xfrm>
            <a:off x="1737360" y="111925"/>
            <a:ext cx="5921467" cy="5031575"/>
          </a:xfrm>
          <a:prstGeom prst="rect">
            <a:avLst/>
          </a:prstGeom>
        </p:spPr>
      </p:pic>
      <p:sp>
        <p:nvSpPr>
          <p:cNvPr id="7" name="Rectangle 6">
            <a:extLst>
              <a:ext uri="{FF2B5EF4-FFF2-40B4-BE49-F238E27FC236}">
                <a16:creationId xmlns:a16="http://schemas.microsoft.com/office/drawing/2014/main" id="{D12F97E2-E124-4469-9674-89C0A5C82B1A}"/>
              </a:ext>
            </a:extLst>
          </p:cNvPr>
          <p:cNvSpPr/>
          <p:nvPr/>
        </p:nvSpPr>
        <p:spPr>
          <a:xfrm rot="16200000">
            <a:off x="4278630" y="-308610"/>
            <a:ext cx="723900" cy="6842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E1936A-2F14-4DD0-94BD-B70BE00E0432}"/>
              </a:ext>
            </a:extLst>
          </p:cNvPr>
          <p:cNvSpPr/>
          <p:nvPr/>
        </p:nvSpPr>
        <p:spPr>
          <a:xfrm rot="16200000">
            <a:off x="4415790" y="902970"/>
            <a:ext cx="449580" cy="68427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DBF803B-794E-4430-BC9B-CF5BBDF93B0D}"/>
              </a:ext>
            </a:extLst>
          </p:cNvPr>
          <p:cNvCxnSpPr>
            <a:cxnSpLocks/>
          </p:cNvCxnSpPr>
          <p:nvPr/>
        </p:nvCxnSpPr>
        <p:spPr>
          <a:xfrm>
            <a:off x="2476500" y="4907280"/>
            <a:ext cx="44272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1A43CB16-F4D0-4A1B-AA15-41424DD2E793}"/>
              </a:ext>
            </a:extLst>
          </p:cNvPr>
          <p:cNvSpPr>
            <a:spLocks noGrp="1"/>
          </p:cNvSpPr>
          <p:nvPr>
            <p:ph type="title"/>
          </p:nvPr>
        </p:nvSpPr>
        <p:spPr>
          <a:xfrm>
            <a:off x="457200" y="707850"/>
            <a:ext cx="8229600" cy="606029"/>
          </a:xfrm>
        </p:spPr>
        <p:txBody>
          <a:bodyPr/>
          <a:lstStyle/>
          <a:p>
            <a:r>
              <a:rPr lang="en-US" dirty="0"/>
              <a:t>Results</a:t>
            </a:r>
          </a:p>
        </p:txBody>
      </p:sp>
    </p:spTree>
    <p:extLst>
      <p:ext uri="{BB962C8B-B14F-4D97-AF65-F5344CB8AC3E}">
        <p14:creationId xmlns:p14="http://schemas.microsoft.com/office/powerpoint/2010/main" val="305665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9CE3E9-4338-4B48-A43D-9618B20CD0B8}"/>
              </a:ext>
            </a:extLst>
          </p:cNvPr>
          <p:cNvSpPr/>
          <p:nvPr/>
        </p:nvSpPr>
        <p:spPr>
          <a:xfrm>
            <a:off x="4185913" y="2130950"/>
            <a:ext cx="4799560" cy="283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01FCCA-86DF-4A21-BDFD-191417C43C59}"/>
              </a:ext>
            </a:extLst>
          </p:cNvPr>
          <p:cNvSpPr/>
          <p:nvPr/>
        </p:nvSpPr>
        <p:spPr>
          <a:xfrm>
            <a:off x="74592" y="2130950"/>
            <a:ext cx="4020330" cy="2810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err="1"/>
              <a:t>TransUNet</a:t>
            </a:r>
            <a:r>
              <a:rPr lang="en-US" sz="2800" baseline="30000" dirty="0">
                <a:solidFill>
                  <a:srgbClr val="222222"/>
                </a:solidFill>
                <a:latin typeface="Arial" panose="020B0604020202020204" pitchFamily="34" charset="0"/>
              </a:rPr>
              <a:t> [4]</a:t>
            </a:r>
            <a:endParaRPr lang="en-US" dirty="0"/>
          </a:p>
        </p:txBody>
      </p:sp>
      <p:sp>
        <p:nvSpPr>
          <p:cNvPr id="5" name="TextBox 4">
            <a:extLst>
              <a:ext uri="{FF2B5EF4-FFF2-40B4-BE49-F238E27FC236}">
                <a16:creationId xmlns:a16="http://schemas.microsoft.com/office/drawing/2014/main" id="{C78D43FD-7429-416E-8B9F-CAF8835AC3F1}"/>
              </a:ext>
            </a:extLst>
          </p:cNvPr>
          <p:cNvSpPr txBox="1"/>
          <p:nvPr/>
        </p:nvSpPr>
        <p:spPr>
          <a:xfrm>
            <a:off x="457200" y="4939724"/>
            <a:ext cx="7881504" cy="230832"/>
          </a:xfrm>
          <a:prstGeom prst="rect">
            <a:avLst/>
          </a:prstGeom>
          <a:noFill/>
        </p:spPr>
        <p:txBody>
          <a:bodyPr wrap="square">
            <a:spAutoFit/>
          </a:bodyPr>
          <a:lstStyle/>
          <a:p>
            <a:r>
              <a:rPr lang="en-US" sz="900" dirty="0">
                <a:solidFill>
                  <a:srgbClr val="222222"/>
                </a:solidFill>
                <a:latin typeface="Arial" panose="020B0604020202020204" pitchFamily="34" charset="0"/>
              </a:rPr>
              <a:t>[4] </a:t>
            </a:r>
            <a:r>
              <a:rPr lang="en-US" sz="900" b="0" i="0" dirty="0">
                <a:solidFill>
                  <a:srgbClr val="222222"/>
                </a:solidFill>
                <a:effectLst/>
                <a:latin typeface="Arial" panose="020B0604020202020204" pitchFamily="34" charset="0"/>
              </a:rPr>
              <a:t>Chen, Jieneng, et al. "</a:t>
            </a:r>
            <a:r>
              <a:rPr lang="en-US" sz="900" b="0" i="0" dirty="0" err="1">
                <a:solidFill>
                  <a:srgbClr val="222222"/>
                </a:solidFill>
                <a:effectLst/>
                <a:latin typeface="Arial" panose="020B0604020202020204" pitchFamily="34" charset="0"/>
              </a:rPr>
              <a:t>Transunet</a:t>
            </a:r>
            <a:r>
              <a:rPr lang="en-US" sz="900" b="0" i="0" dirty="0">
                <a:solidFill>
                  <a:srgbClr val="222222"/>
                </a:solidFill>
                <a:effectLst/>
                <a:latin typeface="Arial" panose="020B0604020202020204" pitchFamily="34" charset="0"/>
              </a:rPr>
              <a:t>: Transformers make strong encoders for medical image segmentation." </a:t>
            </a:r>
            <a:r>
              <a:rPr lang="en-US" sz="900" b="0" i="0" dirty="0" err="1">
                <a:solidFill>
                  <a:srgbClr val="222222"/>
                </a:solidFill>
                <a:effectLst/>
                <a:latin typeface="Arial" panose="020B0604020202020204" pitchFamily="34" charset="0"/>
              </a:rPr>
              <a:t>arXiv</a:t>
            </a:r>
            <a:r>
              <a:rPr lang="en-US" sz="900" b="0" i="0" dirty="0">
                <a:solidFill>
                  <a:srgbClr val="222222"/>
                </a:solidFill>
                <a:effectLst/>
                <a:latin typeface="Arial" panose="020B0604020202020204" pitchFamily="34" charset="0"/>
              </a:rPr>
              <a:t> preprint arXiv:2102.04306 (2021).</a:t>
            </a:r>
            <a:endParaRPr lang="en-US" sz="900" dirty="0"/>
          </a:p>
        </p:txBody>
      </p:sp>
      <p:pic>
        <p:nvPicPr>
          <p:cNvPr id="8" name="Picture 7">
            <a:extLst>
              <a:ext uri="{FF2B5EF4-FFF2-40B4-BE49-F238E27FC236}">
                <a16:creationId xmlns:a16="http://schemas.microsoft.com/office/drawing/2014/main" id="{562AAFF7-BE4D-4B0E-875C-79C7C6CB3660}"/>
              </a:ext>
            </a:extLst>
          </p:cNvPr>
          <p:cNvPicPr>
            <a:picLocks noChangeAspect="1"/>
          </p:cNvPicPr>
          <p:nvPr/>
        </p:nvPicPr>
        <p:blipFill>
          <a:blip r:embed="rId3"/>
          <a:stretch>
            <a:fillRect/>
          </a:stretch>
        </p:blipFill>
        <p:spPr>
          <a:xfrm>
            <a:off x="4269848" y="2211205"/>
            <a:ext cx="4591878" cy="2646042"/>
          </a:xfrm>
          <a:prstGeom prst="rect">
            <a:avLst/>
          </a:prstGeom>
        </p:spPr>
      </p:pic>
      <p:sp>
        <p:nvSpPr>
          <p:cNvPr id="9" name="Content Placeholder 2">
            <a:extLst>
              <a:ext uri="{FF2B5EF4-FFF2-40B4-BE49-F238E27FC236}">
                <a16:creationId xmlns:a16="http://schemas.microsoft.com/office/drawing/2014/main" id="{CBB66191-62EE-4EA2-A70B-406ACD9B3944}"/>
              </a:ext>
            </a:extLst>
          </p:cNvPr>
          <p:cNvSpPr>
            <a:spLocks noGrp="1"/>
          </p:cNvSpPr>
          <p:nvPr>
            <p:ph idx="1"/>
          </p:nvPr>
        </p:nvSpPr>
        <p:spPr>
          <a:xfrm>
            <a:off x="457200" y="1330042"/>
            <a:ext cx="8336944" cy="3184851"/>
          </a:xfrm>
        </p:spPr>
        <p:txBody>
          <a:bodyPr/>
          <a:lstStyle/>
          <a:p>
            <a:r>
              <a:rPr lang="en-US" altLang="zh-CN" sz="1400" dirty="0">
                <a:solidFill>
                  <a:schemeClr val="tx1"/>
                </a:solidFill>
                <a:latin typeface="Abadi" panose="020B0604020104020204" pitchFamily="34" charset="0"/>
              </a:rPr>
              <a:t>First work to apply </a:t>
            </a:r>
            <a:r>
              <a:rPr lang="en-US" altLang="zh-CN" sz="1400" dirty="0" err="1">
                <a:solidFill>
                  <a:schemeClr val="tx1"/>
                </a:solidFill>
                <a:latin typeface="Abadi" panose="020B0604020104020204" pitchFamily="34" charset="0"/>
              </a:rPr>
              <a:t>ViT</a:t>
            </a:r>
            <a:r>
              <a:rPr lang="en-US" altLang="zh-CN" sz="1400" dirty="0">
                <a:solidFill>
                  <a:schemeClr val="tx1"/>
                </a:solidFill>
                <a:latin typeface="Abadi" panose="020B0604020104020204" pitchFamily="34" charset="0"/>
              </a:rPr>
              <a:t> to Medical Segmentation tasks.</a:t>
            </a:r>
          </a:p>
          <a:p>
            <a:r>
              <a:rPr lang="en-US" altLang="zh-CN" sz="1400" dirty="0">
                <a:solidFill>
                  <a:schemeClr val="tx1"/>
                </a:solidFill>
                <a:latin typeface="Abadi" panose="020B0604020104020204" pitchFamily="34" charset="0"/>
              </a:rPr>
              <a:t>Replicate </a:t>
            </a:r>
            <a:r>
              <a:rPr lang="en-US" altLang="zh-CN" sz="1400" dirty="0" err="1">
                <a:solidFill>
                  <a:schemeClr val="tx1"/>
                </a:solidFill>
                <a:latin typeface="Abadi" panose="020B0604020104020204" pitchFamily="34" charset="0"/>
              </a:rPr>
              <a:t>ViT</a:t>
            </a:r>
            <a:r>
              <a:rPr lang="en-US" altLang="zh-CN" sz="1400" dirty="0">
                <a:solidFill>
                  <a:schemeClr val="tx1"/>
                </a:solidFill>
                <a:latin typeface="Abadi" panose="020B0604020104020204" pitchFamily="34" charset="0"/>
              </a:rPr>
              <a:t> as the encoder block of a standard </a:t>
            </a:r>
            <a:r>
              <a:rPr lang="en-US" altLang="zh-CN" sz="1400" dirty="0" err="1">
                <a:solidFill>
                  <a:schemeClr val="tx1"/>
                </a:solidFill>
                <a:latin typeface="Abadi" panose="020B0604020104020204" pitchFamily="34" charset="0"/>
              </a:rPr>
              <a:t>UNet</a:t>
            </a:r>
            <a:r>
              <a:rPr lang="en-US" altLang="zh-CN" sz="1400" dirty="0">
                <a:solidFill>
                  <a:schemeClr val="tx1"/>
                </a:solidFill>
                <a:latin typeface="Abadi" panose="020B0604020104020204" pitchFamily="34" charset="0"/>
              </a:rPr>
              <a:t>.</a:t>
            </a:r>
          </a:p>
          <a:p>
            <a:r>
              <a:rPr lang="en-US" altLang="zh-CN" sz="1400" dirty="0">
                <a:solidFill>
                  <a:schemeClr val="tx1"/>
                </a:solidFill>
                <a:latin typeface="Abadi" panose="020B0604020104020204" pitchFamily="34" charset="0"/>
              </a:rPr>
              <a:t>CNN architecture (ResNet-50) guarantees its basic performance.</a:t>
            </a:r>
          </a:p>
          <a:p>
            <a:pPr marL="0" indent="0">
              <a:buNone/>
            </a:pPr>
            <a:endParaRPr lang="en-US" altLang="zh-CN" sz="1400" dirty="0">
              <a:solidFill>
                <a:schemeClr val="tx1"/>
              </a:solidFill>
              <a:latin typeface="Abadi" panose="020B0604020104020204" pitchFamily="34" charset="0"/>
            </a:endParaRPr>
          </a:p>
          <a:p>
            <a:endParaRPr lang="en-US" altLang="zh-CN" sz="1200" dirty="0">
              <a:solidFill>
                <a:schemeClr val="tx1"/>
              </a:solidFill>
              <a:latin typeface="Abadi Extra Light" panose="020B0204020104020204" pitchFamily="34" charset="0"/>
            </a:endParaRPr>
          </a:p>
        </p:txBody>
      </p:sp>
      <p:pic>
        <p:nvPicPr>
          <p:cNvPr id="10" name="Picture 9">
            <a:extLst>
              <a:ext uri="{FF2B5EF4-FFF2-40B4-BE49-F238E27FC236}">
                <a16:creationId xmlns:a16="http://schemas.microsoft.com/office/drawing/2014/main" id="{89905087-4C28-4CEF-9E00-CEEF35C489B2}"/>
              </a:ext>
            </a:extLst>
          </p:cNvPr>
          <p:cNvPicPr>
            <a:picLocks noChangeAspect="1"/>
          </p:cNvPicPr>
          <p:nvPr/>
        </p:nvPicPr>
        <p:blipFill>
          <a:blip r:embed="rId4"/>
          <a:stretch>
            <a:fillRect/>
          </a:stretch>
        </p:blipFill>
        <p:spPr>
          <a:xfrm>
            <a:off x="104317" y="2544528"/>
            <a:ext cx="3780899" cy="1979395"/>
          </a:xfrm>
          <a:prstGeom prst="rect">
            <a:avLst/>
          </a:prstGeom>
        </p:spPr>
      </p:pic>
      <p:sp>
        <p:nvSpPr>
          <p:cNvPr id="11" name="Rectangle 10">
            <a:extLst>
              <a:ext uri="{FF2B5EF4-FFF2-40B4-BE49-F238E27FC236}">
                <a16:creationId xmlns:a16="http://schemas.microsoft.com/office/drawing/2014/main" id="{750089AB-F554-47DB-9CFF-72E5EEF14AB4}"/>
              </a:ext>
            </a:extLst>
          </p:cNvPr>
          <p:cNvSpPr/>
          <p:nvPr/>
        </p:nvSpPr>
        <p:spPr>
          <a:xfrm>
            <a:off x="4269848" y="2193102"/>
            <a:ext cx="799985" cy="2283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3BCCD73F-AD26-4763-9BFF-8D1734CC5C2F}"/>
              </a:ext>
            </a:extLst>
          </p:cNvPr>
          <p:cNvSpPr/>
          <p:nvPr/>
        </p:nvSpPr>
        <p:spPr>
          <a:xfrm>
            <a:off x="2860905" y="2544528"/>
            <a:ext cx="1024312" cy="1970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43F9B244-4ACA-4AB5-97D5-5488A5E037BB}"/>
              </a:ext>
            </a:extLst>
          </p:cNvPr>
          <p:cNvSpPr/>
          <p:nvPr/>
        </p:nvSpPr>
        <p:spPr>
          <a:xfrm>
            <a:off x="5153768" y="2722819"/>
            <a:ext cx="799985" cy="7945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0016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D142-DFEB-43D8-8CB3-36C562915416}"/>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BCB82F74-5445-4DAA-A55C-6A582C6A8D2A}"/>
              </a:ext>
            </a:extLst>
          </p:cNvPr>
          <p:cNvPicPr>
            <a:picLocks noChangeAspect="1"/>
          </p:cNvPicPr>
          <p:nvPr/>
        </p:nvPicPr>
        <p:blipFill>
          <a:blip r:embed="rId2"/>
          <a:stretch>
            <a:fillRect/>
          </a:stretch>
        </p:blipFill>
        <p:spPr>
          <a:xfrm>
            <a:off x="68554" y="1518883"/>
            <a:ext cx="9006892" cy="3331413"/>
          </a:xfrm>
          <a:prstGeom prst="rect">
            <a:avLst/>
          </a:prstGeom>
        </p:spPr>
      </p:pic>
    </p:spTree>
    <p:extLst>
      <p:ext uri="{BB962C8B-B14F-4D97-AF65-F5344CB8AC3E}">
        <p14:creationId xmlns:p14="http://schemas.microsoft.com/office/powerpoint/2010/main" val="1070756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D142-DFEB-43D8-8CB3-36C562915416}"/>
              </a:ext>
            </a:extLst>
          </p:cNvPr>
          <p:cNvSpPr>
            <a:spLocks noGrp="1"/>
          </p:cNvSpPr>
          <p:nvPr>
            <p:ph type="title"/>
          </p:nvPr>
        </p:nvSpPr>
        <p:spPr>
          <a:xfrm>
            <a:off x="457202" y="683996"/>
            <a:ext cx="8229600" cy="606029"/>
          </a:xfrm>
        </p:spPr>
        <p:txBody>
          <a:bodyPr/>
          <a:lstStyle/>
          <a:p>
            <a:r>
              <a:rPr lang="en-US" dirty="0"/>
              <a:t>Results</a:t>
            </a:r>
          </a:p>
        </p:txBody>
      </p:sp>
      <p:graphicFrame>
        <p:nvGraphicFramePr>
          <p:cNvPr id="9" name="Table 9">
            <a:extLst>
              <a:ext uri="{FF2B5EF4-FFF2-40B4-BE49-F238E27FC236}">
                <a16:creationId xmlns:a16="http://schemas.microsoft.com/office/drawing/2014/main" id="{45FFD44F-7D11-45CF-ACEC-369007835F1C}"/>
              </a:ext>
            </a:extLst>
          </p:cNvPr>
          <p:cNvGraphicFramePr>
            <a:graphicFrameLocks noGrp="1"/>
          </p:cNvGraphicFramePr>
          <p:nvPr>
            <p:extLst>
              <p:ext uri="{D42A27DB-BD31-4B8C-83A1-F6EECF244321}">
                <p14:modId xmlns:p14="http://schemas.microsoft.com/office/powerpoint/2010/main" val="465644055"/>
              </p:ext>
            </p:extLst>
          </p:nvPr>
        </p:nvGraphicFramePr>
        <p:xfrm>
          <a:off x="0" y="1208599"/>
          <a:ext cx="9144000" cy="18447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60969076"/>
                    </a:ext>
                  </a:extLst>
                </a:gridCol>
                <a:gridCol w="914400">
                  <a:extLst>
                    <a:ext uri="{9D8B030D-6E8A-4147-A177-3AD203B41FA5}">
                      <a16:colId xmlns:a16="http://schemas.microsoft.com/office/drawing/2014/main" val="2098250053"/>
                    </a:ext>
                  </a:extLst>
                </a:gridCol>
                <a:gridCol w="914400">
                  <a:extLst>
                    <a:ext uri="{9D8B030D-6E8A-4147-A177-3AD203B41FA5}">
                      <a16:colId xmlns:a16="http://schemas.microsoft.com/office/drawing/2014/main" val="109689678"/>
                    </a:ext>
                  </a:extLst>
                </a:gridCol>
                <a:gridCol w="914400">
                  <a:extLst>
                    <a:ext uri="{9D8B030D-6E8A-4147-A177-3AD203B41FA5}">
                      <a16:colId xmlns:a16="http://schemas.microsoft.com/office/drawing/2014/main" val="1139295018"/>
                    </a:ext>
                  </a:extLst>
                </a:gridCol>
                <a:gridCol w="914400">
                  <a:extLst>
                    <a:ext uri="{9D8B030D-6E8A-4147-A177-3AD203B41FA5}">
                      <a16:colId xmlns:a16="http://schemas.microsoft.com/office/drawing/2014/main" val="204199273"/>
                    </a:ext>
                  </a:extLst>
                </a:gridCol>
                <a:gridCol w="914400">
                  <a:extLst>
                    <a:ext uri="{9D8B030D-6E8A-4147-A177-3AD203B41FA5}">
                      <a16:colId xmlns:a16="http://schemas.microsoft.com/office/drawing/2014/main" val="3601181995"/>
                    </a:ext>
                  </a:extLst>
                </a:gridCol>
                <a:gridCol w="914400">
                  <a:extLst>
                    <a:ext uri="{9D8B030D-6E8A-4147-A177-3AD203B41FA5}">
                      <a16:colId xmlns:a16="http://schemas.microsoft.com/office/drawing/2014/main" val="2284089189"/>
                    </a:ext>
                  </a:extLst>
                </a:gridCol>
                <a:gridCol w="914400">
                  <a:extLst>
                    <a:ext uri="{9D8B030D-6E8A-4147-A177-3AD203B41FA5}">
                      <a16:colId xmlns:a16="http://schemas.microsoft.com/office/drawing/2014/main" val="2812660380"/>
                    </a:ext>
                  </a:extLst>
                </a:gridCol>
                <a:gridCol w="914400">
                  <a:extLst>
                    <a:ext uri="{9D8B030D-6E8A-4147-A177-3AD203B41FA5}">
                      <a16:colId xmlns:a16="http://schemas.microsoft.com/office/drawing/2014/main" val="683482357"/>
                    </a:ext>
                  </a:extLst>
                </a:gridCol>
                <a:gridCol w="914400">
                  <a:extLst>
                    <a:ext uri="{9D8B030D-6E8A-4147-A177-3AD203B41FA5}">
                      <a16:colId xmlns:a16="http://schemas.microsoft.com/office/drawing/2014/main" val="404654491"/>
                    </a:ext>
                  </a:extLst>
                </a:gridCol>
              </a:tblGrid>
              <a:tr h="368940">
                <a:tc>
                  <a:txBody>
                    <a:bodyPr/>
                    <a:lstStyle/>
                    <a:p>
                      <a:pPr algn="l" fontAlgn="b"/>
                      <a:r>
                        <a:rPr lang="en-US" sz="1100" u="none" strike="noStrike" dirty="0">
                          <a:effectLst/>
                        </a:rPr>
                        <a:t>DICE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8962985"/>
                  </a:ext>
                </a:extLst>
              </a:tr>
              <a:tr h="368940">
                <a:tc>
                  <a:txBody>
                    <a:bodyPr/>
                    <a:lstStyle/>
                    <a:p>
                      <a:pPr algn="l" fontAlgn="b"/>
                      <a:endParaRPr lang="en-US" sz="1800" b="1" kern="1200" dirty="0">
                        <a:solidFill>
                          <a:schemeClr val="lt1"/>
                        </a:solidFill>
                        <a:latin typeface="+mn-lt"/>
                        <a:ea typeface="+mn-ea"/>
                        <a:cs typeface="+mn-cs"/>
                      </a:endParaRPr>
                    </a:p>
                  </a:txBody>
                  <a:tcPr marL="9525" marR="9525" marT="9525" marB="0" anchor="b"/>
                </a:tc>
                <a:tc>
                  <a:txBody>
                    <a:bodyPr/>
                    <a:lstStyle/>
                    <a:p>
                      <a:pPr algn="l" fontAlgn="b"/>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Aorta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Gallbladder</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Kidney 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Kidney 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Liver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Pancreas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Spleen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Stomach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0651452"/>
                  </a:ext>
                </a:extLst>
              </a:tr>
              <a:tr h="368940">
                <a:tc>
                  <a:txBody>
                    <a:bodyPr/>
                    <a:lstStyle/>
                    <a:p>
                      <a:pPr algn="l" fontAlgn="b"/>
                      <a:r>
                        <a:rPr lang="en-US" sz="1100" u="none" strike="noStrike" dirty="0">
                          <a:effectLst/>
                        </a:rPr>
                        <a:t>Reported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77.48</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87.23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b="1" u="none" strike="noStrike" kern="1200" dirty="0">
                          <a:solidFill>
                            <a:schemeClr val="dk1"/>
                          </a:solidFill>
                          <a:effectLst/>
                          <a:latin typeface="+mn-lt"/>
                          <a:ea typeface="+mn-ea"/>
                          <a:cs typeface="+mn-cs"/>
                        </a:rPr>
                        <a:t>63.13</a:t>
                      </a:r>
                    </a:p>
                  </a:txBody>
                  <a:tcPr marL="9525" marR="9525" marT="9525" marB="0" anchor="b"/>
                </a:tc>
                <a:tc>
                  <a:txBody>
                    <a:bodyPr/>
                    <a:lstStyle/>
                    <a:p>
                      <a:pPr marL="0" algn="r" defTabSz="914400" rtl="0" eaLnBrk="1" fontAlgn="b" latinLnBrk="0" hangingPunct="1"/>
                      <a:r>
                        <a:rPr lang="en-US" sz="1100" b="0" u="none" strike="noStrike" kern="1200" dirty="0">
                          <a:solidFill>
                            <a:schemeClr val="dk1"/>
                          </a:solidFill>
                          <a:effectLst/>
                          <a:latin typeface="+mn-lt"/>
                          <a:ea typeface="+mn-ea"/>
                          <a:cs typeface="+mn-cs"/>
                        </a:rPr>
                        <a:t>81.87</a:t>
                      </a:r>
                    </a:p>
                  </a:txBody>
                  <a:tcPr marL="9525" marR="9525" marT="9525" marB="0" anchor="b"/>
                </a:tc>
                <a:tc>
                  <a:txBody>
                    <a:bodyPr/>
                    <a:lstStyle/>
                    <a:p>
                      <a:pPr algn="r" fontAlgn="b"/>
                      <a:r>
                        <a:rPr lang="en-US" sz="1100" b="1" u="none" strike="noStrike" dirty="0">
                          <a:effectLst/>
                        </a:rPr>
                        <a:t>77.02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94.08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55.86</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75.62</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2948928"/>
                  </a:ext>
                </a:extLst>
              </a:tr>
              <a:tr h="368940">
                <a:tc>
                  <a:txBody>
                    <a:bodyPr/>
                    <a:lstStyle/>
                    <a:p>
                      <a:pPr algn="l" fontAlgn="b"/>
                      <a:r>
                        <a:rPr lang="en-US" sz="1100" u="none" strike="noStrike" dirty="0" err="1">
                          <a:effectLst/>
                        </a:rPr>
                        <a:t>Reproducted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76.42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algn="r" defTabSz="914400" rtl="0" eaLnBrk="1" fontAlgn="b" latinLnBrk="0" hangingPunct="1"/>
                      <a:r>
                        <a:rPr lang="en-US" sz="1100" b="1" u="none" strike="noStrike" kern="1200" dirty="0">
                          <a:solidFill>
                            <a:schemeClr val="dk1"/>
                          </a:solidFill>
                          <a:effectLst/>
                          <a:latin typeface="+mn-lt"/>
                          <a:ea typeface="+mn-ea"/>
                          <a:cs typeface="+mn-cs"/>
                        </a:rPr>
                        <a:t>87.25</a:t>
                      </a:r>
                    </a:p>
                  </a:txBody>
                  <a:tcPr marL="9525" marR="9525" marT="9525" marB="0" anchor="b"/>
                </a:tc>
                <a:tc>
                  <a:txBody>
                    <a:bodyPr/>
                    <a:lstStyle/>
                    <a:p>
                      <a:pPr algn="r" fontAlgn="b"/>
                      <a:r>
                        <a:rPr lang="en-US" sz="1100" u="none" strike="noStrike" dirty="0">
                          <a:effectLst/>
                        </a:rPr>
                        <a:t>55.69</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81.93</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76.13</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94.44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55.75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85.19</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75.02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7126157"/>
                  </a:ext>
                </a:extLst>
              </a:tr>
              <a:tr h="368940">
                <a:tc>
                  <a:txBody>
                    <a:bodyPr/>
                    <a:lstStyle/>
                    <a:p>
                      <a:pPr algn="l" fontAlgn="b"/>
                      <a:r>
                        <a:rPr lang="en-US" sz="1100" u="none" strike="noStrike">
                          <a:effectLst/>
                        </a:rPr>
                        <a:t>No_pretrained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76.21</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85.34</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63.12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81.25</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80.38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93.07</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51.09</a:t>
                      </a:r>
                      <a:endParaRPr lang="en-US" sz="1100" b="0" i="0" u="none" strike="noStrike" dirty="0">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84.22</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71.19</a:t>
                      </a:r>
                      <a:endParaRPr lang="en-US" sz="1100" b="0" i="0" u="none" strike="noStrike" dirty="0">
                        <a:solidFill>
                          <a:srgbClr val="FF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0738109"/>
                  </a:ext>
                </a:extLst>
              </a:tr>
            </a:tbl>
          </a:graphicData>
        </a:graphic>
      </p:graphicFrame>
      <p:graphicFrame>
        <p:nvGraphicFramePr>
          <p:cNvPr id="11" name="Table 9">
            <a:extLst>
              <a:ext uri="{FF2B5EF4-FFF2-40B4-BE49-F238E27FC236}">
                <a16:creationId xmlns:a16="http://schemas.microsoft.com/office/drawing/2014/main" id="{D9323021-B479-4B1C-8367-2E10C189ECE3}"/>
              </a:ext>
            </a:extLst>
          </p:cNvPr>
          <p:cNvGraphicFramePr>
            <a:graphicFrameLocks noGrp="1"/>
          </p:cNvGraphicFramePr>
          <p:nvPr>
            <p:extLst>
              <p:ext uri="{D42A27DB-BD31-4B8C-83A1-F6EECF244321}">
                <p14:modId xmlns:p14="http://schemas.microsoft.com/office/powerpoint/2010/main" val="2978205779"/>
              </p:ext>
            </p:extLst>
          </p:nvPr>
        </p:nvGraphicFramePr>
        <p:xfrm>
          <a:off x="0" y="3196422"/>
          <a:ext cx="9144000" cy="18447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60969076"/>
                    </a:ext>
                  </a:extLst>
                </a:gridCol>
                <a:gridCol w="914400">
                  <a:extLst>
                    <a:ext uri="{9D8B030D-6E8A-4147-A177-3AD203B41FA5}">
                      <a16:colId xmlns:a16="http://schemas.microsoft.com/office/drawing/2014/main" val="2098250053"/>
                    </a:ext>
                  </a:extLst>
                </a:gridCol>
                <a:gridCol w="914400">
                  <a:extLst>
                    <a:ext uri="{9D8B030D-6E8A-4147-A177-3AD203B41FA5}">
                      <a16:colId xmlns:a16="http://schemas.microsoft.com/office/drawing/2014/main" val="109689678"/>
                    </a:ext>
                  </a:extLst>
                </a:gridCol>
                <a:gridCol w="914400">
                  <a:extLst>
                    <a:ext uri="{9D8B030D-6E8A-4147-A177-3AD203B41FA5}">
                      <a16:colId xmlns:a16="http://schemas.microsoft.com/office/drawing/2014/main" val="1139295018"/>
                    </a:ext>
                  </a:extLst>
                </a:gridCol>
                <a:gridCol w="914400">
                  <a:extLst>
                    <a:ext uri="{9D8B030D-6E8A-4147-A177-3AD203B41FA5}">
                      <a16:colId xmlns:a16="http://schemas.microsoft.com/office/drawing/2014/main" val="204199273"/>
                    </a:ext>
                  </a:extLst>
                </a:gridCol>
                <a:gridCol w="914400">
                  <a:extLst>
                    <a:ext uri="{9D8B030D-6E8A-4147-A177-3AD203B41FA5}">
                      <a16:colId xmlns:a16="http://schemas.microsoft.com/office/drawing/2014/main" val="3601181995"/>
                    </a:ext>
                  </a:extLst>
                </a:gridCol>
                <a:gridCol w="914400">
                  <a:extLst>
                    <a:ext uri="{9D8B030D-6E8A-4147-A177-3AD203B41FA5}">
                      <a16:colId xmlns:a16="http://schemas.microsoft.com/office/drawing/2014/main" val="2284089189"/>
                    </a:ext>
                  </a:extLst>
                </a:gridCol>
                <a:gridCol w="914400">
                  <a:extLst>
                    <a:ext uri="{9D8B030D-6E8A-4147-A177-3AD203B41FA5}">
                      <a16:colId xmlns:a16="http://schemas.microsoft.com/office/drawing/2014/main" val="2812660380"/>
                    </a:ext>
                  </a:extLst>
                </a:gridCol>
                <a:gridCol w="914400">
                  <a:extLst>
                    <a:ext uri="{9D8B030D-6E8A-4147-A177-3AD203B41FA5}">
                      <a16:colId xmlns:a16="http://schemas.microsoft.com/office/drawing/2014/main" val="683482357"/>
                    </a:ext>
                  </a:extLst>
                </a:gridCol>
                <a:gridCol w="914400">
                  <a:extLst>
                    <a:ext uri="{9D8B030D-6E8A-4147-A177-3AD203B41FA5}">
                      <a16:colId xmlns:a16="http://schemas.microsoft.com/office/drawing/2014/main" val="404654491"/>
                    </a:ext>
                  </a:extLst>
                </a:gridCol>
              </a:tblGrid>
              <a:tr h="368940">
                <a:tc>
                  <a:txBody>
                    <a:bodyPr/>
                    <a:lstStyle/>
                    <a:p>
                      <a:pPr algn="l" fontAlgn="b"/>
                      <a:r>
                        <a:rPr lang="en-US" sz="1100" u="none" strike="noStrike" dirty="0">
                          <a:effectLst/>
                        </a:rPr>
                        <a:t>HD95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8962985"/>
                  </a:ext>
                </a:extLst>
              </a:tr>
              <a:tr h="36894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Average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Aorta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Gallbladder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Kidney 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Kidney 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Liver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Pancreas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Spleen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Stomach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0651452"/>
                  </a:ext>
                </a:extLst>
              </a:tr>
              <a:tr h="368940">
                <a:tc>
                  <a:txBody>
                    <a:bodyPr/>
                    <a:lstStyle/>
                    <a:p>
                      <a:pPr algn="l" fontAlgn="b"/>
                      <a:r>
                        <a:rPr lang="en-US" sz="1100" u="none" strike="noStrike">
                          <a:effectLst/>
                        </a:rPr>
                        <a:t>Reported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31.69</a:t>
                      </a:r>
                      <a:endParaRPr lang="en-US" sz="1100" b="0" i="0" u="none" strike="noStrike">
                        <a:solidFill>
                          <a:srgbClr val="FF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82948928"/>
                  </a:ext>
                </a:extLst>
              </a:tr>
              <a:tr h="368940">
                <a:tc>
                  <a:txBody>
                    <a:bodyPr/>
                    <a:lstStyle/>
                    <a:p>
                      <a:pPr algn="l" fontAlgn="b"/>
                      <a:r>
                        <a:rPr lang="en-US" sz="1100" u="none" strike="noStrike">
                          <a:effectLst/>
                        </a:rPr>
                        <a:t>Reproducted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tx1"/>
                          </a:solidFill>
                          <a:effectLst/>
                        </a:rPr>
                        <a:t>22.19</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tx1"/>
                          </a:solidFill>
                          <a:effectLst/>
                        </a:rPr>
                        <a:t>33.11</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solidFill>
                            <a:schemeClr val="tx1"/>
                          </a:solidFill>
                          <a:effectLst/>
                        </a:rPr>
                        <a:t>14.21</a:t>
                      </a:r>
                      <a:endParaRPr lang="en-US" sz="1100" b="1"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75.02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7126157"/>
                  </a:ext>
                </a:extLst>
              </a:tr>
              <a:tr h="368940">
                <a:tc>
                  <a:txBody>
                    <a:bodyPr/>
                    <a:lstStyle/>
                    <a:p>
                      <a:pPr algn="l" fontAlgn="b"/>
                      <a:r>
                        <a:rPr lang="en-US" sz="1100" u="none" strike="noStrike" dirty="0" err="1">
                          <a:effectLst/>
                        </a:rPr>
                        <a:t>No_pretrained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22.87</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5.04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19.94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4.58</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33.48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24.74</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1" u="none" strike="noStrike" dirty="0">
                          <a:effectLst/>
                        </a:rPr>
                        <a:t>19.04</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0738109"/>
                  </a:ext>
                </a:extLst>
              </a:tr>
            </a:tbl>
          </a:graphicData>
        </a:graphic>
      </p:graphicFrame>
      <p:grpSp>
        <p:nvGrpSpPr>
          <p:cNvPr id="14" name="Group 13">
            <a:extLst>
              <a:ext uri="{FF2B5EF4-FFF2-40B4-BE49-F238E27FC236}">
                <a16:creationId xmlns:a16="http://schemas.microsoft.com/office/drawing/2014/main" id="{DB3FE0D8-41FE-4D64-B780-F7AD3A9DE230}"/>
              </a:ext>
            </a:extLst>
          </p:cNvPr>
          <p:cNvGrpSpPr/>
          <p:nvPr/>
        </p:nvGrpSpPr>
        <p:grpSpPr>
          <a:xfrm>
            <a:off x="7414594" y="126416"/>
            <a:ext cx="1729406" cy="1034659"/>
            <a:chOff x="4269848" y="2211205"/>
            <a:chExt cx="4591878" cy="2646042"/>
          </a:xfrm>
        </p:grpSpPr>
        <p:pic>
          <p:nvPicPr>
            <p:cNvPr id="12" name="Picture 11">
              <a:extLst>
                <a:ext uri="{FF2B5EF4-FFF2-40B4-BE49-F238E27FC236}">
                  <a16:creationId xmlns:a16="http://schemas.microsoft.com/office/drawing/2014/main" id="{FD143018-BD29-4F4F-ADD5-4C9871E7A3EE}"/>
                </a:ext>
              </a:extLst>
            </p:cNvPr>
            <p:cNvPicPr>
              <a:picLocks noChangeAspect="1"/>
            </p:cNvPicPr>
            <p:nvPr/>
          </p:nvPicPr>
          <p:blipFill>
            <a:blip r:embed="rId3"/>
            <a:stretch>
              <a:fillRect/>
            </a:stretch>
          </p:blipFill>
          <p:spPr>
            <a:xfrm>
              <a:off x="4269848" y="2211205"/>
              <a:ext cx="4591878" cy="2646042"/>
            </a:xfrm>
            <a:prstGeom prst="rect">
              <a:avLst/>
            </a:prstGeom>
          </p:spPr>
        </p:pic>
        <p:sp>
          <p:nvSpPr>
            <p:cNvPr id="13" name="Rectangle 12">
              <a:extLst>
                <a:ext uri="{FF2B5EF4-FFF2-40B4-BE49-F238E27FC236}">
                  <a16:creationId xmlns:a16="http://schemas.microsoft.com/office/drawing/2014/main" id="{95A98971-FDCD-443C-9E7D-9D7189E341E3}"/>
                </a:ext>
              </a:extLst>
            </p:cNvPr>
            <p:cNvSpPr/>
            <p:nvPr/>
          </p:nvSpPr>
          <p:spPr>
            <a:xfrm>
              <a:off x="5153768" y="2722819"/>
              <a:ext cx="799985" cy="7945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2140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D142-DFEB-43D8-8CB3-36C562915416}"/>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BA175A26-7F12-42C4-B072-09B695026F47}"/>
              </a:ext>
            </a:extLst>
          </p:cNvPr>
          <p:cNvPicPr>
            <a:picLocks noChangeAspect="1"/>
          </p:cNvPicPr>
          <p:nvPr/>
        </p:nvPicPr>
        <p:blipFill>
          <a:blip r:embed="rId2"/>
          <a:stretch>
            <a:fillRect/>
          </a:stretch>
        </p:blipFill>
        <p:spPr>
          <a:xfrm>
            <a:off x="2667001" y="245494"/>
            <a:ext cx="4718933" cy="1530739"/>
          </a:xfrm>
          <a:prstGeom prst="rect">
            <a:avLst/>
          </a:prstGeom>
        </p:spPr>
      </p:pic>
      <p:graphicFrame>
        <p:nvGraphicFramePr>
          <p:cNvPr id="8" name="Table 7">
            <a:extLst>
              <a:ext uri="{FF2B5EF4-FFF2-40B4-BE49-F238E27FC236}">
                <a16:creationId xmlns:a16="http://schemas.microsoft.com/office/drawing/2014/main" id="{BE3027FE-8FF1-4DD5-BD94-A2B0F629AD63}"/>
              </a:ext>
            </a:extLst>
          </p:cNvPr>
          <p:cNvGraphicFramePr>
            <a:graphicFrameLocks noGrp="1"/>
          </p:cNvGraphicFramePr>
          <p:nvPr>
            <p:extLst>
              <p:ext uri="{D42A27DB-BD31-4B8C-83A1-F6EECF244321}">
                <p14:modId xmlns:p14="http://schemas.microsoft.com/office/powerpoint/2010/main" val="549034698"/>
              </p:ext>
            </p:extLst>
          </p:nvPr>
        </p:nvGraphicFramePr>
        <p:xfrm>
          <a:off x="1428749" y="2071124"/>
          <a:ext cx="2590802" cy="2910672"/>
        </p:xfrm>
        <a:graphic>
          <a:graphicData uri="http://schemas.openxmlformats.org/drawingml/2006/table">
            <a:tbl>
              <a:tblPr>
                <a:tableStyleId>{5C22544A-7EE6-4342-B048-85BDC9FD1C3A}</a:tableStyleId>
              </a:tblPr>
              <a:tblGrid>
                <a:gridCol w="1295401">
                  <a:extLst>
                    <a:ext uri="{9D8B030D-6E8A-4147-A177-3AD203B41FA5}">
                      <a16:colId xmlns:a16="http://schemas.microsoft.com/office/drawing/2014/main" val="1442134137"/>
                    </a:ext>
                  </a:extLst>
                </a:gridCol>
                <a:gridCol w="1295401">
                  <a:extLst>
                    <a:ext uri="{9D8B030D-6E8A-4147-A177-3AD203B41FA5}">
                      <a16:colId xmlns:a16="http://schemas.microsoft.com/office/drawing/2014/main" val="2852567632"/>
                    </a:ext>
                  </a:extLst>
                </a:gridCol>
              </a:tblGrid>
              <a:tr h="129489">
                <a:tc>
                  <a:txBody>
                    <a:bodyPr/>
                    <a:lstStyle/>
                    <a:p>
                      <a:pPr algn="l" fontAlgn="b"/>
                      <a:r>
                        <a:rPr lang="en-US" sz="1050" u="none" strike="noStrike" dirty="0">
                          <a:effectLst/>
                        </a:rPr>
                        <a:t>DICE:</a:t>
                      </a:r>
                      <a:endParaRPr lang="en-US" sz="1050" b="0"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DICE:</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737934396"/>
                  </a:ext>
                </a:extLst>
              </a:tr>
              <a:tr h="129489">
                <a:tc>
                  <a:txBody>
                    <a:bodyPr/>
                    <a:lstStyle/>
                    <a:p>
                      <a:pPr algn="l" fontAlgn="b"/>
                      <a:r>
                        <a:rPr lang="en-US" sz="1050" u="none" strike="noStrike">
                          <a:effectLst/>
                        </a:rPr>
                        <a:t>es:</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es:</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481146139"/>
                  </a:ext>
                </a:extLst>
              </a:tr>
              <a:tr h="129489">
                <a:tc>
                  <a:txBody>
                    <a:bodyPr/>
                    <a:lstStyle/>
                    <a:p>
                      <a:pPr algn="l" fontAlgn="b"/>
                      <a:r>
                        <a:rPr lang="en-US" sz="1050" u="none" strike="noStrike">
                          <a:effectLst/>
                        </a:rPr>
                        <a:t>LVM: 0.892566</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LVM: 0.900267</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865733780"/>
                  </a:ext>
                </a:extLst>
              </a:tr>
              <a:tr h="129489">
                <a:tc>
                  <a:txBody>
                    <a:bodyPr/>
                    <a:lstStyle/>
                    <a:p>
                      <a:pPr algn="l" fontAlgn="b"/>
                      <a:r>
                        <a:rPr lang="en-US" sz="1050" b="1" u="none" strike="noStrike" dirty="0">
                          <a:effectLst/>
                        </a:rPr>
                        <a:t>LVC: 0.906961</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a:effectLst/>
                        </a:rPr>
                        <a:t>LVC: 0.904056</a:t>
                      </a:r>
                      <a:endParaRPr lang="en-US" sz="1050" b="0" i="0" u="none" strike="noStrike">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464777624"/>
                  </a:ext>
                </a:extLst>
              </a:tr>
              <a:tr h="129489">
                <a:tc>
                  <a:txBody>
                    <a:bodyPr/>
                    <a:lstStyle/>
                    <a:p>
                      <a:pPr algn="l" fontAlgn="b"/>
                      <a:r>
                        <a:rPr lang="en-US" sz="1050" u="none" strike="noStrike">
                          <a:effectLst/>
                        </a:rPr>
                        <a:t>RV: 0.842610</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RV: 0.883432</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4287505191"/>
                  </a:ext>
                </a:extLst>
              </a:tr>
              <a:tr h="129489">
                <a:tc>
                  <a:txBody>
                    <a:bodyPr/>
                    <a:lstStyle/>
                    <a:p>
                      <a:pPr algn="l" fontAlgn="b"/>
                      <a:r>
                        <a:rPr lang="en-US" sz="1050" u="none" strike="noStrike" dirty="0">
                          <a:effectLst/>
                        </a:rPr>
                        <a:t>complete: 0.938378</a:t>
                      </a:r>
                      <a:endParaRPr lang="en-US" sz="1050" b="0"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complete: 0.950034</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731135115"/>
                  </a:ext>
                </a:extLst>
              </a:tr>
              <a:tr h="129489">
                <a:tc>
                  <a:txBody>
                    <a:bodyPr/>
                    <a:lstStyle/>
                    <a:p>
                      <a:pPr algn="l" fontAlgn="b"/>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561126866"/>
                  </a:ext>
                </a:extLst>
              </a:tr>
              <a:tr h="129489">
                <a:tc>
                  <a:txBody>
                    <a:bodyPr/>
                    <a:lstStyle/>
                    <a:p>
                      <a:pPr algn="l" fontAlgn="b"/>
                      <a:r>
                        <a:rPr lang="en-US" sz="1050" u="none" strike="noStrike">
                          <a:effectLst/>
                        </a:rPr>
                        <a:t>ed:</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a:effectLst/>
                        </a:rPr>
                        <a:t>ed:</a:t>
                      </a:r>
                      <a:endParaRPr lang="en-US" sz="1050" b="0" i="0" u="none" strike="noStrike">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872918100"/>
                  </a:ext>
                </a:extLst>
              </a:tr>
              <a:tr h="129489">
                <a:tc>
                  <a:txBody>
                    <a:bodyPr/>
                    <a:lstStyle/>
                    <a:p>
                      <a:pPr algn="l" fontAlgn="b"/>
                      <a:r>
                        <a:rPr lang="en-US" sz="1050" u="none" strike="noStrike">
                          <a:effectLst/>
                        </a:rPr>
                        <a:t>LVM: 0.879912</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LVM: 0.891204</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747016753"/>
                  </a:ext>
                </a:extLst>
              </a:tr>
              <a:tr h="129489">
                <a:tc>
                  <a:txBody>
                    <a:bodyPr/>
                    <a:lstStyle/>
                    <a:p>
                      <a:pPr algn="l" fontAlgn="b"/>
                      <a:r>
                        <a:rPr lang="en-US" sz="1050" u="none" strike="noStrike">
                          <a:effectLst/>
                        </a:rPr>
                        <a:t>LVC: 0.958131</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LVC: 0.962670</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256789086"/>
                  </a:ext>
                </a:extLst>
              </a:tr>
              <a:tr h="129489">
                <a:tc>
                  <a:txBody>
                    <a:bodyPr/>
                    <a:lstStyle/>
                    <a:p>
                      <a:pPr algn="l" fontAlgn="b"/>
                      <a:r>
                        <a:rPr lang="en-US" sz="1050" u="none" strike="noStrike">
                          <a:effectLst/>
                        </a:rPr>
                        <a:t>RV: 0.924530</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RV: 0.934740</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263568985"/>
                  </a:ext>
                </a:extLst>
              </a:tr>
              <a:tr h="129489">
                <a:tc>
                  <a:txBody>
                    <a:bodyPr/>
                    <a:lstStyle/>
                    <a:p>
                      <a:pPr algn="l" fontAlgn="b"/>
                      <a:r>
                        <a:rPr lang="en-US" sz="1050" u="none" strike="noStrike">
                          <a:effectLst/>
                        </a:rPr>
                        <a:t>complete: 0.961707</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complete: 0.966348</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449841502"/>
                  </a:ext>
                </a:extLst>
              </a:tr>
              <a:tr h="129489">
                <a:tc>
                  <a:txBody>
                    <a:bodyPr/>
                    <a:lstStyle/>
                    <a:p>
                      <a:pPr algn="l" fontAlgn="b"/>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endParaRPr lang="en-US" sz="1050" b="0" i="0" u="none" strike="noStrike">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926729006"/>
                  </a:ext>
                </a:extLst>
              </a:tr>
              <a:tr h="129489">
                <a:tc>
                  <a:txBody>
                    <a:bodyPr/>
                    <a:lstStyle/>
                    <a:p>
                      <a:pPr algn="l" fontAlgn="b"/>
                      <a:r>
                        <a:rPr lang="en-US" sz="1050" u="none" strike="noStrike">
                          <a:effectLst/>
                        </a:rPr>
                        <a:t>combined:</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combined:</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328829986"/>
                  </a:ext>
                </a:extLst>
              </a:tr>
              <a:tr h="160355">
                <a:tc>
                  <a:txBody>
                    <a:bodyPr/>
                    <a:lstStyle/>
                    <a:p>
                      <a:pPr algn="l" fontAlgn="b"/>
                      <a:r>
                        <a:rPr lang="en-US" sz="1050" u="none" strike="noStrike">
                          <a:effectLst/>
                        </a:rPr>
                        <a:t>LVM: 0.886239</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LVM: 0.895735</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928432511"/>
                  </a:ext>
                </a:extLst>
              </a:tr>
              <a:tr h="129489">
                <a:tc>
                  <a:txBody>
                    <a:bodyPr/>
                    <a:lstStyle/>
                    <a:p>
                      <a:pPr algn="l" fontAlgn="b"/>
                      <a:r>
                        <a:rPr lang="en-US" sz="1050" u="none" strike="noStrike" dirty="0">
                          <a:effectLst/>
                        </a:rPr>
                        <a:t>LVC: 0.932546</a:t>
                      </a:r>
                      <a:endParaRPr lang="en-US" sz="1050" b="0"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LVC: 0.933363</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861680095"/>
                  </a:ext>
                </a:extLst>
              </a:tr>
              <a:tr h="129489">
                <a:tc>
                  <a:txBody>
                    <a:bodyPr/>
                    <a:lstStyle/>
                    <a:p>
                      <a:pPr algn="l" fontAlgn="b"/>
                      <a:r>
                        <a:rPr lang="en-US" sz="1050" u="none" strike="noStrike">
                          <a:effectLst/>
                        </a:rPr>
                        <a:t>RV: 0.883570</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RV: 0.909086</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124984369"/>
                  </a:ext>
                </a:extLst>
              </a:tr>
              <a:tr h="129489">
                <a:tc>
                  <a:txBody>
                    <a:bodyPr/>
                    <a:lstStyle/>
                    <a:p>
                      <a:pPr algn="l" fontAlgn="b"/>
                      <a:r>
                        <a:rPr lang="en-US" sz="1050" u="none" strike="noStrike" dirty="0">
                          <a:effectLst/>
                        </a:rPr>
                        <a:t>complete: 0.950042</a:t>
                      </a:r>
                      <a:endParaRPr lang="en-US" sz="1050" b="0"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complete: 0.958191</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4071326874"/>
                  </a:ext>
                </a:extLst>
              </a:tr>
            </a:tbl>
          </a:graphicData>
        </a:graphic>
      </p:graphicFrame>
      <p:graphicFrame>
        <p:nvGraphicFramePr>
          <p:cNvPr id="9" name="Table 8">
            <a:extLst>
              <a:ext uri="{FF2B5EF4-FFF2-40B4-BE49-F238E27FC236}">
                <a16:creationId xmlns:a16="http://schemas.microsoft.com/office/drawing/2014/main" id="{DEA04906-DA50-4424-8D4A-547B011143C9}"/>
              </a:ext>
            </a:extLst>
          </p:cNvPr>
          <p:cNvGraphicFramePr>
            <a:graphicFrameLocks noGrp="1"/>
          </p:cNvGraphicFramePr>
          <p:nvPr>
            <p:extLst>
              <p:ext uri="{D42A27DB-BD31-4B8C-83A1-F6EECF244321}">
                <p14:modId xmlns:p14="http://schemas.microsoft.com/office/powerpoint/2010/main" val="2041335252"/>
              </p:ext>
            </p:extLst>
          </p:nvPr>
        </p:nvGraphicFramePr>
        <p:xfrm>
          <a:off x="4953000" y="2071124"/>
          <a:ext cx="2813050" cy="2910672"/>
        </p:xfrm>
        <a:graphic>
          <a:graphicData uri="http://schemas.openxmlformats.org/drawingml/2006/table">
            <a:tbl>
              <a:tblPr>
                <a:tableStyleId>{5C22544A-7EE6-4342-B048-85BDC9FD1C3A}</a:tableStyleId>
              </a:tblPr>
              <a:tblGrid>
                <a:gridCol w="1406525">
                  <a:extLst>
                    <a:ext uri="{9D8B030D-6E8A-4147-A177-3AD203B41FA5}">
                      <a16:colId xmlns:a16="http://schemas.microsoft.com/office/drawing/2014/main" val="4210724546"/>
                    </a:ext>
                  </a:extLst>
                </a:gridCol>
                <a:gridCol w="1406525">
                  <a:extLst>
                    <a:ext uri="{9D8B030D-6E8A-4147-A177-3AD203B41FA5}">
                      <a16:colId xmlns:a16="http://schemas.microsoft.com/office/drawing/2014/main" val="3973683034"/>
                    </a:ext>
                  </a:extLst>
                </a:gridCol>
              </a:tblGrid>
              <a:tr h="129489">
                <a:tc>
                  <a:txBody>
                    <a:bodyPr/>
                    <a:lstStyle/>
                    <a:p>
                      <a:pPr algn="l" fontAlgn="b"/>
                      <a:r>
                        <a:rPr lang="en-US" sz="1050" u="none" strike="noStrike">
                          <a:effectLst/>
                        </a:rPr>
                        <a:t>Hausdorff:</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err="1">
                          <a:effectLst/>
                        </a:rPr>
                        <a:t>Hausdorff</a:t>
                      </a:r>
                      <a:r>
                        <a:rPr lang="en-US" sz="1050" u="none" strike="noStrike" dirty="0">
                          <a:effectLst/>
                        </a:rPr>
                        <a:t>:</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986571894"/>
                  </a:ext>
                </a:extLst>
              </a:tr>
              <a:tr h="129489">
                <a:tc>
                  <a:txBody>
                    <a:bodyPr/>
                    <a:lstStyle/>
                    <a:p>
                      <a:pPr algn="l" fontAlgn="b"/>
                      <a:r>
                        <a:rPr lang="en-US" sz="1050" u="none" strike="noStrike">
                          <a:effectLst/>
                        </a:rPr>
                        <a:t>es:</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es:</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250926154"/>
                  </a:ext>
                </a:extLst>
              </a:tr>
              <a:tr h="129489">
                <a:tc>
                  <a:txBody>
                    <a:bodyPr/>
                    <a:lstStyle/>
                    <a:p>
                      <a:pPr algn="l" fontAlgn="b"/>
                      <a:r>
                        <a:rPr lang="en-US" sz="1050" b="1" u="none" strike="noStrike" dirty="0">
                          <a:effectLst/>
                        </a:rPr>
                        <a:t>LVM: 9.902183</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LVM: 10.200614</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684202168"/>
                  </a:ext>
                </a:extLst>
              </a:tr>
              <a:tr h="129489">
                <a:tc>
                  <a:txBody>
                    <a:bodyPr/>
                    <a:lstStyle/>
                    <a:p>
                      <a:pPr algn="l" fontAlgn="b"/>
                      <a:r>
                        <a:rPr lang="en-US" sz="1050" b="1" u="none" strike="noStrike" dirty="0">
                          <a:effectLst/>
                        </a:rPr>
                        <a:t>LVC: 9.115721</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LVC: 9.422168</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517567156"/>
                  </a:ext>
                </a:extLst>
              </a:tr>
              <a:tr h="129489">
                <a:tc>
                  <a:txBody>
                    <a:bodyPr/>
                    <a:lstStyle/>
                    <a:p>
                      <a:pPr algn="l" fontAlgn="b"/>
                      <a:r>
                        <a:rPr lang="en-US" sz="1050" u="none" strike="noStrike">
                          <a:effectLst/>
                        </a:rPr>
                        <a:t>RV: 15.112847</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RV: 14.321127</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213689800"/>
                  </a:ext>
                </a:extLst>
              </a:tr>
              <a:tr h="129489">
                <a:tc>
                  <a:txBody>
                    <a:bodyPr/>
                    <a:lstStyle/>
                    <a:p>
                      <a:pPr algn="l" fontAlgn="b"/>
                      <a:r>
                        <a:rPr lang="en-US" sz="1050" u="none" strike="noStrike">
                          <a:effectLst/>
                        </a:rPr>
                        <a:t>complete: 12.736465</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complete: 10.743962</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883019982"/>
                  </a:ext>
                </a:extLst>
              </a:tr>
              <a:tr h="129489">
                <a:tc>
                  <a:txBody>
                    <a:bodyPr/>
                    <a:lstStyle/>
                    <a:p>
                      <a:pPr algn="l" fontAlgn="b"/>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708544316"/>
                  </a:ext>
                </a:extLst>
              </a:tr>
              <a:tr h="129489">
                <a:tc>
                  <a:txBody>
                    <a:bodyPr/>
                    <a:lstStyle/>
                    <a:p>
                      <a:pPr algn="l" fontAlgn="b"/>
                      <a:r>
                        <a:rPr lang="en-US" sz="1050" u="none" strike="noStrike">
                          <a:effectLst/>
                        </a:rPr>
                        <a:t>ed:</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ed:</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916484141"/>
                  </a:ext>
                </a:extLst>
              </a:tr>
              <a:tr h="129489">
                <a:tc>
                  <a:txBody>
                    <a:bodyPr/>
                    <a:lstStyle/>
                    <a:p>
                      <a:pPr algn="l" fontAlgn="b"/>
                      <a:r>
                        <a:rPr lang="en-US" sz="1050" b="1" u="none" strike="noStrike" dirty="0">
                          <a:effectLst/>
                        </a:rPr>
                        <a:t>LVM: 8.635107</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a:effectLst/>
                        </a:rPr>
                        <a:t>LVM: 8.931788</a:t>
                      </a:r>
                      <a:endParaRPr lang="en-US" sz="1050" b="0" i="0" u="none" strike="noStrike">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837519990"/>
                  </a:ext>
                </a:extLst>
              </a:tr>
              <a:tr h="129489">
                <a:tc>
                  <a:txBody>
                    <a:bodyPr/>
                    <a:lstStyle/>
                    <a:p>
                      <a:pPr algn="l" fontAlgn="b"/>
                      <a:r>
                        <a:rPr lang="en-US" sz="1050" b="1" u="none" strike="noStrike" dirty="0">
                          <a:effectLst/>
                        </a:rPr>
                        <a:t>LVC: 6.868413</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LVC: 7.569595</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535788713"/>
                  </a:ext>
                </a:extLst>
              </a:tr>
              <a:tr h="129489">
                <a:tc>
                  <a:txBody>
                    <a:bodyPr/>
                    <a:lstStyle/>
                    <a:p>
                      <a:pPr algn="l" fontAlgn="b"/>
                      <a:r>
                        <a:rPr lang="en-US" sz="1050" u="none" strike="noStrike" dirty="0">
                          <a:effectLst/>
                        </a:rPr>
                        <a:t>RV: 14.685259</a:t>
                      </a:r>
                      <a:endParaRPr lang="en-US" sz="1050" b="0"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RV: 14.223437</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725915759"/>
                  </a:ext>
                </a:extLst>
              </a:tr>
              <a:tr h="129489">
                <a:tc>
                  <a:txBody>
                    <a:bodyPr/>
                    <a:lstStyle/>
                    <a:p>
                      <a:pPr algn="l" fontAlgn="b"/>
                      <a:r>
                        <a:rPr lang="en-US" sz="1050" b="1" u="none" strike="noStrike" dirty="0">
                          <a:effectLst/>
                        </a:rPr>
                        <a:t>complete: 10.868176</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complete: 11.572251</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182405284"/>
                  </a:ext>
                </a:extLst>
              </a:tr>
              <a:tr h="129489">
                <a:tc>
                  <a:txBody>
                    <a:bodyPr/>
                    <a:lstStyle/>
                    <a:p>
                      <a:pPr algn="l" fontAlgn="b"/>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56027757"/>
                  </a:ext>
                </a:extLst>
              </a:tr>
              <a:tr h="129489">
                <a:tc>
                  <a:txBody>
                    <a:bodyPr/>
                    <a:lstStyle/>
                    <a:p>
                      <a:pPr algn="l" fontAlgn="b"/>
                      <a:r>
                        <a:rPr lang="en-US" sz="1050" u="none" strike="noStrike">
                          <a:effectLst/>
                        </a:rPr>
                        <a:t>combined:</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a:effectLst/>
                        </a:rPr>
                        <a:t>combined:</a:t>
                      </a:r>
                      <a:endParaRPr lang="en-US" sz="1050" b="0" i="0" u="none" strike="noStrike">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2510472073"/>
                  </a:ext>
                </a:extLst>
              </a:tr>
              <a:tr h="129489">
                <a:tc>
                  <a:txBody>
                    <a:bodyPr/>
                    <a:lstStyle/>
                    <a:p>
                      <a:pPr algn="l" fontAlgn="b"/>
                      <a:r>
                        <a:rPr lang="en-US" sz="1050" b="1" u="none" strike="noStrike" dirty="0">
                          <a:effectLst/>
                        </a:rPr>
                        <a:t>LVM: 9.268645</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LVM: 9.566201</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3831959421"/>
                  </a:ext>
                </a:extLst>
              </a:tr>
              <a:tr h="129489">
                <a:tc>
                  <a:txBody>
                    <a:bodyPr/>
                    <a:lstStyle/>
                    <a:p>
                      <a:pPr algn="l" fontAlgn="b"/>
                      <a:r>
                        <a:rPr lang="en-US" sz="1050" b="1" u="none" strike="noStrike" dirty="0">
                          <a:effectLst/>
                        </a:rPr>
                        <a:t>LVC: 7.992067</a:t>
                      </a:r>
                      <a:endParaRPr lang="en-US" sz="1050" b="1" i="0" u="none" strike="noStrike" dirty="0">
                        <a:solidFill>
                          <a:srgbClr val="000000"/>
                        </a:solidFill>
                        <a:effectLst/>
                        <a:latin typeface="Calibri" panose="020F0502020204030204" pitchFamily="34" charset="0"/>
                      </a:endParaRPr>
                    </a:p>
                  </a:txBody>
                  <a:tcPr marL="1684" marR="1684" marT="1684" marB="0" anchor="b"/>
                </a:tc>
                <a:tc>
                  <a:txBody>
                    <a:bodyPr/>
                    <a:lstStyle/>
                    <a:p>
                      <a:pPr algn="l" fontAlgn="b"/>
                      <a:r>
                        <a:rPr lang="en-US" sz="1050" u="none" strike="noStrike" dirty="0">
                          <a:effectLst/>
                        </a:rPr>
                        <a:t>LVC: 8.495881</a:t>
                      </a:r>
                      <a:endParaRPr lang="en-US" sz="1050" b="0"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517242937"/>
                  </a:ext>
                </a:extLst>
              </a:tr>
              <a:tr h="129489">
                <a:tc>
                  <a:txBody>
                    <a:bodyPr/>
                    <a:lstStyle/>
                    <a:p>
                      <a:pPr algn="l" fontAlgn="b"/>
                      <a:r>
                        <a:rPr lang="en-US" sz="1050" u="none" strike="noStrike">
                          <a:effectLst/>
                        </a:rPr>
                        <a:t>RV: 14.899053</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RV: 14.272282</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953501509"/>
                  </a:ext>
                </a:extLst>
              </a:tr>
              <a:tr h="129489">
                <a:tc>
                  <a:txBody>
                    <a:bodyPr/>
                    <a:lstStyle/>
                    <a:p>
                      <a:pPr algn="l" fontAlgn="b"/>
                      <a:r>
                        <a:rPr lang="en-US" sz="1050" u="none" strike="noStrike">
                          <a:effectLst/>
                        </a:rPr>
                        <a:t>complete: 11.802321</a:t>
                      </a:r>
                      <a:endParaRPr lang="en-US" sz="1050" b="0" i="0" u="none" strike="noStrike">
                        <a:solidFill>
                          <a:srgbClr val="000000"/>
                        </a:solidFill>
                        <a:effectLst/>
                        <a:latin typeface="Calibri" panose="020F0502020204030204" pitchFamily="34" charset="0"/>
                      </a:endParaRPr>
                    </a:p>
                  </a:txBody>
                  <a:tcPr marL="1684" marR="1684" marT="1684" marB="0" anchor="b"/>
                </a:tc>
                <a:tc>
                  <a:txBody>
                    <a:bodyPr/>
                    <a:lstStyle/>
                    <a:p>
                      <a:pPr algn="l" fontAlgn="b"/>
                      <a:r>
                        <a:rPr lang="en-US" sz="1050" b="1" u="none" strike="noStrike" dirty="0">
                          <a:effectLst/>
                        </a:rPr>
                        <a:t>complete: 11.158107</a:t>
                      </a:r>
                      <a:endParaRPr lang="en-US" sz="1050" b="1" i="0" u="none" strike="noStrike" dirty="0">
                        <a:solidFill>
                          <a:srgbClr val="000000"/>
                        </a:solidFill>
                        <a:effectLst/>
                        <a:latin typeface="Calibri" panose="020F0502020204030204" pitchFamily="34" charset="0"/>
                      </a:endParaRPr>
                    </a:p>
                  </a:txBody>
                  <a:tcPr marL="1684" marR="1684" marT="1684" marB="0" anchor="b"/>
                </a:tc>
                <a:extLst>
                  <a:ext uri="{0D108BD9-81ED-4DB2-BD59-A6C34878D82A}">
                    <a16:rowId xmlns:a16="http://schemas.microsoft.com/office/drawing/2014/main" val="1673564379"/>
                  </a:ext>
                </a:extLst>
              </a:tr>
            </a:tbl>
          </a:graphicData>
        </a:graphic>
      </p:graphicFrame>
      <p:sp>
        <p:nvSpPr>
          <p:cNvPr id="10" name="TextBox 9">
            <a:extLst>
              <a:ext uri="{FF2B5EF4-FFF2-40B4-BE49-F238E27FC236}">
                <a16:creationId xmlns:a16="http://schemas.microsoft.com/office/drawing/2014/main" id="{0937E4C5-640B-445E-B68C-E09C86074DA9}"/>
              </a:ext>
            </a:extLst>
          </p:cNvPr>
          <p:cNvSpPr txBox="1"/>
          <p:nvPr/>
        </p:nvSpPr>
        <p:spPr>
          <a:xfrm>
            <a:off x="1428749" y="1808262"/>
            <a:ext cx="2647952" cy="230832"/>
          </a:xfrm>
          <a:prstGeom prst="rect">
            <a:avLst/>
          </a:prstGeom>
          <a:noFill/>
        </p:spPr>
        <p:txBody>
          <a:bodyPr wrap="square">
            <a:spAutoFit/>
          </a:bodyPr>
          <a:lstStyle/>
          <a:p>
            <a:r>
              <a:rPr lang="en-US" sz="900" dirty="0" err="1">
                <a:solidFill>
                  <a:srgbClr val="222222"/>
                </a:solidFill>
                <a:latin typeface="Arial" panose="020B0604020202020204" pitchFamily="34" charset="0"/>
              </a:rPr>
              <a:t>TransUNet</a:t>
            </a:r>
            <a:r>
              <a:rPr lang="en-US" sz="900" dirty="0">
                <a:solidFill>
                  <a:srgbClr val="222222"/>
                </a:solidFill>
                <a:latin typeface="Arial" panose="020B0604020202020204" pitchFamily="34" charset="0"/>
              </a:rPr>
              <a:t>                    Deep Layer Aggregation</a:t>
            </a:r>
            <a:endParaRPr lang="en-US" sz="900" dirty="0"/>
          </a:p>
        </p:txBody>
      </p:sp>
      <p:sp>
        <p:nvSpPr>
          <p:cNvPr id="11" name="TextBox 10">
            <a:extLst>
              <a:ext uri="{FF2B5EF4-FFF2-40B4-BE49-F238E27FC236}">
                <a16:creationId xmlns:a16="http://schemas.microsoft.com/office/drawing/2014/main" id="{ED55800C-3466-43DD-8B98-F5C2AA8152E7}"/>
              </a:ext>
            </a:extLst>
          </p:cNvPr>
          <p:cNvSpPr txBox="1"/>
          <p:nvPr/>
        </p:nvSpPr>
        <p:spPr>
          <a:xfrm>
            <a:off x="4953000" y="1803320"/>
            <a:ext cx="2647952" cy="230832"/>
          </a:xfrm>
          <a:prstGeom prst="rect">
            <a:avLst/>
          </a:prstGeom>
          <a:noFill/>
        </p:spPr>
        <p:txBody>
          <a:bodyPr wrap="square">
            <a:spAutoFit/>
          </a:bodyPr>
          <a:lstStyle/>
          <a:p>
            <a:r>
              <a:rPr lang="en-US" sz="900" dirty="0" err="1">
                <a:solidFill>
                  <a:srgbClr val="222222"/>
                </a:solidFill>
                <a:latin typeface="Arial" panose="020B0604020202020204" pitchFamily="34" charset="0"/>
              </a:rPr>
              <a:t>TransUNet</a:t>
            </a:r>
            <a:r>
              <a:rPr lang="en-US" sz="900" dirty="0">
                <a:solidFill>
                  <a:srgbClr val="222222"/>
                </a:solidFill>
                <a:latin typeface="Arial" panose="020B0604020202020204" pitchFamily="34" charset="0"/>
              </a:rPr>
              <a:t>                    Deep Layer Aggregation</a:t>
            </a:r>
            <a:endParaRPr lang="en-US" sz="900" dirty="0"/>
          </a:p>
        </p:txBody>
      </p:sp>
    </p:spTree>
    <p:extLst>
      <p:ext uri="{BB962C8B-B14F-4D97-AF65-F5344CB8AC3E}">
        <p14:creationId xmlns:p14="http://schemas.microsoft.com/office/powerpoint/2010/main" val="3251723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F</a:t>
            </a:r>
            <a:r>
              <a:rPr lang="en-US" altLang="zh-CN" dirty="0"/>
              <a:t>uture directions</a:t>
            </a:r>
            <a:endParaRPr lang="en-US" dirty="0"/>
          </a:p>
        </p:txBody>
      </p:sp>
      <p:sp>
        <p:nvSpPr>
          <p:cNvPr id="3" name="Content Placeholder 2">
            <a:extLst>
              <a:ext uri="{FF2B5EF4-FFF2-40B4-BE49-F238E27FC236}">
                <a16:creationId xmlns:a16="http://schemas.microsoft.com/office/drawing/2014/main" id="{FE83DAA0-4795-AB40-8601-A40B46B834D8}"/>
              </a:ext>
            </a:extLst>
          </p:cNvPr>
          <p:cNvSpPr>
            <a:spLocks noGrp="1"/>
          </p:cNvSpPr>
          <p:nvPr>
            <p:ph idx="1"/>
          </p:nvPr>
        </p:nvSpPr>
        <p:spPr>
          <a:xfrm>
            <a:off x="457199" y="1393650"/>
            <a:ext cx="8686801" cy="3184851"/>
          </a:xfrm>
        </p:spPr>
        <p:txBody>
          <a:bodyPr/>
          <a:lstStyle/>
          <a:p>
            <a:r>
              <a:rPr lang="en-US" altLang="zh-CN" sz="1800" dirty="0">
                <a:latin typeface="Abadi" panose="020B0604020104020204" pitchFamily="34" charset="0"/>
              </a:rPr>
              <a:t>Employ convolutional token embeddings and projections to cardiac segmentation tasks.</a:t>
            </a:r>
          </a:p>
          <a:p>
            <a:endParaRPr lang="en-US" altLang="zh-CN" sz="1600" dirty="0">
              <a:latin typeface="Abadi Extra Light" panose="020B0204020104020204" pitchFamily="34" charset="0"/>
            </a:endParaRPr>
          </a:p>
          <a:p>
            <a:r>
              <a:rPr lang="en-US" altLang="zh-CN" sz="1800" dirty="0">
                <a:latin typeface="Abadi" panose="020B0604020104020204" pitchFamily="34" charset="0"/>
              </a:rPr>
              <a:t>Cross attention: combine long- and short-axis information for 3D cardiac segmentation.</a:t>
            </a:r>
          </a:p>
          <a:p>
            <a:endParaRPr lang="en-US" altLang="zh-CN" sz="1800" dirty="0">
              <a:latin typeface="Abadi" panose="020B0604020104020204" pitchFamily="34" charset="0"/>
            </a:endParaRPr>
          </a:p>
          <a:p>
            <a:r>
              <a:rPr lang="en-US" altLang="zh-CN" sz="1800" dirty="0">
                <a:latin typeface="Abadi" panose="020B0604020104020204" pitchFamily="34" charset="0"/>
              </a:rPr>
              <a:t>Fusion mode of CNN &amp; attention blocks to improve Transformer performance in medical segmentation.</a:t>
            </a:r>
          </a:p>
        </p:txBody>
      </p:sp>
    </p:spTree>
    <p:extLst>
      <p:ext uri="{BB962C8B-B14F-4D97-AF65-F5344CB8AC3E}">
        <p14:creationId xmlns:p14="http://schemas.microsoft.com/office/powerpoint/2010/main" val="1053713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8E48-265C-45A1-B709-F465091AA4DF}"/>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200782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E83DAA0-4795-AB40-8601-A40B46B834D8}"/>
              </a:ext>
            </a:extLst>
          </p:cNvPr>
          <p:cNvSpPr>
            <a:spLocks noGrp="1"/>
          </p:cNvSpPr>
          <p:nvPr>
            <p:ph idx="1"/>
          </p:nvPr>
        </p:nvSpPr>
        <p:spPr>
          <a:xfrm>
            <a:off x="457199" y="1393650"/>
            <a:ext cx="8749145" cy="3184851"/>
          </a:xfrm>
        </p:spPr>
        <p:txBody>
          <a:bodyPr/>
          <a:lstStyle/>
          <a:p>
            <a:r>
              <a:rPr lang="en-US" altLang="zh-CN" sz="1800" dirty="0">
                <a:latin typeface="Abadi" panose="020B0604020104020204" pitchFamily="34" charset="0"/>
              </a:rPr>
              <a:t>Motivation</a:t>
            </a:r>
          </a:p>
          <a:p>
            <a:pPr lvl="1"/>
            <a:r>
              <a:rPr lang="en-US" altLang="zh-CN" sz="1600" dirty="0">
                <a:latin typeface="Abadi Extra Light" panose="020B0204020104020204" pitchFamily="34" charset="0"/>
              </a:rPr>
              <a:t>Self-attention-based architectures, in particular Transformers </a:t>
            </a:r>
            <a:r>
              <a:rPr lang="en-US" altLang="zh-CN" sz="1600" baseline="30000" dirty="0">
                <a:latin typeface="Abadi Extra Light" panose="020B0204020104020204" pitchFamily="34" charset="0"/>
              </a:rPr>
              <a:t>[1]</a:t>
            </a:r>
            <a:r>
              <a:rPr lang="en-US" altLang="zh-CN" sz="1600" dirty="0">
                <a:latin typeface="Abadi Extra Light" panose="020B0204020104020204" pitchFamily="34" charset="0"/>
              </a:rPr>
              <a:t>, have become the model of choice in NLP for their </a:t>
            </a:r>
            <a:r>
              <a:rPr lang="en-US" altLang="zh-CN" sz="1600" dirty="0">
                <a:solidFill>
                  <a:srgbClr val="FF0000"/>
                </a:solidFill>
                <a:latin typeface="Abadi Extra Light" panose="020B0204020104020204" pitchFamily="34" charset="0"/>
              </a:rPr>
              <a:t>computational efficiency </a:t>
            </a:r>
            <a:r>
              <a:rPr lang="en-US" altLang="zh-CN" sz="1600" dirty="0">
                <a:solidFill>
                  <a:schemeClr val="tx1"/>
                </a:solidFill>
                <a:latin typeface="Abadi Extra Light" panose="020B0204020104020204" pitchFamily="34" charset="0"/>
              </a:rPr>
              <a:t>and</a:t>
            </a:r>
            <a:r>
              <a:rPr lang="en-US" altLang="zh-CN" sz="1600" dirty="0">
                <a:solidFill>
                  <a:srgbClr val="FF0000"/>
                </a:solidFill>
                <a:latin typeface="Abadi Extra Light" panose="020B0204020104020204" pitchFamily="34" charset="0"/>
              </a:rPr>
              <a:t> scalability</a:t>
            </a:r>
            <a:r>
              <a:rPr lang="en-US" altLang="zh-CN" sz="1600" dirty="0">
                <a:latin typeface="Abadi Extra Light" panose="020B0204020104020204" pitchFamily="34" charset="0"/>
              </a:rPr>
              <a:t>.</a:t>
            </a:r>
          </a:p>
          <a:p>
            <a:pPr lvl="1"/>
            <a:r>
              <a:rPr lang="en-US" altLang="zh-CN" sz="1600" dirty="0">
                <a:latin typeface="Abadi Extra Light" panose="020B0204020104020204" pitchFamily="34" charset="0"/>
              </a:rPr>
              <a:t>However, convolutional architectures remain dominant in CV.</a:t>
            </a:r>
          </a:p>
          <a:p>
            <a:pPr lvl="1"/>
            <a:r>
              <a:rPr lang="en-US" altLang="zh-CN" sz="1600" dirty="0">
                <a:latin typeface="Abadi Extra Light" panose="020B0204020104020204" pitchFamily="34" charset="0"/>
              </a:rPr>
              <a:t>Inspired by the Transformer scaling successes in NLP, multiple works try to apply Transformer or self-attention to images.</a:t>
            </a:r>
          </a:p>
          <a:p>
            <a:r>
              <a:rPr lang="en-US" altLang="zh-CN" sz="1800" dirty="0">
                <a:latin typeface="Abadi" panose="020B0604020104020204" pitchFamily="34" charset="0"/>
              </a:rPr>
              <a:t>Definition</a:t>
            </a:r>
          </a:p>
          <a:p>
            <a:pPr lvl="1"/>
            <a:r>
              <a:rPr lang="en-US" altLang="zh-CN" sz="1600" dirty="0">
                <a:latin typeface="Abadi Extra Light" panose="020B0204020104020204" pitchFamily="34" charset="0"/>
              </a:rPr>
              <a:t>Transformer architectures are based on a </a:t>
            </a:r>
            <a:r>
              <a:rPr lang="en-US" altLang="zh-CN" sz="1600" dirty="0">
                <a:solidFill>
                  <a:srgbClr val="FF0000"/>
                </a:solidFill>
                <a:latin typeface="Abadi Extra Light" panose="020B0204020104020204" pitchFamily="34" charset="0"/>
              </a:rPr>
              <a:t>self-attention</a:t>
            </a:r>
            <a:r>
              <a:rPr lang="en-US" altLang="zh-CN" sz="1600" dirty="0">
                <a:latin typeface="Abadi Extra Light" panose="020B0204020104020204" pitchFamily="34" charset="0"/>
              </a:rPr>
              <a:t> mechanism that </a:t>
            </a:r>
            <a:r>
              <a:rPr lang="en-US" altLang="zh-CN" sz="1600" dirty="0">
                <a:solidFill>
                  <a:srgbClr val="FF0000"/>
                </a:solidFill>
                <a:latin typeface="Abadi Extra Light" panose="020B0204020104020204" pitchFamily="34" charset="0"/>
              </a:rPr>
              <a:t>learns the relationships </a:t>
            </a:r>
            <a:r>
              <a:rPr lang="en-US" altLang="zh-CN" sz="1600" dirty="0">
                <a:solidFill>
                  <a:schemeClr val="tx1"/>
                </a:solidFill>
                <a:latin typeface="Abadi Extra Light" panose="020B0204020104020204" pitchFamily="34" charset="0"/>
              </a:rPr>
              <a:t>between elements of a </a:t>
            </a:r>
            <a:r>
              <a:rPr lang="en-US" altLang="zh-CN" sz="1600" dirty="0">
                <a:solidFill>
                  <a:srgbClr val="FF0000"/>
                </a:solidFill>
                <a:latin typeface="Abadi Extra Light" panose="020B0204020104020204" pitchFamily="34" charset="0"/>
              </a:rPr>
              <a:t>sequence</a:t>
            </a:r>
            <a:r>
              <a:rPr lang="en-US" altLang="zh-CN" sz="1600" dirty="0">
                <a:solidFill>
                  <a:schemeClr val="tx1"/>
                </a:solidFill>
                <a:latin typeface="Abadi Extra Light" panose="020B0204020104020204" pitchFamily="34" charset="0"/>
              </a:rPr>
              <a:t>.  </a:t>
            </a:r>
          </a:p>
          <a:p>
            <a:pPr lvl="1"/>
            <a:r>
              <a:rPr lang="en-US" altLang="zh-CN" sz="1600" dirty="0">
                <a:latin typeface="Abadi Extra Light" panose="020B0204020104020204" pitchFamily="34" charset="0"/>
              </a:rPr>
              <a:t>As opposed to recurrent networks that process sequence elements recursively and can only attend to short-term context, Transformer architectures can attend to complete sequences thereby </a:t>
            </a:r>
            <a:r>
              <a:rPr lang="en-US" altLang="zh-CN" sz="1600" dirty="0">
                <a:solidFill>
                  <a:srgbClr val="FF0000"/>
                </a:solidFill>
                <a:latin typeface="Abadi Extra Light" panose="020B0204020104020204" pitchFamily="34" charset="0"/>
              </a:rPr>
              <a:t>learning long-range relationships </a:t>
            </a:r>
            <a:r>
              <a:rPr lang="en-US" altLang="zh-CN" sz="1600" dirty="0">
                <a:latin typeface="Abadi Extra Light" panose="020B0204020104020204" pitchFamily="34" charset="0"/>
              </a:rPr>
              <a:t>and can be </a:t>
            </a:r>
            <a:r>
              <a:rPr lang="en-US" altLang="zh-CN" sz="1600" dirty="0">
                <a:solidFill>
                  <a:srgbClr val="FF0000"/>
                </a:solidFill>
                <a:latin typeface="Abadi Extra Light" panose="020B0204020104020204" pitchFamily="34" charset="0"/>
              </a:rPr>
              <a:t>easily parallelized</a:t>
            </a:r>
            <a:r>
              <a:rPr lang="en-US" altLang="zh-CN" sz="1600" dirty="0">
                <a:latin typeface="Abadi Extra Light" panose="020B0204020104020204" pitchFamily="34" charset="0"/>
              </a:rPr>
              <a:t>. </a:t>
            </a:r>
          </a:p>
        </p:txBody>
      </p:sp>
      <p:sp>
        <p:nvSpPr>
          <p:cNvPr id="5" name="TextBox 4">
            <a:extLst>
              <a:ext uri="{FF2B5EF4-FFF2-40B4-BE49-F238E27FC236}">
                <a16:creationId xmlns:a16="http://schemas.microsoft.com/office/drawing/2014/main" id="{C78D43FD-7429-416E-8B9F-CAF8835AC3F1}"/>
              </a:ext>
            </a:extLst>
          </p:cNvPr>
          <p:cNvSpPr txBox="1"/>
          <p:nvPr/>
        </p:nvSpPr>
        <p:spPr>
          <a:xfrm>
            <a:off x="457199" y="4831453"/>
            <a:ext cx="7881504" cy="230832"/>
          </a:xfrm>
          <a:prstGeom prst="rect">
            <a:avLst/>
          </a:prstGeom>
          <a:noFill/>
        </p:spPr>
        <p:txBody>
          <a:bodyPr wrap="square">
            <a:spAutoFit/>
          </a:bodyPr>
          <a:lstStyle/>
          <a:p>
            <a:r>
              <a:rPr lang="en-US" sz="900" dirty="0">
                <a:solidFill>
                  <a:srgbClr val="222222"/>
                </a:solidFill>
                <a:latin typeface="Arial" panose="020B0604020202020204" pitchFamily="34" charset="0"/>
              </a:rPr>
              <a:t>[1] </a:t>
            </a:r>
            <a:r>
              <a:rPr lang="en-US" sz="900" b="0" i="0" dirty="0">
                <a:solidFill>
                  <a:srgbClr val="222222"/>
                </a:solidFill>
                <a:effectLst/>
                <a:latin typeface="Arial" panose="020B0604020202020204" pitchFamily="34" charset="0"/>
              </a:rPr>
              <a:t>Vaswani, Ashish, et al. "Attention is all you need." </a:t>
            </a:r>
            <a:r>
              <a:rPr lang="en-US" sz="900" b="0" i="1" dirty="0">
                <a:solidFill>
                  <a:srgbClr val="222222"/>
                </a:solidFill>
                <a:effectLst/>
                <a:latin typeface="Arial" panose="020B0604020202020204" pitchFamily="34" charset="0"/>
              </a:rPr>
              <a:t>Advances in neural information processing systems</a:t>
            </a:r>
            <a:r>
              <a:rPr lang="en-US" sz="900" b="0" i="0" dirty="0">
                <a:solidFill>
                  <a:srgbClr val="222222"/>
                </a:solidFill>
                <a:effectLst/>
                <a:latin typeface="Arial" panose="020B0604020202020204" pitchFamily="34" charset="0"/>
              </a:rPr>
              <a:t>. 2017.</a:t>
            </a:r>
            <a:endParaRPr lang="en-US" sz="900" dirty="0"/>
          </a:p>
        </p:txBody>
      </p:sp>
    </p:spTree>
    <p:extLst>
      <p:ext uri="{BB962C8B-B14F-4D97-AF65-F5344CB8AC3E}">
        <p14:creationId xmlns:p14="http://schemas.microsoft.com/office/powerpoint/2010/main" val="524437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AFA4-6F11-4B61-86AB-2DC781AA2222}"/>
              </a:ext>
            </a:extLst>
          </p:cNvPr>
          <p:cNvSpPr>
            <a:spLocks noGrp="1"/>
          </p:cNvSpPr>
          <p:nvPr>
            <p:ph type="title"/>
          </p:nvPr>
        </p:nvSpPr>
        <p:spPr/>
        <p:txBody>
          <a:bodyPr/>
          <a:lstStyle/>
          <a:p>
            <a:r>
              <a:rPr lang="en-US" dirty="0"/>
              <a:t>Taxonomy</a:t>
            </a:r>
          </a:p>
        </p:txBody>
      </p:sp>
      <p:sp>
        <p:nvSpPr>
          <p:cNvPr id="4" name="Rectangle 3">
            <a:extLst>
              <a:ext uri="{FF2B5EF4-FFF2-40B4-BE49-F238E27FC236}">
                <a16:creationId xmlns:a16="http://schemas.microsoft.com/office/drawing/2014/main" id="{0C9A513C-B33F-4A67-B54F-D999A1A1D954}"/>
              </a:ext>
            </a:extLst>
          </p:cNvPr>
          <p:cNvSpPr/>
          <p:nvPr/>
        </p:nvSpPr>
        <p:spPr>
          <a:xfrm>
            <a:off x="103367" y="1412658"/>
            <a:ext cx="8977024" cy="34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2">
                    <a:lumMod val="75000"/>
                  </a:schemeClr>
                </a:solidFill>
              </a:rPr>
              <a:t>Transformers in Vision</a:t>
            </a:r>
          </a:p>
        </p:txBody>
      </p:sp>
      <p:sp>
        <p:nvSpPr>
          <p:cNvPr id="5" name="Rectangle 4">
            <a:extLst>
              <a:ext uri="{FF2B5EF4-FFF2-40B4-BE49-F238E27FC236}">
                <a16:creationId xmlns:a16="http://schemas.microsoft.com/office/drawing/2014/main" id="{62B50AE1-28B4-423F-A436-7E10A7E943E8}"/>
              </a:ext>
            </a:extLst>
          </p:cNvPr>
          <p:cNvSpPr/>
          <p:nvPr/>
        </p:nvSpPr>
        <p:spPr>
          <a:xfrm>
            <a:off x="103366" y="2044310"/>
            <a:ext cx="1820848" cy="34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2">
                    <a:lumMod val="75000"/>
                  </a:schemeClr>
                </a:solidFill>
              </a:rPr>
              <a:t>Global Attention</a:t>
            </a:r>
          </a:p>
        </p:txBody>
      </p:sp>
      <p:sp>
        <p:nvSpPr>
          <p:cNvPr id="6" name="Rectangle 5">
            <a:extLst>
              <a:ext uri="{FF2B5EF4-FFF2-40B4-BE49-F238E27FC236}">
                <a16:creationId xmlns:a16="http://schemas.microsoft.com/office/drawing/2014/main" id="{183E6C0F-2222-4543-8E41-50635F35793B}"/>
              </a:ext>
            </a:extLst>
          </p:cNvPr>
          <p:cNvSpPr/>
          <p:nvPr/>
        </p:nvSpPr>
        <p:spPr>
          <a:xfrm>
            <a:off x="2072638" y="2044310"/>
            <a:ext cx="2128299" cy="34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2">
                    <a:lumMod val="75000"/>
                  </a:schemeClr>
                </a:solidFill>
              </a:rPr>
              <a:t>Local Attention</a:t>
            </a:r>
          </a:p>
        </p:txBody>
      </p:sp>
      <p:sp>
        <p:nvSpPr>
          <p:cNvPr id="9" name="Rectangle 8">
            <a:extLst>
              <a:ext uri="{FF2B5EF4-FFF2-40B4-BE49-F238E27FC236}">
                <a16:creationId xmlns:a16="http://schemas.microsoft.com/office/drawing/2014/main" id="{9F8A1C8E-A6E5-4456-A26F-AFDCBEB9733F}"/>
              </a:ext>
            </a:extLst>
          </p:cNvPr>
          <p:cNvSpPr/>
          <p:nvPr/>
        </p:nvSpPr>
        <p:spPr>
          <a:xfrm>
            <a:off x="103366" y="2668692"/>
            <a:ext cx="1820848" cy="20009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err="1">
                <a:solidFill>
                  <a:srgbClr val="FF0000"/>
                </a:solidFill>
              </a:rPr>
              <a:t>ViT</a:t>
            </a:r>
            <a:r>
              <a:rPr lang="en-US" sz="1400" dirty="0">
                <a:solidFill>
                  <a:srgbClr val="FF0000"/>
                </a:solidFill>
              </a:rPr>
              <a:t>,</a:t>
            </a:r>
          </a:p>
          <a:p>
            <a:pPr algn="ctr"/>
            <a:r>
              <a:rPr lang="en-US" sz="1400" dirty="0" err="1">
                <a:solidFill>
                  <a:srgbClr val="FF0000"/>
                </a:solidFill>
              </a:rPr>
              <a:t>CvT</a:t>
            </a:r>
            <a:r>
              <a:rPr lang="en-US" sz="1400" dirty="0">
                <a:solidFill>
                  <a:srgbClr val="FF0000"/>
                </a:solidFill>
              </a:rPr>
              <a:t>,</a:t>
            </a:r>
          </a:p>
          <a:p>
            <a:pPr algn="ctr"/>
            <a:r>
              <a:rPr lang="en-US" sz="1400" dirty="0" err="1">
                <a:solidFill>
                  <a:schemeClr val="bg2">
                    <a:lumMod val="75000"/>
                  </a:schemeClr>
                </a:solidFill>
              </a:rPr>
              <a:t>CoAtNet</a:t>
            </a:r>
            <a:r>
              <a:rPr lang="en-US" sz="1400" dirty="0">
                <a:solidFill>
                  <a:schemeClr val="bg2">
                    <a:lumMod val="75000"/>
                  </a:schemeClr>
                </a:solidFill>
              </a:rPr>
              <a:t>,</a:t>
            </a:r>
          </a:p>
          <a:p>
            <a:pPr algn="ctr"/>
            <a:r>
              <a:rPr lang="en-US" sz="1400" dirty="0">
                <a:solidFill>
                  <a:schemeClr val="bg2">
                    <a:lumMod val="75000"/>
                  </a:schemeClr>
                </a:solidFill>
              </a:rPr>
              <a:t>Point Transformer,</a:t>
            </a:r>
          </a:p>
          <a:p>
            <a:pPr algn="ctr"/>
            <a:r>
              <a:rPr lang="en-US" sz="1400" dirty="0">
                <a:solidFill>
                  <a:schemeClr val="bg2">
                    <a:lumMod val="75000"/>
                  </a:schemeClr>
                </a:solidFill>
              </a:rPr>
              <a:t>D-DETR,</a:t>
            </a:r>
          </a:p>
          <a:p>
            <a:pPr algn="ctr"/>
            <a:r>
              <a:rPr lang="en-US" sz="1400" dirty="0">
                <a:solidFill>
                  <a:schemeClr val="bg2">
                    <a:lumMod val="75000"/>
                  </a:schemeClr>
                </a:solidFill>
              </a:rPr>
              <a:t>Color Transformer, …</a:t>
            </a:r>
          </a:p>
        </p:txBody>
      </p:sp>
      <p:sp>
        <p:nvSpPr>
          <p:cNvPr id="10" name="Rectangle 9">
            <a:extLst>
              <a:ext uri="{FF2B5EF4-FFF2-40B4-BE49-F238E27FC236}">
                <a16:creationId xmlns:a16="http://schemas.microsoft.com/office/drawing/2014/main" id="{E37AEC58-0450-4682-B4C5-47402988CFC6}"/>
              </a:ext>
            </a:extLst>
          </p:cNvPr>
          <p:cNvSpPr/>
          <p:nvPr/>
        </p:nvSpPr>
        <p:spPr>
          <a:xfrm>
            <a:off x="2001075" y="2668692"/>
            <a:ext cx="2268776" cy="20009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bg2">
                    <a:lumMod val="75000"/>
                  </a:schemeClr>
                </a:solidFill>
              </a:rPr>
              <a:t>DETR,</a:t>
            </a:r>
          </a:p>
          <a:p>
            <a:pPr algn="ctr"/>
            <a:r>
              <a:rPr lang="en-US" sz="1400" dirty="0">
                <a:solidFill>
                  <a:schemeClr val="bg2">
                    <a:lumMod val="75000"/>
                  </a:schemeClr>
                </a:solidFill>
              </a:rPr>
              <a:t>Cross Transformer,</a:t>
            </a:r>
          </a:p>
          <a:p>
            <a:pPr algn="ctr"/>
            <a:r>
              <a:rPr lang="en-US" sz="1400" dirty="0">
                <a:solidFill>
                  <a:schemeClr val="bg2">
                    <a:lumMod val="75000"/>
                  </a:schemeClr>
                </a:solidFill>
              </a:rPr>
              <a:t>SA-TA,</a:t>
            </a:r>
          </a:p>
          <a:p>
            <a:pPr algn="ctr"/>
            <a:r>
              <a:rPr lang="en-US" sz="1400" dirty="0">
                <a:solidFill>
                  <a:schemeClr val="bg2">
                    <a:lumMod val="75000"/>
                  </a:schemeClr>
                </a:solidFill>
              </a:rPr>
              <a:t>Local Relation Networks,</a:t>
            </a:r>
          </a:p>
          <a:p>
            <a:pPr algn="ctr"/>
            <a:r>
              <a:rPr lang="en-US" sz="1400" dirty="0">
                <a:solidFill>
                  <a:schemeClr val="bg2">
                    <a:lumMod val="75000"/>
                  </a:schemeClr>
                </a:solidFill>
              </a:rPr>
              <a:t>Stand-Alone Attention,</a:t>
            </a:r>
          </a:p>
          <a:p>
            <a:pPr algn="ctr"/>
            <a:r>
              <a:rPr lang="en-US" sz="1400" dirty="0">
                <a:solidFill>
                  <a:schemeClr val="bg2">
                    <a:lumMod val="75000"/>
                  </a:schemeClr>
                </a:solidFill>
              </a:rPr>
              <a:t>Attention Augmented Convolution, …</a:t>
            </a:r>
          </a:p>
        </p:txBody>
      </p:sp>
      <p:sp>
        <p:nvSpPr>
          <p:cNvPr id="12" name="Rectangle 11">
            <a:extLst>
              <a:ext uri="{FF2B5EF4-FFF2-40B4-BE49-F238E27FC236}">
                <a16:creationId xmlns:a16="http://schemas.microsoft.com/office/drawing/2014/main" id="{B84B704D-55CE-4356-B3AA-19354DD62B99}"/>
              </a:ext>
            </a:extLst>
          </p:cNvPr>
          <p:cNvSpPr/>
          <p:nvPr/>
        </p:nvSpPr>
        <p:spPr>
          <a:xfrm>
            <a:off x="4384811" y="2042505"/>
            <a:ext cx="2124987" cy="34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2">
                    <a:lumMod val="75000"/>
                  </a:schemeClr>
                </a:solidFill>
              </a:rPr>
              <a:t>Efficient Attention</a:t>
            </a:r>
          </a:p>
        </p:txBody>
      </p:sp>
      <p:sp>
        <p:nvSpPr>
          <p:cNvPr id="13" name="Rectangle 12">
            <a:extLst>
              <a:ext uri="{FF2B5EF4-FFF2-40B4-BE49-F238E27FC236}">
                <a16:creationId xmlns:a16="http://schemas.microsoft.com/office/drawing/2014/main" id="{DBBDABED-F426-49E6-9331-DD368526C942}"/>
              </a:ext>
            </a:extLst>
          </p:cNvPr>
          <p:cNvSpPr/>
          <p:nvPr/>
        </p:nvSpPr>
        <p:spPr>
          <a:xfrm>
            <a:off x="6704277" y="2034536"/>
            <a:ext cx="2288651" cy="349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2">
                    <a:lumMod val="75000"/>
                  </a:schemeClr>
                </a:solidFill>
              </a:rPr>
              <a:t>Vectorized Attention</a:t>
            </a:r>
          </a:p>
        </p:txBody>
      </p:sp>
      <p:sp>
        <p:nvSpPr>
          <p:cNvPr id="16" name="Rectangle 15">
            <a:extLst>
              <a:ext uri="{FF2B5EF4-FFF2-40B4-BE49-F238E27FC236}">
                <a16:creationId xmlns:a16="http://schemas.microsoft.com/office/drawing/2014/main" id="{61E43212-6E92-4D3C-8763-B386D482707D}"/>
              </a:ext>
            </a:extLst>
          </p:cNvPr>
          <p:cNvSpPr/>
          <p:nvPr/>
        </p:nvSpPr>
        <p:spPr>
          <a:xfrm>
            <a:off x="4346711" y="2669940"/>
            <a:ext cx="2201187" cy="95514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bg2">
                    <a:lumMod val="75000"/>
                  </a:schemeClr>
                </a:solidFill>
              </a:rPr>
              <a:t>Criss-Cross Attention,</a:t>
            </a:r>
          </a:p>
          <a:p>
            <a:pPr algn="ctr"/>
            <a:r>
              <a:rPr lang="en-US" sz="1400" dirty="0">
                <a:solidFill>
                  <a:schemeClr val="bg2">
                    <a:lumMod val="75000"/>
                  </a:schemeClr>
                </a:solidFill>
              </a:rPr>
              <a:t>Global-</a:t>
            </a:r>
            <a:r>
              <a:rPr lang="en-US" sz="1400" dirty="0" err="1">
                <a:solidFill>
                  <a:schemeClr val="bg2">
                    <a:lumMod val="75000"/>
                  </a:schemeClr>
                </a:solidFill>
              </a:rPr>
              <a:t>Contex</a:t>
            </a:r>
            <a:r>
              <a:rPr lang="en-US" sz="1400" dirty="0">
                <a:solidFill>
                  <a:schemeClr val="bg2">
                    <a:lumMod val="75000"/>
                  </a:schemeClr>
                </a:solidFill>
              </a:rPr>
              <a:t> Networks, </a:t>
            </a:r>
            <a:r>
              <a:rPr lang="en-US" sz="1400" dirty="0" err="1">
                <a:solidFill>
                  <a:schemeClr val="bg2">
                    <a:lumMod val="75000"/>
                  </a:schemeClr>
                </a:solidFill>
              </a:rPr>
              <a:t>DeiT</a:t>
            </a:r>
            <a:r>
              <a:rPr lang="en-US" sz="1400" dirty="0">
                <a:solidFill>
                  <a:schemeClr val="bg2">
                    <a:lumMod val="75000"/>
                  </a:schemeClr>
                </a:solidFill>
              </a:rPr>
              <a:t>,</a:t>
            </a:r>
          </a:p>
          <a:p>
            <a:pPr algn="ctr"/>
            <a:r>
              <a:rPr lang="en-US" sz="1400" dirty="0">
                <a:solidFill>
                  <a:schemeClr val="bg2">
                    <a:lumMod val="75000"/>
                  </a:schemeClr>
                </a:solidFill>
              </a:rPr>
              <a:t>…</a:t>
            </a:r>
          </a:p>
        </p:txBody>
      </p:sp>
      <p:sp>
        <p:nvSpPr>
          <p:cNvPr id="17" name="Rectangle 16">
            <a:extLst>
              <a:ext uri="{FF2B5EF4-FFF2-40B4-BE49-F238E27FC236}">
                <a16:creationId xmlns:a16="http://schemas.microsoft.com/office/drawing/2014/main" id="{9124232E-681F-481A-B5F3-C9EC24274476}"/>
              </a:ext>
            </a:extLst>
          </p:cNvPr>
          <p:cNvSpPr/>
          <p:nvPr/>
        </p:nvSpPr>
        <p:spPr>
          <a:xfrm>
            <a:off x="6704277" y="2668692"/>
            <a:ext cx="2288649" cy="95514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solidFill>
                  <a:schemeClr val="bg2">
                    <a:lumMod val="75000"/>
                  </a:schemeClr>
                </a:solidFill>
              </a:rPr>
              <a:t>Pair/Patch Attention, …</a:t>
            </a:r>
          </a:p>
        </p:txBody>
      </p:sp>
      <p:cxnSp>
        <p:nvCxnSpPr>
          <p:cNvPr id="21" name="Connector: Elbow 20">
            <a:extLst>
              <a:ext uri="{FF2B5EF4-FFF2-40B4-BE49-F238E27FC236}">
                <a16:creationId xmlns:a16="http://schemas.microsoft.com/office/drawing/2014/main" id="{6A3AFA68-B84F-4754-8E16-337F0FA1B428}"/>
              </a:ext>
            </a:extLst>
          </p:cNvPr>
          <p:cNvCxnSpPr>
            <a:stCxn id="4" idx="2"/>
            <a:endCxn id="5" idx="0"/>
          </p:cNvCxnSpPr>
          <p:nvPr/>
        </p:nvCxnSpPr>
        <p:spPr>
          <a:xfrm rot="5400000">
            <a:off x="2661938" y="114368"/>
            <a:ext cx="281795" cy="357808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F1B8CF-A488-4B35-A5E8-29F9CE04E6BC}"/>
              </a:ext>
            </a:extLst>
          </p:cNvPr>
          <p:cNvCxnSpPr>
            <a:cxnSpLocks/>
            <a:stCxn id="4" idx="2"/>
            <a:endCxn id="6" idx="0"/>
          </p:cNvCxnSpPr>
          <p:nvPr/>
        </p:nvCxnSpPr>
        <p:spPr>
          <a:xfrm rot="5400000">
            <a:off x="3723437" y="1175867"/>
            <a:ext cx="281795" cy="1455091"/>
          </a:xfrm>
          <a:prstGeom prst="bent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C7708763-903F-4D73-8AA0-0ED6BD67315C}"/>
              </a:ext>
            </a:extLst>
          </p:cNvPr>
          <p:cNvCxnSpPr>
            <a:cxnSpLocks/>
            <a:stCxn id="4" idx="2"/>
            <a:endCxn id="12" idx="0"/>
          </p:cNvCxnSpPr>
          <p:nvPr/>
        </p:nvCxnSpPr>
        <p:spPr>
          <a:xfrm rot="16200000" flipH="1">
            <a:off x="4879597" y="1474797"/>
            <a:ext cx="279990" cy="85542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DD2ACD35-47EE-4368-AC8F-A2E3C1E93AE4}"/>
              </a:ext>
            </a:extLst>
          </p:cNvPr>
          <p:cNvCxnSpPr>
            <a:cxnSpLocks/>
            <a:stCxn id="4" idx="2"/>
            <a:endCxn id="13" idx="0"/>
          </p:cNvCxnSpPr>
          <p:nvPr/>
        </p:nvCxnSpPr>
        <p:spPr>
          <a:xfrm rot="16200000" flipH="1">
            <a:off x="6084231" y="270163"/>
            <a:ext cx="272021" cy="3256724"/>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D3C857C-4685-4F39-9C8C-FF3669E978D9}"/>
              </a:ext>
            </a:extLst>
          </p:cNvPr>
          <p:cNvCxnSpPr>
            <a:cxnSpLocks/>
            <a:stCxn id="5" idx="2"/>
            <a:endCxn id="9" idx="0"/>
          </p:cNvCxnSpPr>
          <p:nvPr/>
        </p:nvCxnSpPr>
        <p:spPr>
          <a:xfrm>
            <a:off x="1013790" y="2394167"/>
            <a:ext cx="0" cy="27452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545E34-604C-49E3-A23F-C87627EE0462}"/>
              </a:ext>
            </a:extLst>
          </p:cNvPr>
          <p:cNvCxnSpPr>
            <a:cxnSpLocks/>
            <a:stCxn id="6" idx="2"/>
            <a:endCxn id="10" idx="0"/>
          </p:cNvCxnSpPr>
          <p:nvPr/>
        </p:nvCxnSpPr>
        <p:spPr>
          <a:xfrm flipH="1">
            <a:off x="3135463" y="2394167"/>
            <a:ext cx="1325" cy="274525"/>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364294-B768-4355-B3DF-E684C58AB0E6}"/>
              </a:ext>
            </a:extLst>
          </p:cNvPr>
          <p:cNvCxnSpPr>
            <a:cxnSpLocks/>
            <a:stCxn id="12" idx="2"/>
            <a:endCxn id="16" idx="0"/>
          </p:cNvCxnSpPr>
          <p:nvPr/>
        </p:nvCxnSpPr>
        <p:spPr>
          <a:xfrm>
            <a:off x="5447305" y="2392362"/>
            <a:ext cx="0" cy="277578"/>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2636CDC-2C6A-4000-A53A-73C931E1140C}"/>
              </a:ext>
            </a:extLst>
          </p:cNvPr>
          <p:cNvCxnSpPr>
            <a:cxnSpLocks/>
            <a:stCxn id="13" idx="2"/>
            <a:endCxn id="17" idx="0"/>
          </p:cNvCxnSpPr>
          <p:nvPr/>
        </p:nvCxnSpPr>
        <p:spPr>
          <a:xfrm flipH="1">
            <a:off x="7848602" y="2384393"/>
            <a:ext cx="1" cy="284299"/>
          </a:xfrm>
          <a:prstGeom prst="straightConnector1">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Content Placeholder 2">
            <a:extLst>
              <a:ext uri="{FF2B5EF4-FFF2-40B4-BE49-F238E27FC236}">
                <a16:creationId xmlns:a16="http://schemas.microsoft.com/office/drawing/2014/main" id="{8ACDF8D0-72F8-4FCA-AA9A-64E627A0850B}"/>
              </a:ext>
            </a:extLst>
          </p:cNvPr>
          <p:cNvSpPr>
            <a:spLocks noGrp="1"/>
          </p:cNvSpPr>
          <p:nvPr>
            <p:ph idx="1"/>
          </p:nvPr>
        </p:nvSpPr>
        <p:spPr>
          <a:xfrm>
            <a:off x="2496184" y="4386740"/>
            <a:ext cx="8749145" cy="3184851"/>
          </a:xfrm>
        </p:spPr>
        <p:txBody>
          <a:bodyPr/>
          <a:lstStyle/>
          <a:p>
            <a:pPr marL="0" indent="0">
              <a:buNone/>
            </a:pPr>
            <a:r>
              <a:rPr lang="en-US" altLang="zh-CN" sz="1800" dirty="0">
                <a:latin typeface="Abadi" panose="020B0604020104020204" pitchFamily="34" charset="0"/>
              </a:rPr>
              <a:t> </a:t>
            </a:r>
          </a:p>
        </p:txBody>
      </p:sp>
      <p:grpSp>
        <p:nvGrpSpPr>
          <p:cNvPr id="45" name="Group 44">
            <a:extLst>
              <a:ext uri="{FF2B5EF4-FFF2-40B4-BE49-F238E27FC236}">
                <a16:creationId xmlns:a16="http://schemas.microsoft.com/office/drawing/2014/main" id="{9832E1A5-EEC6-424F-B9D4-7426B3543595}"/>
              </a:ext>
            </a:extLst>
          </p:cNvPr>
          <p:cNvGrpSpPr/>
          <p:nvPr/>
        </p:nvGrpSpPr>
        <p:grpSpPr>
          <a:xfrm>
            <a:off x="4346710" y="3762358"/>
            <a:ext cx="4693922" cy="1319378"/>
            <a:chOff x="4438831" y="3730949"/>
            <a:chExt cx="4557756" cy="1412551"/>
          </a:xfrm>
        </p:grpSpPr>
        <p:sp>
          <p:nvSpPr>
            <p:cNvPr id="42" name="Rectangle 41">
              <a:extLst>
                <a:ext uri="{FF2B5EF4-FFF2-40B4-BE49-F238E27FC236}">
                  <a16:creationId xmlns:a16="http://schemas.microsoft.com/office/drawing/2014/main" id="{9AE8CD3E-D399-4FD6-9FB7-BC39DC331003}"/>
                </a:ext>
              </a:extLst>
            </p:cNvPr>
            <p:cNvSpPr/>
            <p:nvPr/>
          </p:nvSpPr>
          <p:spPr>
            <a:xfrm>
              <a:off x="4438831" y="3730949"/>
              <a:ext cx="4557756" cy="1412551"/>
            </a:xfrm>
            <a:prstGeom prst="rect">
              <a:avLst/>
            </a:prstGeom>
            <a:solidFill>
              <a:schemeClr val="accent3">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dirty="0">
                <a:solidFill>
                  <a:schemeClr val="bg2">
                    <a:lumMod val="75000"/>
                  </a:schemeClr>
                </a:solidFill>
              </a:endParaRPr>
            </a:p>
          </p:txBody>
        </p:sp>
        <p:sp>
          <p:nvSpPr>
            <p:cNvPr id="44" name="Content Placeholder 2">
              <a:extLst>
                <a:ext uri="{FF2B5EF4-FFF2-40B4-BE49-F238E27FC236}">
                  <a16:creationId xmlns:a16="http://schemas.microsoft.com/office/drawing/2014/main" id="{7FC81892-2689-46D9-9209-E2DE1EE96DA3}"/>
                </a:ext>
              </a:extLst>
            </p:cNvPr>
            <p:cNvSpPr txBox="1">
              <a:spLocks/>
            </p:cNvSpPr>
            <p:nvPr/>
          </p:nvSpPr>
          <p:spPr bwMode="auto">
            <a:xfrm>
              <a:off x="4513013" y="3730950"/>
              <a:ext cx="4477939" cy="12296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a:lstStyle>
            <a:p>
              <a:r>
                <a:rPr lang="en-US" altLang="zh-CN" sz="1200" b="1" dirty="0">
                  <a:solidFill>
                    <a:schemeClr val="bg2">
                      <a:lumMod val="75000"/>
                    </a:schemeClr>
                  </a:solidFill>
                  <a:ea typeface="+mn-ea"/>
                  <a:cs typeface="+mn-cs"/>
                </a:rPr>
                <a:t>Medical segmentation applications:</a:t>
              </a:r>
            </a:p>
            <a:p>
              <a:pPr lvl="1"/>
              <a:r>
                <a:rPr lang="en-US" altLang="zh-CN" sz="1400" dirty="0" err="1">
                  <a:solidFill>
                    <a:srgbClr val="FF0000"/>
                  </a:solidFill>
                  <a:ea typeface="+mn-ea"/>
                  <a:cs typeface="+mn-cs"/>
                </a:rPr>
                <a:t>TransUNet</a:t>
              </a:r>
              <a:endParaRPr lang="en-US" altLang="zh-CN" sz="1400" dirty="0">
                <a:solidFill>
                  <a:srgbClr val="FF0000"/>
                </a:solidFill>
                <a:ea typeface="+mn-ea"/>
                <a:cs typeface="+mn-cs"/>
              </a:endParaRPr>
            </a:p>
            <a:p>
              <a:pPr lvl="1"/>
              <a:r>
                <a:rPr lang="en-US" altLang="zh-CN" sz="1400" dirty="0" err="1">
                  <a:solidFill>
                    <a:schemeClr val="bg2">
                      <a:lumMod val="75000"/>
                    </a:schemeClr>
                  </a:solidFill>
                  <a:ea typeface="+mn-ea"/>
                  <a:cs typeface="+mn-cs"/>
                </a:rPr>
                <a:t>Swin-Unet</a:t>
              </a:r>
              <a:endParaRPr lang="en-US" altLang="zh-CN" sz="1400" dirty="0">
                <a:solidFill>
                  <a:schemeClr val="bg2">
                    <a:lumMod val="75000"/>
                  </a:schemeClr>
                </a:solidFill>
                <a:ea typeface="+mn-ea"/>
                <a:cs typeface="+mn-cs"/>
              </a:endParaRPr>
            </a:p>
            <a:p>
              <a:pPr lvl="1"/>
              <a:r>
                <a:rPr lang="en-US" altLang="zh-CN" sz="1400" dirty="0" err="1">
                  <a:solidFill>
                    <a:schemeClr val="bg2">
                      <a:lumMod val="75000"/>
                    </a:schemeClr>
                  </a:solidFill>
                  <a:ea typeface="+mn-ea"/>
                  <a:cs typeface="+mn-cs"/>
                </a:rPr>
                <a:t>UTNet</a:t>
              </a:r>
              <a:endParaRPr lang="en-US" altLang="zh-CN" sz="1400" dirty="0">
                <a:solidFill>
                  <a:schemeClr val="bg2">
                    <a:lumMod val="75000"/>
                  </a:schemeClr>
                </a:solidFill>
                <a:ea typeface="+mn-ea"/>
                <a:cs typeface="+mn-cs"/>
              </a:endParaRPr>
            </a:p>
            <a:p>
              <a:pPr lvl="1"/>
              <a:r>
                <a:rPr lang="en-US" altLang="zh-CN" sz="1400" dirty="0">
                  <a:solidFill>
                    <a:schemeClr val="bg2">
                      <a:lumMod val="75000"/>
                    </a:schemeClr>
                  </a:solidFill>
                  <a:ea typeface="+mn-ea"/>
                  <a:cs typeface="+mn-cs"/>
                </a:rPr>
                <a:t>…</a:t>
              </a:r>
            </a:p>
          </p:txBody>
        </p:sp>
      </p:grpSp>
    </p:spTree>
    <p:extLst>
      <p:ext uri="{BB962C8B-B14F-4D97-AF65-F5344CB8AC3E}">
        <p14:creationId xmlns:p14="http://schemas.microsoft.com/office/powerpoint/2010/main" val="353913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V</a:t>
            </a:r>
            <a:r>
              <a:rPr lang="en-US" altLang="zh-CN" dirty="0"/>
              <a:t>ision Transformer (</a:t>
            </a:r>
            <a:r>
              <a:rPr lang="en-US" altLang="zh-CN" dirty="0" err="1"/>
              <a:t>ViT</a:t>
            </a:r>
            <a:r>
              <a:rPr lang="en-US" altLang="zh-CN" dirty="0"/>
              <a:t>)</a:t>
            </a:r>
            <a:r>
              <a:rPr lang="en-US" sz="3200" dirty="0">
                <a:solidFill>
                  <a:srgbClr val="222222"/>
                </a:solidFill>
                <a:latin typeface="Arial" panose="020B0604020202020204" pitchFamily="34" charset="0"/>
              </a:rPr>
              <a:t> </a:t>
            </a:r>
            <a:r>
              <a:rPr lang="en-US" sz="3200" baseline="30000" dirty="0">
                <a:solidFill>
                  <a:srgbClr val="222222"/>
                </a:solidFill>
                <a:latin typeface="Arial" panose="020B0604020202020204" pitchFamily="34" charset="0"/>
              </a:rPr>
              <a:t>[2]</a:t>
            </a:r>
            <a:r>
              <a:rPr lang="en-US" sz="3200" dirty="0">
                <a:solidFill>
                  <a:srgbClr val="222222"/>
                </a:solidFill>
                <a:latin typeface="Arial" panose="020B0604020202020204" pitchFamily="34" charset="0"/>
              </a:rPr>
              <a:t> </a:t>
            </a:r>
            <a:endParaRPr lang="en-US" dirty="0"/>
          </a:p>
        </p:txBody>
      </p:sp>
      <p:sp>
        <p:nvSpPr>
          <p:cNvPr id="3" name="Content Placeholder 2">
            <a:extLst>
              <a:ext uri="{FF2B5EF4-FFF2-40B4-BE49-F238E27FC236}">
                <a16:creationId xmlns:a16="http://schemas.microsoft.com/office/drawing/2014/main" id="{FE83DAA0-4795-AB40-8601-A40B46B834D8}"/>
              </a:ext>
            </a:extLst>
          </p:cNvPr>
          <p:cNvSpPr>
            <a:spLocks noGrp="1"/>
          </p:cNvSpPr>
          <p:nvPr>
            <p:ph idx="1"/>
          </p:nvPr>
        </p:nvSpPr>
        <p:spPr>
          <a:xfrm>
            <a:off x="457200" y="1393650"/>
            <a:ext cx="8336944" cy="3184851"/>
          </a:xfrm>
        </p:spPr>
        <p:txBody>
          <a:bodyPr/>
          <a:lstStyle/>
          <a:p>
            <a:r>
              <a:rPr lang="en-US" altLang="zh-CN" sz="1400" dirty="0">
                <a:solidFill>
                  <a:srgbClr val="FF0000"/>
                </a:solidFill>
                <a:latin typeface="Abadi" panose="020B0604020104020204" pitchFamily="34" charset="0"/>
              </a:rPr>
              <a:t>First work</a:t>
            </a:r>
            <a:r>
              <a:rPr lang="en-US" altLang="zh-CN" sz="1400" dirty="0">
                <a:latin typeface="Abadi" panose="020B0604020104020204" pitchFamily="34" charset="0"/>
              </a:rPr>
              <a:t> to show how Transformers can altogether replace standard convolutions in deep networks on large-scale computer vision datasets.</a:t>
            </a:r>
          </a:p>
          <a:p>
            <a:r>
              <a:rPr lang="en-US" altLang="zh-CN" sz="1400" dirty="0">
                <a:latin typeface="Abadi" panose="020B0604020104020204" pitchFamily="34" charset="0"/>
              </a:rPr>
              <a:t>Apply the original Transformer model (with </a:t>
            </a:r>
            <a:r>
              <a:rPr lang="en-US" altLang="zh-CN" sz="1400" dirty="0">
                <a:solidFill>
                  <a:srgbClr val="FF0000"/>
                </a:solidFill>
                <a:latin typeface="Abadi" panose="020B0604020104020204" pitchFamily="34" charset="0"/>
              </a:rPr>
              <a:t>minimal changes </a:t>
            </a:r>
            <a:r>
              <a:rPr lang="en-US" altLang="zh-CN" sz="1400" dirty="0">
                <a:latin typeface="Abadi" panose="020B0604020104020204" pitchFamily="34" charset="0"/>
              </a:rPr>
              <a:t>compared to the NLP) on </a:t>
            </a:r>
            <a:r>
              <a:rPr lang="en-US" altLang="zh-CN" sz="1400" dirty="0">
                <a:solidFill>
                  <a:srgbClr val="FF0000"/>
                </a:solidFill>
                <a:latin typeface="Abadi" panose="020B0604020104020204" pitchFamily="34" charset="0"/>
              </a:rPr>
              <a:t>a sequence of image ’patches’.</a:t>
            </a:r>
          </a:p>
          <a:p>
            <a:r>
              <a:rPr lang="en-US" altLang="zh-CN" sz="1400" dirty="0">
                <a:solidFill>
                  <a:srgbClr val="FF0000"/>
                </a:solidFill>
                <a:latin typeface="Abadi" panose="020B0604020104020204" pitchFamily="34" charset="0"/>
              </a:rPr>
              <a:t>Pre-trained </a:t>
            </a:r>
            <a:r>
              <a:rPr lang="en-US" altLang="zh-CN" sz="1400" dirty="0">
                <a:solidFill>
                  <a:schemeClr val="tx1"/>
                </a:solidFill>
                <a:latin typeface="Abadi" panose="020B0604020104020204" pitchFamily="34" charset="0"/>
              </a:rPr>
              <a:t>model required. </a:t>
            </a:r>
          </a:p>
          <a:p>
            <a:endParaRPr lang="en-US" altLang="zh-CN" sz="1400" dirty="0">
              <a:solidFill>
                <a:schemeClr val="tx1"/>
              </a:solidFill>
              <a:latin typeface="Abadi" panose="020B0604020104020204" pitchFamily="34" charset="0"/>
            </a:endParaRPr>
          </a:p>
          <a:p>
            <a:pPr marL="0" indent="0">
              <a:buNone/>
            </a:pPr>
            <a:r>
              <a:rPr lang="en-US" altLang="zh-CN" sz="1400" dirty="0">
                <a:solidFill>
                  <a:schemeClr val="tx1"/>
                </a:solidFill>
                <a:latin typeface="Abadi" panose="020B0604020104020204" pitchFamily="34" charset="0"/>
              </a:rPr>
              <a:t>Framework:</a:t>
            </a:r>
          </a:p>
          <a:p>
            <a:pPr marL="0" indent="0">
              <a:buNone/>
            </a:pPr>
            <a:r>
              <a:rPr lang="en-US" altLang="zh-CN" sz="1400" dirty="0">
                <a:solidFill>
                  <a:schemeClr val="tx1"/>
                </a:solidFill>
                <a:latin typeface="Abadi" panose="020B0604020104020204" pitchFamily="34" charset="0"/>
              </a:rPr>
              <a:t>1. Split images into fixed-size patches;</a:t>
            </a:r>
          </a:p>
          <a:p>
            <a:pPr marL="0" indent="0">
              <a:buNone/>
            </a:pPr>
            <a:r>
              <a:rPr lang="en-US" altLang="zh-CN" sz="1400" dirty="0">
                <a:solidFill>
                  <a:schemeClr val="tx1"/>
                </a:solidFill>
                <a:latin typeface="Abadi" panose="020B0604020104020204" pitchFamily="34" charset="0"/>
              </a:rPr>
              <a:t>2. Linearly embed patches, </a:t>
            </a:r>
          </a:p>
          <a:p>
            <a:pPr marL="0" indent="0">
              <a:buNone/>
            </a:pPr>
            <a:r>
              <a:rPr lang="en-US" altLang="zh-CN" sz="1400" dirty="0">
                <a:solidFill>
                  <a:schemeClr val="tx1"/>
                </a:solidFill>
                <a:latin typeface="Abadi" panose="020B0604020104020204" pitchFamily="34" charset="0"/>
              </a:rPr>
              <a:t>    add position embeddings;</a:t>
            </a:r>
          </a:p>
          <a:p>
            <a:pPr marL="0" indent="0">
              <a:buNone/>
            </a:pPr>
            <a:r>
              <a:rPr lang="en-US" altLang="zh-CN" sz="1400" dirty="0">
                <a:solidFill>
                  <a:schemeClr val="tx1"/>
                </a:solidFill>
                <a:latin typeface="Abadi" panose="020B0604020104020204" pitchFamily="34" charset="0"/>
              </a:rPr>
              <a:t>3. Feed to a standard Transformer Encoder;</a:t>
            </a:r>
          </a:p>
          <a:p>
            <a:pPr marL="0" indent="0">
              <a:buNone/>
            </a:pPr>
            <a:r>
              <a:rPr lang="en-US" altLang="zh-CN" sz="1400" dirty="0">
                <a:solidFill>
                  <a:schemeClr val="tx1"/>
                </a:solidFill>
                <a:latin typeface="Abadi" panose="020B0604020104020204" pitchFamily="34" charset="0"/>
              </a:rPr>
              <a:t>4. Add an extra learnable token for classification.</a:t>
            </a:r>
            <a:endParaRPr lang="en-US" altLang="zh-CN" sz="1200" dirty="0">
              <a:solidFill>
                <a:schemeClr val="tx1"/>
              </a:solidFill>
              <a:latin typeface="Abadi Extra Light" panose="020B0204020104020204" pitchFamily="34" charset="0"/>
            </a:endParaRPr>
          </a:p>
        </p:txBody>
      </p:sp>
      <p:sp>
        <p:nvSpPr>
          <p:cNvPr id="5" name="TextBox 4">
            <a:extLst>
              <a:ext uri="{FF2B5EF4-FFF2-40B4-BE49-F238E27FC236}">
                <a16:creationId xmlns:a16="http://schemas.microsoft.com/office/drawing/2014/main" id="{C78D43FD-7429-416E-8B9F-CAF8835AC3F1}"/>
              </a:ext>
            </a:extLst>
          </p:cNvPr>
          <p:cNvSpPr txBox="1"/>
          <p:nvPr/>
        </p:nvSpPr>
        <p:spPr>
          <a:xfrm>
            <a:off x="457199" y="4831453"/>
            <a:ext cx="7881504" cy="230832"/>
          </a:xfrm>
          <a:prstGeom prst="rect">
            <a:avLst/>
          </a:prstGeom>
          <a:noFill/>
        </p:spPr>
        <p:txBody>
          <a:bodyPr wrap="square">
            <a:spAutoFit/>
          </a:bodyPr>
          <a:lstStyle/>
          <a:p>
            <a:r>
              <a:rPr lang="en-US" sz="900" dirty="0">
                <a:solidFill>
                  <a:srgbClr val="222222"/>
                </a:solidFill>
                <a:latin typeface="Arial" panose="020B0604020202020204" pitchFamily="34" charset="0"/>
              </a:rPr>
              <a:t>[2] </a:t>
            </a:r>
            <a:r>
              <a:rPr lang="en-US" sz="900" dirty="0" err="1">
                <a:solidFill>
                  <a:srgbClr val="222222"/>
                </a:solidFill>
                <a:latin typeface="Arial" panose="020B0604020202020204" pitchFamily="34" charset="0"/>
              </a:rPr>
              <a:t>Dosovitskiy</a:t>
            </a:r>
            <a:r>
              <a:rPr lang="en-US" sz="900" dirty="0">
                <a:solidFill>
                  <a:srgbClr val="222222"/>
                </a:solidFill>
                <a:latin typeface="Arial" panose="020B0604020202020204" pitchFamily="34" charset="0"/>
              </a:rPr>
              <a:t>, Alexey, et al. "An image is worth 16x16 words: Transformers for image recognition at scale." </a:t>
            </a:r>
            <a:r>
              <a:rPr lang="en-US" sz="900" dirty="0" err="1">
                <a:solidFill>
                  <a:srgbClr val="222222"/>
                </a:solidFill>
                <a:latin typeface="Arial" panose="020B0604020202020204" pitchFamily="34" charset="0"/>
              </a:rPr>
              <a:t>arXiv</a:t>
            </a:r>
            <a:r>
              <a:rPr lang="en-US" sz="900" dirty="0">
                <a:solidFill>
                  <a:srgbClr val="222222"/>
                </a:solidFill>
                <a:latin typeface="Arial" panose="020B0604020202020204" pitchFamily="34" charset="0"/>
              </a:rPr>
              <a:t> preprint arXiv:2010.11929 (2020).</a:t>
            </a:r>
          </a:p>
        </p:txBody>
      </p:sp>
      <p:pic>
        <p:nvPicPr>
          <p:cNvPr id="7" name="Picture 6">
            <a:extLst>
              <a:ext uri="{FF2B5EF4-FFF2-40B4-BE49-F238E27FC236}">
                <a16:creationId xmlns:a16="http://schemas.microsoft.com/office/drawing/2014/main" id="{0F55D758-B889-40EB-A361-E365C3F1447C}"/>
              </a:ext>
            </a:extLst>
          </p:cNvPr>
          <p:cNvPicPr>
            <a:picLocks noChangeAspect="1"/>
          </p:cNvPicPr>
          <p:nvPr/>
        </p:nvPicPr>
        <p:blipFill>
          <a:blip r:embed="rId3"/>
          <a:stretch>
            <a:fillRect/>
          </a:stretch>
        </p:blipFill>
        <p:spPr>
          <a:xfrm>
            <a:off x="4269850" y="2184458"/>
            <a:ext cx="4814515" cy="2520519"/>
          </a:xfrm>
          <a:prstGeom prst="rect">
            <a:avLst/>
          </a:prstGeom>
        </p:spPr>
      </p:pic>
    </p:spTree>
    <p:extLst>
      <p:ext uri="{BB962C8B-B14F-4D97-AF65-F5344CB8AC3E}">
        <p14:creationId xmlns:p14="http://schemas.microsoft.com/office/powerpoint/2010/main" val="81739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V</a:t>
            </a:r>
            <a:r>
              <a:rPr lang="en-US" altLang="zh-CN" dirty="0"/>
              <a:t>ision Transformer (</a:t>
            </a:r>
            <a:r>
              <a:rPr lang="en-US" altLang="zh-CN" dirty="0" err="1"/>
              <a:t>ViT</a:t>
            </a:r>
            <a:r>
              <a:rPr lang="en-US" altLang="zh-CN" dirty="0"/>
              <a:t>)</a:t>
            </a:r>
            <a:r>
              <a:rPr lang="en-US" sz="3200" dirty="0">
                <a:solidFill>
                  <a:srgbClr val="222222"/>
                </a:solidFill>
                <a:latin typeface="Arial" panose="020B0604020202020204" pitchFamily="34" charset="0"/>
              </a:rPr>
              <a:t> </a:t>
            </a:r>
            <a:r>
              <a:rPr lang="en-US" sz="3200" baseline="30000" dirty="0">
                <a:solidFill>
                  <a:srgbClr val="222222"/>
                </a:solidFill>
                <a:latin typeface="Arial" panose="020B0604020202020204" pitchFamily="34" charset="0"/>
              </a:rPr>
              <a:t>[2]</a:t>
            </a:r>
            <a:r>
              <a:rPr lang="en-US" sz="3200" dirty="0">
                <a:solidFill>
                  <a:srgbClr val="222222"/>
                </a:solidFill>
                <a:latin typeface="Arial" panose="020B0604020202020204" pitchFamily="34" charset="0"/>
              </a:rPr>
              <a:t> </a:t>
            </a:r>
            <a:endParaRPr lang="en-US" dirty="0"/>
          </a:p>
        </p:txBody>
      </p:sp>
      <p:sp>
        <p:nvSpPr>
          <p:cNvPr id="3" name="Content Placeholder 2">
            <a:extLst>
              <a:ext uri="{FF2B5EF4-FFF2-40B4-BE49-F238E27FC236}">
                <a16:creationId xmlns:a16="http://schemas.microsoft.com/office/drawing/2014/main" id="{FE83DAA0-4795-AB40-8601-A40B46B834D8}"/>
              </a:ext>
            </a:extLst>
          </p:cNvPr>
          <p:cNvSpPr>
            <a:spLocks noGrp="1"/>
          </p:cNvSpPr>
          <p:nvPr>
            <p:ph idx="1"/>
          </p:nvPr>
        </p:nvSpPr>
        <p:spPr>
          <a:xfrm>
            <a:off x="457200" y="1393650"/>
            <a:ext cx="8336944" cy="3184851"/>
          </a:xfrm>
        </p:spPr>
        <p:txBody>
          <a:bodyPr/>
          <a:lstStyle/>
          <a:p>
            <a:r>
              <a:rPr lang="en-US" altLang="zh-CN" sz="1400" dirty="0">
                <a:solidFill>
                  <a:srgbClr val="FF0000"/>
                </a:solidFill>
                <a:latin typeface="Abadi" panose="020B0604020104020204" pitchFamily="34" charset="0"/>
              </a:rPr>
              <a:t>First work</a:t>
            </a:r>
            <a:r>
              <a:rPr lang="en-US" altLang="zh-CN" sz="1400" dirty="0">
                <a:latin typeface="Abadi" panose="020B0604020104020204" pitchFamily="34" charset="0"/>
              </a:rPr>
              <a:t> to show how Transformers can altogether replace standard convolutions in deep networks on large-scale computer vision datasets.</a:t>
            </a:r>
          </a:p>
          <a:p>
            <a:r>
              <a:rPr lang="en-US" altLang="zh-CN" sz="1400" dirty="0">
                <a:latin typeface="Abadi" panose="020B0604020104020204" pitchFamily="34" charset="0"/>
              </a:rPr>
              <a:t>Apply the original Transformer model (with </a:t>
            </a:r>
            <a:r>
              <a:rPr lang="en-US" altLang="zh-CN" sz="1400" dirty="0">
                <a:solidFill>
                  <a:srgbClr val="FF0000"/>
                </a:solidFill>
                <a:latin typeface="Abadi" panose="020B0604020104020204" pitchFamily="34" charset="0"/>
              </a:rPr>
              <a:t>minimal changes </a:t>
            </a:r>
            <a:r>
              <a:rPr lang="en-US" altLang="zh-CN" sz="1400" dirty="0">
                <a:latin typeface="Abadi" panose="020B0604020104020204" pitchFamily="34" charset="0"/>
              </a:rPr>
              <a:t>compared to the NLP) on </a:t>
            </a:r>
            <a:r>
              <a:rPr lang="en-US" altLang="zh-CN" sz="1400" dirty="0">
                <a:solidFill>
                  <a:srgbClr val="FF0000"/>
                </a:solidFill>
                <a:latin typeface="Abadi" panose="020B0604020104020204" pitchFamily="34" charset="0"/>
              </a:rPr>
              <a:t>a sequence of image ’patches’.</a:t>
            </a:r>
          </a:p>
          <a:p>
            <a:r>
              <a:rPr lang="en-US" altLang="zh-CN" sz="1400" dirty="0">
                <a:solidFill>
                  <a:srgbClr val="FF0000"/>
                </a:solidFill>
                <a:latin typeface="Abadi" panose="020B0604020104020204" pitchFamily="34" charset="0"/>
              </a:rPr>
              <a:t>Pre-trained </a:t>
            </a:r>
            <a:r>
              <a:rPr lang="en-US" altLang="zh-CN" sz="1400" dirty="0">
                <a:solidFill>
                  <a:schemeClr val="tx1"/>
                </a:solidFill>
                <a:latin typeface="Abadi" panose="020B0604020104020204" pitchFamily="34" charset="0"/>
              </a:rPr>
              <a:t>model required. </a:t>
            </a:r>
          </a:p>
          <a:p>
            <a:endParaRPr lang="en-US" altLang="zh-CN" sz="1400" dirty="0">
              <a:solidFill>
                <a:schemeClr val="tx1"/>
              </a:solidFill>
              <a:latin typeface="Abadi" panose="020B0604020104020204" pitchFamily="34" charset="0"/>
            </a:endParaRPr>
          </a:p>
          <a:p>
            <a:pPr marL="0" indent="0">
              <a:buNone/>
            </a:pPr>
            <a:r>
              <a:rPr lang="en-US" altLang="zh-CN" sz="1400" dirty="0">
                <a:solidFill>
                  <a:schemeClr val="tx1"/>
                </a:solidFill>
                <a:latin typeface="Abadi" panose="020B0604020104020204" pitchFamily="34" charset="0"/>
              </a:rPr>
              <a:t>Framework:</a:t>
            </a:r>
          </a:p>
          <a:p>
            <a:pPr marL="0" indent="0">
              <a:buNone/>
            </a:pPr>
            <a:r>
              <a:rPr lang="en-US" altLang="zh-CN" sz="1400" dirty="0">
                <a:solidFill>
                  <a:schemeClr val="tx1"/>
                </a:solidFill>
                <a:latin typeface="Abadi" panose="020B0604020104020204" pitchFamily="34" charset="0"/>
              </a:rPr>
              <a:t>1. Split images into fixed-size patches;</a:t>
            </a:r>
          </a:p>
          <a:p>
            <a:pPr marL="0" indent="0">
              <a:buNone/>
            </a:pPr>
            <a:r>
              <a:rPr lang="en-US" altLang="zh-CN" sz="1400" dirty="0">
                <a:solidFill>
                  <a:schemeClr val="tx1"/>
                </a:solidFill>
                <a:latin typeface="Abadi" panose="020B0604020104020204" pitchFamily="34" charset="0"/>
              </a:rPr>
              <a:t>2. Linearly embed patches, </a:t>
            </a:r>
          </a:p>
          <a:p>
            <a:pPr marL="0" indent="0">
              <a:buNone/>
            </a:pPr>
            <a:r>
              <a:rPr lang="en-US" altLang="zh-CN" sz="1400" dirty="0">
                <a:solidFill>
                  <a:schemeClr val="tx1"/>
                </a:solidFill>
                <a:latin typeface="Abadi" panose="020B0604020104020204" pitchFamily="34" charset="0"/>
              </a:rPr>
              <a:t>    add position embeddings;</a:t>
            </a:r>
          </a:p>
          <a:p>
            <a:pPr marL="0" indent="0">
              <a:buNone/>
            </a:pPr>
            <a:r>
              <a:rPr lang="en-US" altLang="zh-CN" sz="1400" dirty="0">
                <a:solidFill>
                  <a:schemeClr val="tx1"/>
                </a:solidFill>
                <a:latin typeface="Abadi" panose="020B0604020104020204" pitchFamily="34" charset="0"/>
              </a:rPr>
              <a:t>3. Feed to a standard Transformer Encoder;</a:t>
            </a:r>
          </a:p>
          <a:p>
            <a:pPr marL="0" indent="0">
              <a:buNone/>
            </a:pPr>
            <a:r>
              <a:rPr lang="en-US" altLang="zh-CN" sz="1400" dirty="0">
                <a:solidFill>
                  <a:schemeClr val="tx1"/>
                </a:solidFill>
                <a:latin typeface="Abadi" panose="020B0604020104020204" pitchFamily="34" charset="0"/>
              </a:rPr>
              <a:t>4. Add an extra learnable token for classification.</a:t>
            </a:r>
            <a:endParaRPr lang="en-US" altLang="zh-CN" sz="1200" dirty="0">
              <a:solidFill>
                <a:schemeClr val="tx1"/>
              </a:solidFill>
              <a:latin typeface="Abadi Extra Light" panose="020B0204020104020204" pitchFamily="34" charset="0"/>
            </a:endParaRPr>
          </a:p>
        </p:txBody>
      </p:sp>
      <p:sp>
        <p:nvSpPr>
          <p:cNvPr id="5" name="TextBox 4">
            <a:extLst>
              <a:ext uri="{FF2B5EF4-FFF2-40B4-BE49-F238E27FC236}">
                <a16:creationId xmlns:a16="http://schemas.microsoft.com/office/drawing/2014/main" id="{C78D43FD-7429-416E-8B9F-CAF8835AC3F1}"/>
              </a:ext>
            </a:extLst>
          </p:cNvPr>
          <p:cNvSpPr txBox="1"/>
          <p:nvPr/>
        </p:nvSpPr>
        <p:spPr>
          <a:xfrm>
            <a:off x="457199" y="4831453"/>
            <a:ext cx="7881504" cy="230832"/>
          </a:xfrm>
          <a:prstGeom prst="rect">
            <a:avLst/>
          </a:prstGeom>
          <a:noFill/>
        </p:spPr>
        <p:txBody>
          <a:bodyPr wrap="square">
            <a:spAutoFit/>
          </a:bodyPr>
          <a:lstStyle/>
          <a:p>
            <a:r>
              <a:rPr lang="en-US" sz="900" dirty="0">
                <a:solidFill>
                  <a:srgbClr val="222222"/>
                </a:solidFill>
                <a:latin typeface="Arial" panose="020B0604020202020204" pitchFamily="34" charset="0"/>
              </a:rPr>
              <a:t>[2] </a:t>
            </a:r>
            <a:r>
              <a:rPr lang="en-US" sz="900" dirty="0" err="1">
                <a:solidFill>
                  <a:srgbClr val="222222"/>
                </a:solidFill>
                <a:latin typeface="Arial" panose="020B0604020202020204" pitchFamily="34" charset="0"/>
              </a:rPr>
              <a:t>Dosovitskiy</a:t>
            </a:r>
            <a:r>
              <a:rPr lang="en-US" sz="900" dirty="0">
                <a:solidFill>
                  <a:srgbClr val="222222"/>
                </a:solidFill>
                <a:latin typeface="Arial" panose="020B0604020202020204" pitchFamily="34" charset="0"/>
              </a:rPr>
              <a:t>, Alexey, et al. "An image is worth 16x16 words: Transformers for image recognition at scale." </a:t>
            </a:r>
            <a:r>
              <a:rPr lang="en-US" sz="900" dirty="0" err="1">
                <a:solidFill>
                  <a:srgbClr val="222222"/>
                </a:solidFill>
                <a:latin typeface="Arial" panose="020B0604020202020204" pitchFamily="34" charset="0"/>
              </a:rPr>
              <a:t>arXiv</a:t>
            </a:r>
            <a:r>
              <a:rPr lang="en-US" sz="900" dirty="0">
                <a:solidFill>
                  <a:srgbClr val="222222"/>
                </a:solidFill>
                <a:latin typeface="Arial" panose="020B0604020202020204" pitchFamily="34" charset="0"/>
              </a:rPr>
              <a:t> preprint arXiv:2010.11929 (2020).</a:t>
            </a:r>
          </a:p>
        </p:txBody>
      </p:sp>
      <p:pic>
        <p:nvPicPr>
          <p:cNvPr id="6" name="Picture 5">
            <a:extLst>
              <a:ext uri="{FF2B5EF4-FFF2-40B4-BE49-F238E27FC236}">
                <a16:creationId xmlns:a16="http://schemas.microsoft.com/office/drawing/2014/main" id="{0395BD0A-1D51-4FC9-AF9A-414539EE828D}"/>
              </a:ext>
            </a:extLst>
          </p:cNvPr>
          <p:cNvPicPr>
            <a:picLocks noChangeAspect="1"/>
          </p:cNvPicPr>
          <p:nvPr/>
        </p:nvPicPr>
        <p:blipFill>
          <a:blip r:embed="rId3"/>
          <a:stretch>
            <a:fillRect/>
          </a:stretch>
        </p:blipFill>
        <p:spPr>
          <a:xfrm>
            <a:off x="4503285" y="2264323"/>
            <a:ext cx="4465455" cy="2567130"/>
          </a:xfrm>
          <a:prstGeom prst="rect">
            <a:avLst/>
          </a:prstGeom>
        </p:spPr>
      </p:pic>
    </p:spTree>
    <p:extLst>
      <p:ext uri="{BB962C8B-B14F-4D97-AF65-F5344CB8AC3E}">
        <p14:creationId xmlns:p14="http://schemas.microsoft.com/office/powerpoint/2010/main" val="283868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V</a:t>
            </a:r>
            <a:r>
              <a:rPr lang="en-US" altLang="zh-CN" dirty="0"/>
              <a:t>ision Transformer (</a:t>
            </a:r>
            <a:r>
              <a:rPr lang="en-US" altLang="zh-CN" dirty="0" err="1"/>
              <a:t>ViT</a:t>
            </a:r>
            <a:r>
              <a:rPr lang="en-US" altLang="zh-CN" dirty="0"/>
              <a:t>)</a:t>
            </a:r>
            <a:r>
              <a:rPr lang="en-US" sz="3200" dirty="0">
                <a:solidFill>
                  <a:srgbClr val="222222"/>
                </a:solidFill>
                <a:latin typeface="Arial" panose="020B0604020202020204" pitchFamily="34" charset="0"/>
              </a:rPr>
              <a:t> </a:t>
            </a:r>
            <a:r>
              <a:rPr lang="en-US" sz="3200" baseline="30000" dirty="0">
                <a:solidFill>
                  <a:srgbClr val="222222"/>
                </a:solidFill>
                <a:latin typeface="Arial" panose="020B0604020202020204" pitchFamily="34" charset="0"/>
              </a:rPr>
              <a:t>[2]</a:t>
            </a:r>
            <a:r>
              <a:rPr lang="en-US" sz="3200" dirty="0">
                <a:solidFill>
                  <a:srgbClr val="222222"/>
                </a:solidFill>
                <a:latin typeface="Arial" panose="020B0604020202020204" pitchFamily="34" charset="0"/>
              </a:rPr>
              <a:t> </a:t>
            </a:r>
            <a:endParaRPr lang="en-US" dirty="0"/>
          </a:p>
        </p:txBody>
      </p:sp>
      <p:pic>
        <p:nvPicPr>
          <p:cNvPr id="6" name="Picture 5">
            <a:extLst>
              <a:ext uri="{FF2B5EF4-FFF2-40B4-BE49-F238E27FC236}">
                <a16:creationId xmlns:a16="http://schemas.microsoft.com/office/drawing/2014/main" id="{509B77B4-5A8A-4B36-A9D3-DF958A06F3C7}"/>
              </a:ext>
            </a:extLst>
          </p:cNvPr>
          <p:cNvPicPr>
            <a:picLocks noChangeAspect="1"/>
          </p:cNvPicPr>
          <p:nvPr/>
        </p:nvPicPr>
        <p:blipFill>
          <a:blip r:embed="rId3"/>
          <a:stretch>
            <a:fillRect/>
          </a:stretch>
        </p:blipFill>
        <p:spPr>
          <a:xfrm>
            <a:off x="974035" y="1313879"/>
            <a:ext cx="6873902" cy="3541962"/>
          </a:xfrm>
          <a:prstGeom prst="rect">
            <a:avLst/>
          </a:prstGeom>
        </p:spPr>
      </p:pic>
      <p:sp>
        <p:nvSpPr>
          <p:cNvPr id="10" name="Rectangle 9">
            <a:extLst>
              <a:ext uri="{FF2B5EF4-FFF2-40B4-BE49-F238E27FC236}">
                <a16:creationId xmlns:a16="http://schemas.microsoft.com/office/drawing/2014/main" id="{34610D87-DDFF-4495-BC2B-0D0338BC37D0}"/>
              </a:ext>
            </a:extLst>
          </p:cNvPr>
          <p:cNvSpPr/>
          <p:nvPr/>
        </p:nvSpPr>
        <p:spPr>
          <a:xfrm>
            <a:off x="2560320" y="1971926"/>
            <a:ext cx="930303" cy="1216548"/>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E5A1BC3A-565C-421C-B358-FEE08B007F66}"/>
              </a:ext>
            </a:extLst>
          </p:cNvPr>
          <p:cNvSpPr>
            <a:spLocks noGrp="1"/>
          </p:cNvSpPr>
          <p:nvPr>
            <p:ph idx="1"/>
          </p:nvPr>
        </p:nvSpPr>
        <p:spPr>
          <a:xfrm>
            <a:off x="532739" y="4768376"/>
            <a:ext cx="8336944" cy="375124"/>
          </a:xfrm>
        </p:spPr>
        <p:txBody>
          <a:bodyPr/>
          <a:lstStyle/>
          <a:p>
            <a:r>
              <a:rPr lang="en-US" altLang="zh-CN" sz="1400" dirty="0">
                <a:solidFill>
                  <a:schemeClr val="tx1"/>
                </a:solidFill>
                <a:latin typeface="Abadi" panose="020B0604020104020204" pitchFamily="34" charset="0"/>
              </a:rPr>
              <a:t>TPUv3-core-days: training time for pre-trained model</a:t>
            </a:r>
            <a:endParaRPr lang="en-US" altLang="zh-CN" sz="1200" dirty="0">
              <a:solidFill>
                <a:schemeClr val="tx1"/>
              </a:solidFill>
              <a:latin typeface="Abadi Extra Light" panose="020B0204020104020204" pitchFamily="34" charset="0"/>
            </a:endParaRPr>
          </a:p>
        </p:txBody>
      </p:sp>
    </p:spTree>
    <p:extLst>
      <p:ext uri="{BB962C8B-B14F-4D97-AF65-F5344CB8AC3E}">
        <p14:creationId xmlns:p14="http://schemas.microsoft.com/office/powerpoint/2010/main" val="152793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Convolutional V</a:t>
            </a:r>
            <a:r>
              <a:rPr lang="en-US" altLang="zh-CN" dirty="0"/>
              <a:t>ision Transformer (</a:t>
            </a:r>
            <a:r>
              <a:rPr lang="en-US" altLang="zh-CN" dirty="0" err="1"/>
              <a:t>CvT</a:t>
            </a:r>
            <a:r>
              <a:rPr lang="en-US" altLang="zh-CN" dirty="0"/>
              <a:t>)</a:t>
            </a:r>
            <a:r>
              <a:rPr lang="en-US" sz="3200" dirty="0">
                <a:solidFill>
                  <a:srgbClr val="222222"/>
                </a:solidFill>
                <a:latin typeface="Arial" panose="020B0604020202020204" pitchFamily="34" charset="0"/>
              </a:rPr>
              <a:t> </a:t>
            </a:r>
            <a:r>
              <a:rPr lang="en-US" sz="3200" baseline="30000" dirty="0">
                <a:solidFill>
                  <a:srgbClr val="222222"/>
                </a:solidFill>
                <a:latin typeface="Arial" panose="020B0604020202020204" pitchFamily="34" charset="0"/>
              </a:rPr>
              <a:t>[3]</a:t>
            </a:r>
            <a:r>
              <a:rPr lang="en-US" sz="3200" dirty="0">
                <a:solidFill>
                  <a:srgbClr val="222222"/>
                </a:solidFill>
                <a:latin typeface="Arial" panose="020B0604020202020204" pitchFamily="34" charset="0"/>
              </a:rPr>
              <a:t> </a:t>
            </a:r>
            <a:endParaRPr lang="en-US" dirty="0"/>
          </a:p>
        </p:txBody>
      </p:sp>
      <p:sp>
        <p:nvSpPr>
          <p:cNvPr id="5" name="TextBox 4">
            <a:extLst>
              <a:ext uri="{FF2B5EF4-FFF2-40B4-BE49-F238E27FC236}">
                <a16:creationId xmlns:a16="http://schemas.microsoft.com/office/drawing/2014/main" id="{C78D43FD-7429-416E-8B9F-CAF8835AC3F1}"/>
              </a:ext>
            </a:extLst>
          </p:cNvPr>
          <p:cNvSpPr txBox="1"/>
          <p:nvPr/>
        </p:nvSpPr>
        <p:spPr>
          <a:xfrm>
            <a:off x="457199" y="4831453"/>
            <a:ext cx="7881504" cy="230832"/>
          </a:xfrm>
          <a:prstGeom prst="rect">
            <a:avLst/>
          </a:prstGeom>
          <a:noFill/>
        </p:spPr>
        <p:txBody>
          <a:bodyPr wrap="square">
            <a:spAutoFit/>
          </a:bodyPr>
          <a:lstStyle/>
          <a:p>
            <a:r>
              <a:rPr lang="en-US" sz="900" dirty="0">
                <a:solidFill>
                  <a:srgbClr val="222222"/>
                </a:solidFill>
                <a:latin typeface="Arial" panose="020B0604020202020204" pitchFamily="34" charset="0"/>
              </a:rPr>
              <a:t>[3] </a:t>
            </a:r>
            <a:r>
              <a:rPr lang="en-US" sz="900" b="0" i="0" dirty="0">
                <a:solidFill>
                  <a:srgbClr val="222222"/>
                </a:solidFill>
                <a:effectLst/>
                <a:latin typeface="Arial" panose="020B0604020202020204" pitchFamily="34" charset="0"/>
              </a:rPr>
              <a:t>Wu, </a:t>
            </a:r>
            <a:r>
              <a:rPr lang="en-US" sz="900" b="0" i="0" dirty="0" err="1">
                <a:solidFill>
                  <a:srgbClr val="222222"/>
                </a:solidFill>
                <a:effectLst/>
                <a:latin typeface="Arial" panose="020B0604020202020204" pitchFamily="34" charset="0"/>
              </a:rPr>
              <a:t>Haiping</a:t>
            </a:r>
            <a:r>
              <a:rPr lang="en-US" sz="900" b="0" i="0" dirty="0">
                <a:solidFill>
                  <a:srgbClr val="222222"/>
                </a:solidFill>
                <a:effectLst/>
                <a:latin typeface="Arial" panose="020B0604020202020204" pitchFamily="34" charset="0"/>
              </a:rPr>
              <a:t>, et al. "</a:t>
            </a:r>
            <a:r>
              <a:rPr lang="en-US" sz="900" b="0" i="0" dirty="0" err="1">
                <a:solidFill>
                  <a:srgbClr val="222222"/>
                </a:solidFill>
                <a:effectLst/>
                <a:latin typeface="Arial" panose="020B0604020202020204" pitchFamily="34" charset="0"/>
              </a:rPr>
              <a:t>Cvt</a:t>
            </a:r>
            <a:r>
              <a:rPr lang="en-US" sz="900" b="0" i="0" dirty="0">
                <a:solidFill>
                  <a:srgbClr val="222222"/>
                </a:solidFill>
                <a:effectLst/>
                <a:latin typeface="Arial" panose="020B0604020202020204" pitchFamily="34" charset="0"/>
              </a:rPr>
              <a:t>: Introducing convolutions to vision transformers." </a:t>
            </a:r>
            <a:r>
              <a:rPr lang="en-US" sz="900" b="0" i="0" dirty="0" err="1">
                <a:solidFill>
                  <a:srgbClr val="222222"/>
                </a:solidFill>
                <a:effectLst/>
                <a:latin typeface="Arial" panose="020B0604020202020204" pitchFamily="34" charset="0"/>
              </a:rPr>
              <a:t>arXiv</a:t>
            </a:r>
            <a:r>
              <a:rPr lang="en-US" sz="900" b="0" i="0" dirty="0">
                <a:solidFill>
                  <a:srgbClr val="222222"/>
                </a:solidFill>
                <a:effectLst/>
                <a:latin typeface="Arial" panose="020B0604020202020204" pitchFamily="34" charset="0"/>
              </a:rPr>
              <a:t> preprint arXiv:2103.15808 (2021).</a:t>
            </a:r>
            <a:endParaRPr lang="en-US" sz="900" dirty="0"/>
          </a:p>
        </p:txBody>
      </p:sp>
      <p:sp>
        <p:nvSpPr>
          <p:cNvPr id="12" name="Content Placeholder 2">
            <a:extLst>
              <a:ext uri="{FF2B5EF4-FFF2-40B4-BE49-F238E27FC236}">
                <a16:creationId xmlns:a16="http://schemas.microsoft.com/office/drawing/2014/main" id="{CA2368FF-7FE8-47CC-8E94-97CF6AC8AB10}"/>
              </a:ext>
            </a:extLst>
          </p:cNvPr>
          <p:cNvSpPr>
            <a:spLocks noGrp="1"/>
          </p:cNvSpPr>
          <p:nvPr>
            <p:ph idx="1"/>
          </p:nvPr>
        </p:nvSpPr>
        <p:spPr>
          <a:xfrm>
            <a:off x="457200" y="1393651"/>
            <a:ext cx="8743950" cy="1508576"/>
          </a:xfrm>
        </p:spPr>
        <p:txBody>
          <a:bodyPr/>
          <a:lstStyle/>
          <a:p>
            <a:r>
              <a:rPr lang="en-US" altLang="zh-CN" sz="1400" dirty="0">
                <a:solidFill>
                  <a:schemeClr val="tx1"/>
                </a:solidFill>
                <a:latin typeface="Abadi" panose="020B0604020104020204" pitchFamily="34" charset="0"/>
              </a:rPr>
              <a:t>Improve </a:t>
            </a:r>
            <a:r>
              <a:rPr lang="en-US" altLang="zh-CN" sz="1400" dirty="0" err="1">
                <a:solidFill>
                  <a:schemeClr val="tx1"/>
                </a:solidFill>
                <a:latin typeface="Abadi" panose="020B0604020104020204" pitchFamily="34" charset="0"/>
              </a:rPr>
              <a:t>ViT</a:t>
            </a:r>
            <a:r>
              <a:rPr lang="en-US" altLang="zh-CN" sz="1400" dirty="0">
                <a:solidFill>
                  <a:schemeClr val="tx1"/>
                </a:solidFill>
                <a:latin typeface="Abadi" panose="020B0604020104020204" pitchFamily="34" charset="0"/>
              </a:rPr>
              <a:t> performance and efficiency by introducing a hierarchy of Transformers containing a new </a:t>
            </a:r>
            <a:r>
              <a:rPr lang="en-US" altLang="zh-CN" sz="1400" dirty="0">
                <a:solidFill>
                  <a:srgbClr val="FF0000"/>
                </a:solidFill>
                <a:latin typeface="Abadi" panose="020B0604020104020204" pitchFamily="34" charset="0"/>
              </a:rPr>
              <a:t>convolutional token embedding</a:t>
            </a:r>
            <a:r>
              <a:rPr lang="en-US" altLang="zh-CN" sz="1400" dirty="0">
                <a:solidFill>
                  <a:schemeClr val="tx1"/>
                </a:solidFill>
                <a:latin typeface="Abadi" panose="020B0604020104020204" pitchFamily="34" charset="0"/>
              </a:rPr>
              <a:t>, and a convolutional Transformer block leveraging </a:t>
            </a:r>
            <a:r>
              <a:rPr lang="en-US" altLang="zh-CN" sz="1400" dirty="0">
                <a:solidFill>
                  <a:srgbClr val="FF0000"/>
                </a:solidFill>
                <a:latin typeface="Abadi" panose="020B0604020104020204" pitchFamily="34" charset="0"/>
              </a:rPr>
              <a:t>a convolutional projection</a:t>
            </a:r>
            <a:r>
              <a:rPr lang="en-US" altLang="zh-CN" sz="1400" dirty="0">
                <a:solidFill>
                  <a:schemeClr val="tx1"/>
                </a:solidFill>
                <a:latin typeface="Abadi" panose="020B0604020104020204" pitchFamily="34" charset="0"/>
              </a:rPr>
              <a:t>.</a:t>
            </a:r>
          </a:p>
          <a:p>
            <a:r>
              <a:rPr lang="en-US" altLang="zh-CN" sz="1400" dirty="0">
                <a:solidFill>
                  <a:schemeClr val="tx1"/>
                </a:solidFill>
                <a:latin typeface="Abadi" panose="020B0604020104020204" pitchFamily="34" charset="0"/>
              </a:rPr>
              <a:t>Introduce desirable properties of CNNs to the </a:t>
            </a:r>
            <a:r>
              <a:rPr lang="en-US" altLang="zh-CN" sz="1400" dirty="0" err="1">
                <a:solidFill>
                  <a:schemeClr val="tx1"/>
                </a:solidFill>
                <a:latin typeface="Abadi" panose="020B0604020104020204" pitchFamily="34" charset="0"/>
              </a:rPr>
              <a:t>ViT</a:t>
            </a:r>
            <a:r>
              <a:rPr lang="en-US" altLang="zh-CN" sz="1400" dirty="0">
                <a:solidFill>
                  <a:schemeClr val="tx1"/>
                </a:solidFill>
                <a:latin typeface="Abadi" panose="020B0604020104020204" pitchFamily="34" charset="0"/>
              </a:rPr>
              <a:t> architecture (i.e. shift, scale, and distortion invariance) while maintaining the merits of Transformers (i.e. dynamic attention, global context, and better generalization)</a:t>
            </a:r>
          </a:p>
        </p:txBody>
      </p:sp>
    </p:spTree>
    <p:extLst>
      <p:ext uri="{BB962C8B-B14F-4D97-AF65-F5344CB8AC3E}">
        <p14:creationId xmlns:p14="http://schemas.microsoft.com/office/powerpoint/2010/main" val="101893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Convolutional V</a:t>
            </a:r>
            <a:r>
              <a:rPr lang="en-US" altLang="zh-CN" dirty="0"/>
              <a:t>ision Transformer (</a:t>
            </a:r>
            <a:r>
              <a:rPr lang="en-US" altLang="zh-CN" dirty="0" err="1"/>
              <a:t>CvT</a:t>
            </a:r>
            <a:r>
              <a:rPr lang="en-US" altLang="zh-CN" dirty="0"/>
              <a:t>)</a:t>
            </a:r>
            <a:r>
              <a:rPr lang="en-US" sz="3200" dirty="0">
                <a:solidFill>
                  <a:srgbClr val="222222"/>
                </a:solidFill>
                <a:latin typeface="Arial" panose="020B0604020202020204" pitchFamily="34" charset="0"/>
              </a:rPr>
              <a:t> </a:t>
            </a:r>
            <a:r>
              <a:rPr lang="en-US" sz="3200" baseline="30000" dirty="0">
                <a:solidFill>
                  <a:srgbClr val="222222"/>
                </a:solidFill>
                <a:latin typeface="Arial" panose="020B0604020202020204" pitchFamily="34" charset="0"/>
              </a:rPr>
              <a:t>[3]</a:t>
            </a:r>
            <a:r>
              <a:rPr lang="en-US" sz="3200" dirty="0">
                <a:solidFill>
                  <a:srgbClr val="222222"/>
                </a:solidFill>
                <a:latin typeface="Arial" panose="020B0604020202020204" pitchFamily="34" charset="0"/>
              </a:rPr>
              <a:t> </a:t>
            </a:r>
            <a:endParaRPr lang="en-US" dirty="0"/>
          </a:p>
        </p:txBody>
      </p:sp>
      <p:sp>
        <p:nvSpPr>
          <p:cNvPr id="5" name="TextBox 4">
            <a:extLst>
              <a:ext uri="{FF2B5EF4-FFF2-40B4-BE49-F238E27FC236}">
                <a16:creationId xmlns:a16="http://schemas.microsoft.com/office/drawing/2014/main" id="{C78D43FD-7429-416E-8B9F-CAF8835AC3F1}"/>
              </a:ext>
            </a:extLst>
          </p:cNvPr>
          <p:cNvSpPr txBox="1"/>
          <p:nvPr/>
        </p:nvSpPr>
        <p:spPr>
          <a:xfrm>
            <a:off x="457199" y="4831453"/>
            <a:ext cx="7881504" cy="230832"/>
          </a:xfrm>
          <a:prstGeom prst="rect">
            <a:avLst/>
          </a:prstGeom>
          <a:noFill/>
        </p:spPr>
        <p:txBody>
          <a:bodyPr wrap="square">
            <a:spAutoFit/>
          </a:bodyPr>
          <a:lstStyle/>
          <a:p>
            <a:r>
              <a:rPr lang="en-US" sz="900" dirty="0">
                <a:solidFill>
                  <a:srgbClr val="222222"/>
                </a:solidFill>
                <a:latin typeface="Arial" panose="020B0604020202020204" pitchFamily="34" charset="0"/>
              </a:rPr>
              <a:t>[3] </a:t>
            </a:r>
            <a:r>
              <a:rPr lang="en-US" sz="900" b="0" i="0" dirty="0">
                <a:solidFill>
                  <a:srgbClr val="222222"/>
                </a:solidFill>
                <a:effectLst/>
                <a:latin typeface="Arial" panose="020B0604020202020204" pitchFamily="34" charset="0"/>
              </a:rPr>
              <a:t>Wu, </a:t>
            </a:r>
            <a:r>
              <a:rPr lang="en-US" sz="900" b="0" i="0" dirty="0" err="1">
                <a:solidFill>
                  <a:srgbClr val="222222"/>
                </a:solidFill>
                <a:effectLst/>
                <a:latin typeface="Arial" panose="020B0604020202020204" pitchFamily="34" charset="0"/>
              </a:rPr>
              <a:t>Haiping</a:t>
            </a:r>
            <a:r>
              <a:rPr lang="en-US" sz="900" b="0" i="0" dirty="0">
                <a:solidFill>
                  <a:srgbClr val="222222"/>
                </a:solidFill>
                <a:effectLst/>
                <a:latin typeface="Arial" panose="020B0604020202020204" pitchFamily="34" charset="0"/>
              </a:rPr>
              <a:t>, et al. "</a:t>
            </a:r>
            <a:r>
              <a:rPr lang="en-US" sz="900" b="0" i="0" dirty="0" err="1">
                <a:solidFill>
                  <a:srgbClr val="222222"/>
                </a:solidFill>
                <a:effectLst/>
                <a:latin typeface="Arial" panose="020B0604020202020204" pitchFamily="34" charset="0"/>
              </a:rPr>
              <a:t>Cvt</a:t>
            </a:r>
            <a:r>
              <a:rPr lang="en-US" sz="900" b="0" i="0" dirty="0">
                <a:solidFill>
                  <a:srgbClr val="222222"/>
                </a:solidFill>
                <a:effectLst/>
                <a:latin typeface="Arial" panose="020B0604020202020204" pitchFamily="34" charset="0"/>
              </a:rPr>
              <a:t>: Introducing convolutions to vision transformers." </a:t>
            </a:r>
            <a:r>
              <a:rPr lang="en-US" sz="900" b="0" i="0" dirty="0" err="1">
                <a:solidFill>
                  <a:srgbClr val="222222"/>
                </a:solidFill>
                <a:effectLst/>
                <a:latin typeface="Arial" panose="020B0604020202020204" pitchFamily="34" charset="0"/>
              </a:rPr>
              <a:t>arXiv</a:t>
            </a:r>
            <a:r>
              <a:rPr lang="en-US" sz="900" b="0" i="0" dirty="0">
                <a:solidFill>
                  <a:srgbClr val="222222"/>
                </a:solidFill>
                <a:effectLst/>
                <a:latin typeface="Arial" panose="020B0604020202020204" pitchFamily="34" charset="0"/>
              </a:rPr>
              <a:t> preprint arXiv:2103.15808 (2021).</a:t>
            </a:r>
            <a:endParaRPr lang="en-US" sz="900" dirty="0"/>
          </a:p>
        </p:txBody>
      </p:sp>
      <p:pic>
        <p:nvPicPr>
          <p:cNvPr id="8" name="Picture 7">
            <a:extLst>
              <a:ext uri="{FF2B5EF4-FFF2-40B4-BE49-F238E27FC236}">
                <a16:creationId xmlns:a16="http://schemas.microsoft.com/office/drawing/2014/main" id="{CB350E9C-92F5-47C5-BE53-06E87E2E1BE4}"/>
              </a:ext>
            </a:extLst>
          </p:cNvPr>
          <p:cNvPicPr>
            <a:picLocks noChangeAspect="1"/>
          </p:cNvPicPr>
          <p:nvPr/>
        </p:nvPicPr>
        <p:blipFill>
          <a:blip r:embed="rId3"/>
          <a:stretch>
            <a:fillRect/>
          </a:stretch>
        </p:blipFill>
        <p:spPr>
          <a:xfrm>
            <a:off x="660974" y="1288385"/>
            <a:ext cx="7822052" cy="3568562"/>
          </a:xfrm>
          <a:prstGeom prst="rect">
            <a:avLst/>
          </a:prstGeom>
        </p:spPr>
      </p:pic>
      <p:sp>
        <p:nvSpPr>
          <p:cNvPr id="7" name="Rectangle 6">
            <a:extLst>
              <a:ext uri="{FF2B5EF4-FFF2-40B4-BE49-F238E27FC236}">
                <a16:creationId xmlns:a16="http://schemas.microsoft.com/office/drawing/2014/main" id="{53836298-CFC6-4DD5-BF19-8E7B60F95F74}"/>
              </a:ext>
            </a:extLst>
          </p:cNvPr>
          <p:cNvSpPr/>
          <p:nvPr/>
        </p:nvSpPr>
        <p:spPr>
          <a:xfrm>
            <a:off x="2194560" y="2103120"/>
            <a:ext cx="381000" cy="1272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B0512E-EDD2-4118-8FA2-7AC0D6E4ADBB}"/>
              </a:ext>
            </a:extLst>
          </p:cNvPr>
          <p:cNvSpPr/>
          <p:nvPr/>
        </p:nvSpPr>
        <p:spPr>
          <a:xfrm rot="16200000">
            <a:off x="7261860" y="2926080"/>
            <a:ext cx="1165860" cy="1196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97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3DB1D-8AA6-704C-9F38-1A3A1A72BE21}"/>
              </a:ext>
            </a:extLst>
          </p:cNvPr>
          <p:cNvSpPr>
            <a:spLocks noGrp="1"/>
          </p:cNvSpPr>
          <p:nvPr>
            <p:ph type="title"/>
          </p:nvPr>
        </p:nvSpPr>
        <p:spPr/>
        <p:txBody>
          <a:bodyPr/>
          <a:lstStyle/>
          <a:p>
            <a:r>
              <a:rPr lang="en-US" dirty="0"/>
              <a:t>Convolutional V</a:t>
            </a:r>
            <a:r>
              <a:rPr lang="en-US" altLang="zh-CN" dirty="0"/>
              <a:t>ision Transformer (</a:t>
            </a:r>
            <a:r>
              <a:rPr lang="en-US" altLang="zh-CN" dirty="0" err="1"/>
              <a:t>CvT</a:t>
            </a:r>
            <a:r>
              <a:rPr lang="en-US" altLang="zh-CN" dirty="0"/>
              <a:t>)</a:t>
            </a:r>
            <a:r>
              <a:rPr lang="en-US" sz="3200" dirty="0">
                <a:solidFill>
                  <a:srgbClr val="222222"/>
                </a:solidFill>
                <a:latin typeface="Arial" panose="020B0604020202020204" pitchFamily="34" charset="0"/>
              </a:rPr>
              <a:t> </a:t>
            </a:r>
            <a:r>
              <a:rPr lang="en-US" sz="3200" baseline="30000" dirty="0">
                <a:solidFill>
                  <a:srgbClr val="222222"/>
                </a:solidFill>
                <a:latin typeface="Arial" panose="020B0604020202020204" pitchFamily="34" charset="0"/>
              </a:rPr>
              <a:t>[3]</a:t>
            </a:r>
            <a:r>
              <a:rPr lang="en-US" sz="3200" dirty="0">
                <a:solidFill>
                  <a:srgbClr val="222222"/>
                </a:solidFill>
                <a:latin typeface="Arial" panose="020B0604020202020204" pitchFamily="34" charset="0"/>
              </a:rPr>
              <a:t> </a:t>
            </a:r>
            <a:endParaRPr lang="en-US" dirty="0"/>
          </a:p>
        </p:txBody>
      </p:sp>
      <p:pic>
        <p:nvPicPr>
          <p:cNvPr id="4" name="Picture 3">
            <a:extLst>
              <a:ext uri="{FF2B5EF4-FFF2-40B4-BE49-F238E27FC236}">
                <a16:creationId xmlns:a16="http://schemas.microsoft.com/office/drawing/2014/main" id="{5CA869C1-F8B0-4EF5-8222-F5D61DE07F3E}"/>
              </a:ext>
            </a:extLst>
          </p:cNvPr>
          <p:cNvPicPr>
            <a:picLocks noChangeAspect="1"/>
          </p:cNvPicPr>
          <p:nvPr/>
        </p:nvPicPr>
        <p:blipFill>
          <a:blip r:embed="rId3"/>
          <a:stretch>
            <a:fillRect/>
          </a:stretch>
        </p:blipFill>
        <p:spPr>
          <a:xfrm>
            <a:off x="0" y="1178966"/>
            <a:ext cx="9144000" cy="2819780"/>
          </a:xfrm>
          <a:prstGeom prst="rect">
            <a:avLst/>
          </a:prstGeom>
        </p:spPr>
      </p:pic>
      <p:sp>
        <p:nvSpPr>
          <p:cNvPr id="7" name="Rectangle 6">
            <a:extLst>
              <a:ext uri="{FF2B5EF4-FFF2-40B4-BE49-F238E27FC236}">
                <a16:creationId xmlns:a16="http://schemas.microsoft.com/office/drawing/2014/main" id="{D12F97E2-E124-4469-9674-89C0A5C82B1A}"/>
              </a:ext>
            </a:extLst>
          </p:cNvPr>
          <p:cNvSpPr/>
          <p:nvPr/>
        </p:nvSpPr>
        <p:spPr>
          <a:xfrm rot="16200000">
            <a:off x="6918960" y="2225040"/>
            <a:ext cx="8382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1752347-9E9A-4433-90A2-B3DF6EC90969}"/>
              </a:ext>
            </a:extLst>
          </p:cNvPr>
          <p:cNvPicPr>
            <a:picLocks noChangeAspect="1"/>
          </p:cNvPicPr>
          <p:nvPr/>
        </p:nvPicPr>
        <p:blipFill>
          <a:blip r:embed="rId4"/>
          <a:stretch>
            <a:fillRect/>
          </a:stretch>
        </p:blipFill>
        <p:spPr>
          <a:xfrm>
            <a:off x="373380" y="4238404"/>
            <a:ext cx="5387340" cy="611494"/>
          </a:xfrm>
          <a:prstGeom prst="rect">
            <a:avLst/>
          </a:prstGeom>
        </p:spPr>
      </p:pic>
      <p:pic>
        <p:nvPicPr>
          <p:cNvPr id="13" name="Picture 12">
            <a:extLst>
              <a:ext uri="{FF2B5EF4-FFF2-40B4-BE49-F238E27FC236}">
                <a16:creationId xmlns:a16="http://schemas.microsoft.com/office/drawing/2014/main" id="{567D5FFB-A17E-4058-84D0-E42A358F9085}"/>
              </a:ext>
            </a:extLst>
          </p:cNvPr>
          <p:cNvPicPr>
            <a:picLocks noChangeAspect="1"/>
          </p:cNvPicPr>
          <p:nvPr/>
        </p:nvPicPr>
        <p:blipFill>
          <a:blip r:embed="rId5"/>
          <a:stretch>
            <a:fillRect/>
          </a:stretch>
        </p:blipFill>
        <p:spPr>
          <a:xfrm>
            <a:off x="5814060" y="4050759"/>
            <a:ext cx="3246120" cy="986785"/>
          </a:xfrm>
          <a:prstGeom prst="rect">
            <a:avLst/>
          </a:prstGeom>
        </p:spPr>
      </p:pic>
    </p:spTree>
    <p:extLst>
      <p:ext uri="{BB962C8B-B14F-4D97-AF65-F5344CB8AC3E}">
        <p14:creationId xmlns:p14="http://schemas.microsoft.com/office/powerpoint/2010/main" val="2335054962"/>
      </p:ext>
    </p:extLst>
  </p:cSld>
  <p:clrMapOvr>
    <a:masterClrMapping/>
  </p:clrMapOvr>
</p:sld>
</file>

<file path=ppt/theme/theme1.xml><?xml version="1.0" encoding="utf-8"?>
<a:theme xmlns:a="http://schemas.openxmlformats.org/drawingml/2006/main" name="RU_template_FASN_16x9 widescreen">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_template_CCAS_16;9" id="{DD4A8B92-6D83-094F-956C-CEF9C024824F}" vid="{1B19C7C8-82CB-E54C-94DC-BFAC1FBCEE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RU_template_FASN_16x9 widescreen.potx</Template>
  <TotalTime>3088</TotalTime>
  <Words>1415</Words>
  <Application>Microsoft Office PowerPoint</Application>
  <PresentationFormat>On-screen Show (16:9)</PresentationFormat>
  <Paragraphs>268</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Abadi</vt:lpstr>
      <vt:lpstr>Abadi Extra Light</vt:lpstr>
      <vt:lpstr>Arial</vt:lpstr>
      <vt:lpstr>Calibri</vt:lpstr>
      <vt:lpstr>RU_template_FASN_16x9 widescreen</vt:lpstr>
      <vt:lpstr>Transformers for Medical Image Segmentation</vt:lpstr>
      <vt:lpstr>Background</vt:lpstr>
      <vt:lpstr>Taxonomy</vt:lpstr>
      <vt:lpstr>Vision Transformer (ViT) [2] </vt:lpstr>
      <vt:lpstr>Vision Transformer (ViT) [2] </vt:lpstr>
      <vt:lpstr>Vision Transformer (ViT) [2] </vt:lpstr>
      <vt:lpstr>Convolutional Vision Transformer (CvT) [3] </vt:lpstr>
      <vt:lpstr>Convolutional Vision Transformer (CvT) [3] </vt:lpstr>
      <vt:lpstr>Convolutional Vision Transformer (CvT) [3] </vt:lpstr>
      <vt:lpstr>Results</vt:lpstr>
      <vt:lpstr>TransUNet [4]</vt:lpstr>
      <vt:lpstr>Results</vt:lpstr>
      <vt:lpstr>Results</vt:lpstr>
      <vt:lpstr>Results</vt:lpstr>
      <vt:lpstr>Future directions</vt:lpstr>
      <vt:lpstr>Thanks.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Di Liu</cp:lastModifiedBy>
  <cp:revision>98</cp:revision>
  <dcterms:created xsi:type="dcterms:W3CDTF">2012-05-15T15:26:04Z</dcterms:created>
  <dcterms:modified xsi:type="dcterms:W3CDTF">2021-09-09T01:58:54Z</dcterms:modified>
</cp:coreProperties>
</file>