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69" r:id="rId5"/>
    <p:sldId id="258" r:id="rId6"/>
    <p:sldId id="259" r:id="rId7"/>
    <p:sldId id="260" r:id="rId8"/>
    <p:sldId id="261" r:id="rId9"/>
    <p:sldId id="273" r:id="rId10"/>
    <p:sldId id="272" r:id="rId11"/>
    <p:sldId id="271" r:id="rId12"/>
    <p:sldId id="275" r:id="rId13"/>
    <p:sldId id="277" r:id="rId14"/>
    <p:sldId id="276" r:id="rId15"/>
    <p:sldId id="274" r:id="rId16"/>
    <p:sldId id="279" r:id="rId17"/>
    <p:sldId id="281" r:id="rId18"/>
    <p:sldId id="283" r:id="rId19"/>
    <p:sldId id="282" r:id="rId20"/>
    <p:sldId id="284" r:id="rId21"/>
    <p:sldId id="285" r:id="rId22"/>
    <p:sldId id="286" r:id="rId23"/>
    <p:sldId id="280" r:id="rId24"/>
    <p:sldId id="28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ng liu" initials="yl" lastIdx="1" clrIdx="0">
    <p:extLst>
      <p:ext uri="{19B8F6BF-5375-455C-9EA6-DF929625EA0E}">
        <p15:presenceInfo xmlns:p15="http://schemas.microsoft.com/office/powerpoint/2012/main" userId="ying l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45EF9-1356-471C-9BBA-8D39519B1DD3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1FF34-0480-45D7-B125-68BEDB4EF1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95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1B36B-2E8B-425C-8E99-BC3301EC3B18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2EC94C3-6656-4A28-97F9-5F9B15C593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769" y="5085168"/>
            <a:ext cx="3012462" cy="646972"/>
          </a:xfrm>
          <a:prstGeom prst="rect">
            <a:avLst/>
          </a:prstGeom>
        </p:spPr>
      </p:pic>
      <p:sp>
        <p:nvSpPr>
          <p:cNvPr id="13" name="灯片编号占位符 3">
            <a:extLst>
              <a:ext uri="{FF2B5EF4-FFF2-40B4-BE49-F238E27FC236}">
                <a16:creationId xmlns:a16="http://schemas.microsoft.com/office/drawing/2014/main" id="{19F7205A-8FAD-4CC1-AC43-5FA7BED4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641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794CD-4C3B-4857-9E2E-ED28D742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9B56C-5F76-4B3F-8AC6-DEE59994A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A7C3FB-84E7-4D83-A3FF-2C46A6661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6AC41-A219-46D8-A020-3BBBB0A07424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70DF5-889F-4A2A-88EB-1640CD826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67D3E-5D6A-454D-8E2C-6A3023C5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2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E6955-7101-4261-8DF0-5C705C63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B669E8-4090-4F41-BFF6-05E06A71A4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E12209-B7E7-47D7-BBEA-B9FD2FE59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86B17B-0813-4F7A-98A6-0196017B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3D56D-20E7-4F20-9CE7-F29F09020D0D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CB9F43-9CF8-4968-BC58-653461CC7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858232-CE42-4943-8E38-0FF36F80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01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17518-D0F1-4961-89C6-E509EEAAE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B59FBE-796E-482D-9993-DBB5C98AF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7918B1-E29C-4677-81A9-6BAF7685C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971DFD-CB1C-4D8D-9B2F-1BF850D89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D42909-838D-4D18-AAA9-3792675A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CF73EC-324D-4555-BFE5-C42E8778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9A272-BA61-426D-A7FA-C924799A5077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A8E054-DDDF-475F-BDC0-C533DD7A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9C75A0-F4DB-4811-9B63-FDC5FB83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57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22B81-6690-4684-BC56-3A27B523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ED5C93-9952-4CE1-ABA6-E2AD6BB3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6AD49-33DA-4AE4-ADE3-93DD0B8E97AF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2E7B97-34C4-4873-8308-082DED78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ABB9FC-BDC6-47E6-BA8E-466C7243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52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B9D8-6A5A-4ADD-A6F3-8AF15D18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43994-A8F1-4964-AE6A-F056D7192FCC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9AD7AE2-D7F8-47A0-9B19-262142BEC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D97FF-0B5A-4127-A11C-BC41E04B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369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C3FD5-53F7-4390-AB57-73B8890BD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FA1F2-5D17-49DD-894E-F86B3817D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00236A-2D99-4F73-BAE4-AE27E0822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E046FC-DD8C-47E0-A9C9-9F1A13942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6DA9-A337-4350-AF0C-1285435AF273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60FEC-1385-44F7-8DAA-A93F30C4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3B143C-6CDA-41CB-A006-2DE15D8E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38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7755AE-A407-404D-A843-4BA7BACD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8A9B1F-E510-49B1-AE7D-8FB1205634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C816BF-4F05-4514-B9C8-B5F4E129F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946627-0969-497C-82E3-2065F0580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5CC5-7F47-4B75-BA5E-C2B0A8B6C2D5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B5284A-BFD3-4A8E-B68B-941A64C31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E7A4CA-D030-4901-8534-2949D5DE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323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CC202-6F3C-4849-8CDD-B481CD0E6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41113E-7EAC-495D-B814-F5455A660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6FD13A-5A66-4EB2-BE88-D8BBFC2D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8350F-5155-4472-84AB-0EB1E6D5EB55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D1B3E-13F1-44ED-88D8-28A5FFD02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9F0F63-7195-4F5C-95AB-DBFA17AD3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676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24319A-67A7-46F3-86B4-205605CF7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07C15B-5D60-4B82-852C-AA092F70D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F817CB-ACAA-4424-9A9E-BC5817313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93BF-EA75-49E7-BE18-70C11A592D81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4BC6D4-4CB5-4B8E-8E3E-A25923991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A963A-4D0F-4AC5-9121-AE19C4A4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62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7D2FD-21E0-4E02-922C-BF7BD5739D5A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基本概念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DA9BA01-A8CC-42E4-9ED7-B265C686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251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A135-2120-4C30-A271-6572CF28A263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基本计算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02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4843-836F-44A6-B074-48BC95103D76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历届试题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89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192B7-8BB0-479A-B540-893BD6D03754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收敛的定义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025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8F1-D13E-43E6-BA30-9D72055282A3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收敛性判别举例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90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EC8F1-D13E-43E6-BA30-9D72055282A3}" type="datetime1">
              <a:rPr lang="zh-CN" altLang="en-US" smtClean="0"/>
              <a:t>2020/10/10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文本框 12"/>
          <p:cNvSpPr txBox="1">
            <a:spLocks noChangeArrowheads="1"/>
          </p:cNvSpPr>
          <p:nvPr userDrawn="1"/>
        </p:nvSpPr>
        <p:spPr bwMode="auto">
          <a:xfrm>
            <a:off x="1002969" y="283827"/>
            <a:ext cx="5567972" cy="49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6697" tIns="43348" rIns="86697" bIns="43348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2667" b="1" dirty="0">
                <a:solidFill>
                  <a:srgbClr val="1F4B7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思考题</a:t>
            </a:r>
            <a:endParaRPr lang="en-US" altLang="zh-CN" sz="2667" b="1" dirty="0">
              <a:solidFill>
                <a:srgbClr val="1F4B7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燕尾形 5"/>
          <p:cNvSpPr/>
          <p:nvPr userDrawn="1"/>
        </p:nvSpPr>
        <p:spPr>
          <a:xfrm>
            <a:off x="420431" y="356659"/>
            <a:ext cx="288032" cy="384043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 userDrawn="1"/>
        </p:nvSpPr>
        <p:spPr>
          <a:xfrm>
            <a:off x="623631" y="356659"/>
            <a:ext cx="288032" cy="38404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8" name="平行四边形 8">
            <a:extLst>
              <a:ext uri="{FF2B5EF4-FFF2-40B4-BE49-F238E27FC236}">
                <a16:creationId xmlns:a16="http://schemas.microsoft.com/office/drawing/2014/main" id="{6B3D172A-9EDE-4715-8A00-E46EE4C14BA8}"/>
              </a:ext>
            </a:extLst>
          </p:cNvPr>
          <p:cNvSpPr/>
          <p:nvPr userDrawn="1"/>
        </p:nvSpPr>
        <p:spPr>
          <a:xfrm>
            <a:off x="9697963" y="6298952"/>
            <a:ext cx="2501435" cy="212531"/>
          </a:xfrm>
          <a:custGeom>
            <a:avLst/>
            <a:gdLst>
              <a:gd name="connsiteX0" fmla="*/ 0 w 1870529"/>
              <a:gd name="connsiteY0" fmla="*/ 159398 h 159398"/>
              <a:gd name="connsiteX1" fmla="*/ 39850 w 1870529"/>
              <a:gd name="connsiteY1" fmla="*/ 0 h 159398"/>
              <a:gd name="connsiteX2" fmla="*/ 1870529 w 1870529"/>
              <a:gd name="connsiteY2" fmla="*/ 0 h 159398"/>
              <a:gd name="connsiteX3" fmla="*/ 1830680 w 1870529"/>
              <a:gd name="connsiteY3" fmla="*/ 159398 h 159398"/>
              <a:gd name="connsiteX4" fmla="*/ 0 w 1870529"/>
              <a:gd name="connsiteY4" fmla="*/ 159398 h 159398"/>
              <a:gd name="connsiteX0" fmla="*/ 0 w 1876076"/>
              <a:gd name="connsiteY0" fmla="*/ 159398 h 159398"/>
              <a:gd name="connsiteX1" fmla="*/ 39850 w 1876076"/>
              <a:gd name="connsiteY1" fmla="*/ 0 h 159398"/>
              <a:gd name="connsiteX2" fmla="*/ 1870529 w 1876076"/>
              <a:gd name="connsiteY2" fmla="*/ 0 h 159398"/>
              <a:gd name="connsiteX3" fmla="*/ 1876076 w 1876076"/>
              <a:gd name="connsiteY3" fmla="*/ 159398 h 159398"/>
              <a:gd name="connsiteX4" fmla="*/ 0 w 1876076"/>
              <a:gd name="connsiteY4" fmla="*/ 159398 h 159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076" h="159398">
                <a:moveTo>
                  <a:pt x="0" y="159398"/>
                </a:moveTo>
                <a:lnTo>
                  <a:pt x="39850" y="0"/>
                </a:lnTo>
                <a:lnTo>
                  <a:pt x="1870529" y="0"/>
                </a:lnTo>
                <a:lnTo>
                  <a:pt x="1876076" y="159398"/>
                </a:lnTo>
                <a:lnTo>
                  <a:pt x="0" y="159398"/>
                </a:lnTo>
                <a:close/>
              </a:path>
            </a:pathLst>
          </a:custGeom>
          <a:solidFill>
            <a:srgbClr val="E88D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平行四边形 7">
            <a:extLst>
              <a:ext uri="{FF2B5EF4-FFF2-40B4-BE49-F238E27FC236}">
                <a16:creationId xmlns:a16="http://schemas.microsoft.com/office/drawing/2014/main" id="{0680BB9B-5B60-41AE-9EA0-1411F8CE7903}"/>
              </a:ext>
            </a:extLst>
          </p:cNvPr>
          <p:cNvSpPr/>
          <p:nvPr userDrawn="1"/>
        </p:nvSpPr>
        <p:spPr>
          <a:xfrm>
            <a:off x="8556171" y="6598569"/>
            <a:ext cx="3637368" cy="290287"/>
          </a:xfrm>
          <a:custGeom>
            <a:avLst/>
            <a:gdLst>
              <a:gd name="connsiteX0" fmla="*/ 0 w 2803073"/>
              <a:gd name="connsiteY0" fmla="*/ 217715 h 217715"/>
              <a:gd name="connsiteX1" fmla="*/ 54429 w 2803073"/>
              <a:gd name="connsiteY1" fmla="*/ 0 h 217715"/>
              <a:gd name="connsiteX2" fmla="*/ 2803073 w 2803073"/>
              <a:gd name="connsiteY2" fmla="*/ 0 h 217715"/>
              <a:gd name="connsiteX3" fmla="*/ 2748644 w 2803073"/>
              <a:gd name="connsiteY3" fmla="*/ 217715 h 217715"/>
              <a:gd name="connsiteX4" fmla="*/ 0 w 2803073"/>
              <a:gd name="connsiteY4" fmla="*/ 217715 h 217715"/>
              <a:gd name="connsiteX0" fmla="*/ 0 w 2777133"/>
              <a:gd name="connsiteY0" fmla="*/ 217715 h 217715"/>
              <a:gd name="connsiteX1" fmla="*/ 54429 w 2777133"/>
              <a:gd name="connsiteY1" fmla="*/ 0 h 217715"/>
              <a:gd name="connsiteX2" fmla="*/ 2777133 w 2777133"/>
              <a:gd name="connsiteY2" fmla="*/ 0 h 217715"/>
              <a:gd name="connsiteX3" fmla="*/ 2748644 w 2777133"/>
              <a:gd name="connsiteY3" fmla="*/ 217715 h 217715"/>
              <a:gd name="connsiteX4" fmla="*/ 0 w 2777133"/>
              <a:gd name="connsiteY4" fmla="*/ 217715 h 217715"/>
              <a:gd name="connsiteX0" fmla="*/ 0 w 2748644"/>
              <a:gd name="connsiteY0" fmla="*/ 217715 h 217715"/>
              <a:gd name="connsiteX1" fmla="*/ 54429 w 2748644"/>
              <a:gd name="connsiteY1" fmla="*/ 0 h 217715"/>
              <a:gd name="connsiteX2" fmla="*/ 2744707 w 2748644"/>
              <a:gd name="connsiteY2" fmla="*/ 0 h 217715"/>
              <a:gd name="connsiteX3" fmla="*/ 2748644 w 2748644"/>
              <a:gd name="connsiteY3" fmla="*/ 217715 h 217715"/>
              <a:gd name="connsiteX4" fmla="*/ 0 w 2748644"/>
              <a:gd name="connsiteY4" fmla="*/ 217715 h 217715"/>
              <a:gd name="connsiteX0" fmla="*/ 0 w 2749807"/>
              <a:gd name="connsiteY0" fmla="*/ 217715 h 217715"/>
              <a:gd name="connsiteX1" fmla="*/ 54429 w 2749807"/>
              <a:gd name="connsiteY1" fmla="*/ 0 h 217715"/>
              <a:gd name="connsiteX2" fmla="*/ 2749507 w 2749807"/>
              <a:gd name="connsiteY2" fmla="*/ 0 h 217715"/>
              <a:gd name="connsiteX3" fmla="*/ 2748644 w 2749807"/>
              <a:gd name="connsiteY3" fmla="*/ 217715 h 217715"/>
              <a:gd name="connsiteX4" fmla="*/ 0 w 2749807"/>
              <a:gd name="connsiteY4" fmla="*/ 217715 h 217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9807" h="217715">
                <a:moveTo>
                  <a:pt x="0" y="217715"/>
                </a:moveTo>
                <a:lnTo>
                  <a:pt x="54429" y="0"/>
                </a:lnTo>
                <a:lnTo>
                  <a:pt x="2749507" y="0"/>
                </a:lnTo>
                <a:cubicBezTo>
                  <a:pt x="2750819" y="72572"/>
                  <a:pt x="2747332" y="145143"/>
                  <a:pt x="2748644" y="217715"/>
                </a:cubicBezTo>
                <a:lnTo>
                  <a:pt x="0" y="217715"/>
                </a:lnTo>
                <a:close/>
              </a:path>
            </a:pathLst>
          </a:custGeom>
          <a:solidFill>
            <a:srgbClr val="1F4B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AAFA057-E4E0-4FE5-9481-BA1BCC201F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800" y="283827"/>
            <a:ext cx="1260000" cy="777733"/>
          </a:xfrm>
          <a:prstGeom prst="rect">
            <a:avLst/>
          </a:prstGeom>
        </p:spPr>
      </p:pic>
      <p:sp>
        <p:nvSpPr>
          <p:cNvPr id="12" name="灯片编号占位符 3">
            <a:extLst>
              <a:ext uri="{FF2B5EF4-FFF2-40B4-BE49-F238E27FC236}">
                <a16:creationId xmlns:a16="http://schemas.microsoft.com/office/drawing/2014/main" id="{F220C029-8981-4781-B7F4-AF792DC19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61361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0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E473D-987C-4CEB-84C0-602F14688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80DC28-63A6-4C33-BCFB-A4D3798AC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60A45D-6044-4898-8564-51075C7D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3772-D155-4B44-AE6C-1E31AA2E16EA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A2A5C0-C2AD-4B34-909B-FED1A9A1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E1687-4137-4EDE-8884-4FEB2A37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1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7B3C-DA7D-49B8-A361-1A8CAFBF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FA8532-2C88-4802-8536-174567ED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98F98-324D-4A02-B421-AA599B106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B9B8-E50E-4728-B910-626BA5AC8858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E8E42-67BC-4E97-9A16-F45AB482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FE734A-80A0-41DA-AB00-6A9A46C6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4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703BBF-4D59-4BC5-8342-14F7C55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DB9AA1-D2DE-4950-A700-78B658DF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A441D-D743-4E9D-9005-FEDBD1BAE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EAC5-0139-4063-826E-80CE745713F8}" type="datetime1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F5428B-9CB5-431A-8F0E-9CE477152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B9B7E-7E0D-4288-B3B7-3131E15D7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E3998-EC7F-4296-A608-DD8C7AB99A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58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5E25E5-A2EE-42B1-8189-4146EEEA0655}" type="datetime1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2020/10/10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EFC946-6D13-4F8C-9740-992A906A613E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2944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C2DC338-1294-4402-A7C9-CDCEC173DCBA}"/>
              </a:ext>
            </a:extLst>
          </p:cNvPr>
          <p:cNvSpPr txBox="1"/>
          <p:nvPr/>
        </p:nvSpPr>
        <p:spPr>
          <a:xfrm>
            <a:off x="3865160" y="2263448"/>
            <a:ext cx="44616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导数与偏导数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06BDE-0B5A-459F-8C0A-DCBDE608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00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79F487-8F53-47A0-A57C-F512239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A0A678-FA61-4E7E-8409-64A7A71CD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52" b="11548"/>
          <a:stretch/>
        </p:blipFill>
        <p:spPr>
          <a:xfrm>
            <a:off x="2252279" y="1175303"/>
            <a:ext cx="8492876" cy="183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23F27EA7-CFF3-4494-98E2-CDE6239E71ED}"/>
              </a:ext>
            </a:extLst>
          </p:cNvPr>
          <p:cNvSpPr txBox="1"/>
          <p:nvPr/>
        </p:nvSpPr>
        <p:spPr>
          <a:xfrm>
            <a:off x="926275" y="1175303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6.(8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428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D41097-3EE3-47A4-95DC-6F67B15D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879E4D-A3BE-4386-A2FE-3968EB30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613" y="938150"/>
            <a:ext cx="7945184" cy="223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35D57A-2989-4C1E-B05B-0D32ACC45173}"/>
              </a:ext>
            </a:extLst>
          </p:cNvPr>
          <p:cNvSpPr txBox="1"/>
          <p:nvPr/>
        </p:nvSpPr>
        <p:spPr>
          <a:xfrm>
            <a:off x="961901" y="1211283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7.(2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nd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3653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7C2B6A-A4DF-4BAC-A95C-E4B58283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CF6D81-7BF5-45CC-99A7-9D8E15AF0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717" y="1199408"/>
            <a:ext cx="7050566" cy="388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DEF084-C358-46AB-843C-4A88B5F9819B}"/>
              </a:ext>
            </a:extLst>
          </p:cNvPr>
          <p:cNvSpPr txBox="1"/>
          <p:nvPr/>
        </p:nvSpPr>
        <p:spPr>
          <a:xfrm>
            <a:off x="985652" y="1199408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8.(3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rd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209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53E9E9-D33C-404C-AB2A-6CEBFF06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1F913E-ED72-45E9-9486-4B786D712C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0"/>
          <a:stretch/>
        </p:blipFill>
        <p:spPr>
          <a:xfrm>
            <a:off x="2181453" y="957997"/>
            <a:ext cx="8179040" cy="259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EB9677-CD12-4B6F-ACD7-95C98BF6FF95}"/>
              </a:ext>
            </a:extLst>
          </p:cNvPr>
          <p:cNvSpPr txBox="1"/>
          <p:nvPr/>
        </p:nvSpPr>
        <p:spPr>
          <a:xfrm>
            <a:off x="950026" y="1140031"/>
            <a:ext cx="1231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9.(4</a:t>
            </a:r>
            <a:r>
              <a:rPr lang="en-US" altLang="zh-CN" sz="2800" b="1" baseline="30000" dirty="0"/>
              <a:t>th</a:t>
            </a:r>
            <a:r>
              <a:rPr lang="en-US" altLang="zh-CN" sz="2800" b="1" dirty="0"/>
              <a:t> )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45812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79F487-8F53-47A0-A57C-F512239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50CA1-D49D-4C31-B385-D13C10E7CA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1" b="43614"/>
          <a:stretch/>
        </p:blipFill>
        <p:spPr>
          <a:xfrm>
            <a:off x="2546639" y="1116032"/>
            <a:ext cx="8336181" cy="2196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FC2A31E-6665-4E1A-85F1-8F2ACEF156E2}"/>
              </a:ext>
            </a:extLst>
          </p:cNvPr>
          <p:cNvSpPr txBox="1"/>
          <p:nvPr/>
        </p:nvSpPr>
        <p:spPr>
          <a:xfrm>
            <a:off x="890649" y="1116032"/>
            <a:ext cx="1548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10.(9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723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EA7ACBA-56FC-4BDD-BA2C-B1483A0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C47166-F803-4C00-B0A6-B7EA0DBD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988" y="1116280"/>
            <a:ext cx="7601095" cy="223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569BF7A-C833-4827-9A56-F738CA9B711C}"/>
              </a:ext>
            </a:extLst>
          </p:cNvPr>
          <p:cNvSpPr txBox="1"/>
          <p:nvPr/>
        </p:nvSpPr>
        <p:spPr>
          <a:xfrm>
            <a:off x="926275" y="1116280"/>
            <a:ext cx="2329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11.(3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rd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832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E10A94-1148-4013-9826-71017733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E03B41B-233D-4C5C-9FF0-3A1557A37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700" y="1100207"/>
            <a:ext cx="8297130" cy="187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6BA30B-1174-4560-BACA-91C85F8C3387}"/>
              </a:ext>
            </a:extLst>
          </p:cNvPr>
          <p:cNvSpPr txBox="1"/>
          <p:nvPr/>
        </p:nvSpPr>
        <p:spPr>
          <a:xfrm>
            <a:off x="950025" y="1199408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12.(4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430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DE5BCD-610C-4DA1-99BE-46F6A44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D4E8AC-2D2F-4C43-9127-165CC512C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845" y="1175658"/>
            <a:ext cx="7667078" cy="147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074BEBE-B415-4340-82A3-88C6F567DDB0}"/>
              </a:ext>
            </a:extLst>
          </p:cNvPr>
          <p:cNvSpPr txBox="1"/>
          <p:nvPr/>
        </p:nvSpPr>
        <p:spPr>
          <a:xfrm>
            <a:off x="911353" y="117565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13.(10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2286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F4D784-9479-4541-8CA0-AE48FA89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9C38C7-9547-4CD0-8E87-8F9D96E7FAC5}"/>
              </a:ext>
            </a:extLst>
          </p:cNvPr>
          <p:cNvSpPr txBox="1"/>
          <p:nvPr/>
        </p:nvSpPr>
        <p:spPr>
          <a:xfrm>
            <a:off x="926275" y="1235034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14.(5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14177C-134A-4A75-91D6-4A0FF0E52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051" y="1066767"/>
            <a:ext cx="7514434" cy="27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615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707E257-1443-4C8A-8767-3B0EE7E1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C0C0B7-5D73-44AF-802D-868AB99C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075" y="1306286"/>
            <a:ext cx="7387578" cy="2844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79056E-E512-44E2-A601-BC593F6C4675}"/>
              </a:ext>
            </a:extLst>
          </p:cNvPr>
          <p:cNvSpPr txBox="1"/>
          <p:nvPr/>
        </p:nvSpPr>
        <p:spPr>
          <a:xfrm>
            <a:off x="914400" y="1306286"/>
            <a:ext cx="2324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15.(6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F06E8-2432-42B0-BEAF-E23120BF183F}"/>
              </a:ext>
            </a:extLst>
          </p:cNvPr>
          <p:cNvSpPr/>
          <p:nvPr/>
        </p:nvSpPr>
        <p:spPr>
          <a:xfrm>
            <a:off x="8942119" y="1805756"/>
            <a:ext cx="1496291" cy="2724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04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41D8AA-7CD2-4834-ADC9-8BB0D582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7885" y="6519796"/>
            <a:ext cx="2743200" cy="365125"/>
          </a:xfrm>
        </p:spPr>
        <p:txBody>
          <a:bodyPr/>
          <a:lstStyle/>
          <a:p>
            <a:fld id="{2EEFC946-6D13-4F8C-9740-992A906A613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9C2C3C-5C0C-4CEB-B54E-94369C20FEAB}"/>
              </a:ext>
            </a:extLst>
          </p:cNvPr>
          <p:cNvSpPr txBox="1"/>
          <p:nvPr/>
        </p:nvSpPr>
        <p:spPr>
          <a:xfrm>
            <a:off x="1074198" y="114521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一元函数导数：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DF9A6D-0369-4FA2-8B73-2F00EA31165D}"/>
                  </a:ext>
                </a:extLst>
              </p:cNvPr>
              <p:cNvSpPr txBox="1"/>
              <p:nvPr/>
            </p:nvSpPr>
            <p:spPr>
              <a:xfrm>
                <a:off x="3795986" y="952474"/>
                <a:ext cx="4285917" cy="90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ADF9A6D-0369-4FA2-8B73-2F00EA311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6" y="952474"/>
                <a:ext cx="4285917" cy="9087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52D3515-7433-49A1-BD52-C9FA745EA722}"/>
              </a:ext>
            </a:extLst>
          </p:cNvPr>
          <p:cNvSpPr txBox="1"/>
          <p:nvPr/>
        </p:nvSpPr>
        <p:spPr>
          <a:xfrm>
            <a:off x="2151416" y="253013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左导数：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8CAB49-8812-435D-804D-C45E32D8260A}"/>
                  </a:ext>
                </a:extLst>
              </p:cNvPr>
              <p:cNvSpPr txBox="1"/>
              <p:nvPr/>
            </p:nvSpPr>
            <p:spPr>
              <a:xfrm>
                <a:off x="3795986" y="2337391"/>
                <a:ext cx="4731552" cy="90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E8CAB49-8812-435D-804D-C45E32D8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6" y="2337391"/>
                <a:ext cx="4731552" cy="9087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D3F05F0-AF8E-471F-9161-9C4813F63D15}"/>
              </a:ext>
            </a:extLst>
          </p:cNvPr>
          <p:cNvSpPr txBox="1"/>
          <p:nvPr/>
        </p:nvSpPr>
        <p:spPr>
          <a:xfrm>
            <a:off x="2151416" y="411354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右导数：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BE7F4AF-AD8B-4438-BDE5-6DE9725B784E}"/>
                  </a:ext>
                </a:extLst>
              </p:cNvPr>
              <p:cNvSpPr txBox="1"/>
              <p:nvPr/>
            </p:nvSpPr>
            <p:spPr>
              <a:xfrm>
                <a:off x="3795986" y="3920804"/>
                <a:ext cx="4574457" cy="9087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𝐥𝐢𝐦</m:t>
                              </m:r>
                            </m:e>
                            <m:li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BE7F4AF-AD8B-4438-BDE5-6DE9725B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86" y="3920804"/>
                <a:ext cx="4574457" cy="908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BAD8199-0509-4BDA-81B5-F8218B3FCFA1}"/>
              </a:ext>
            </a:extLst>
          </p:cNvPr>
          <p:cNvSpPr txBox="1"/>
          <p:nvPr/>
        </p:nvSpPr>
        <p:spPr>
          <a:xfrm>
            <a:off x="1074198" y="529996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高阶导数</a:t>
            </a:r>
          </a:p>
        </p:txBody>
      </p:sp>
    </p:spTree>
    <p:extLst>
      <p:ext uri="{BB962C8B-B14F-4D97-AF65-F5344CB8AC3E}">
        <p14:creationId xmlns:p14="http://schemas.microsoft.com/office/powerpoint/2010/main" val="281147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19537" y="1052736"/>
                <a:ext cx="8297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16. </a:t>
                </a:r>
                <a:r>
                  <a:rPr lang="zh-CN" altLang="en-US" sz="2800" b="1" dirty="0"/>
                  <a:t>求证：在实轴上不存在可微函数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𝒇</m:t>
                    </m:r>
                    <m:r>
                      <a:rPr lang="en-US" altLang="zh-CN" sz="2800" b="1" i="1">
                        <a:latin typeface="Cambria Math"/>
                      </a:rPr>
                      <m:t>(</m:t>
                    </m:r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800" b="1" dirty="0"/>
                  <a:t>，使其满足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1052736"/>
                <a:ext cx="8297464" cy="523220"/>
              </a:xfrm>
              <a:prstGeom prst="rect">
                <a:avLst/>
              </a:prstGeom>
              <a:blipFill>
                <a:blip r:embed="rId2"/>
                <a:stretch>
                  <a:fillRect l="-1543" t="-12791" r="-147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22074" y="1575957"/>
                <a:ext cx="4146135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  <m:r>
                        <a:rPr lang="en-US" altLang="zh-CN" sz="2800" b="1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074" y="1575957"/>
                <a:ext cx="4146135" cy="5786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19536" y="2276872"/>
                <a:ext cx="59184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证明：若存在这样的函数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800" b="1" dirty="0"/>
                  <a:t>。则有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2276872"/>
                <a:ext cx="5918480" cy="523220"/>
              </a:xfrm>
              <a:prstGeom prst="rect">
                <a:avLst/>
              </a:prstGeom>
              <a:blipFill>
                <a:blip r:embed="rId4"/>
                <a:stretch>
                  <a:fillRect l="-2163" t="-12941" r="-618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19537" y="2780929"/>
                <a:ext cx="8767785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𝟑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>
                              <a:latin typeface="Cambria Math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2780929"/>
                <a:ext cx="8767785" cy="7371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27125" y="3645024"/>
                <a:ext cx="2150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800" b="1" dirty="0"/>
                  <a:t>，有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5" y="3645024"/>
                <a:ext cx="2150717" cy="523220"/>
              </a:xfrm>
              <a:prstGeom prst="rect">
                <a:avLst/>
              </a:prstGeom>
              <a:blipFill>
                <a:blip r:embed="rId6"/>
                <a:stretch>
                  <a:fillRect l="-5666" t="-12791" r="-4533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73198" y="4174031"/>
                <a:ext cx="4567019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=−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𝟑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198" y="4174031"/>
                <a:ext cx="4567019" cy="5329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931112" y="4725144"/>
                <a:ext cx="26587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易得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800" b="1" dirty="0"/>
                  <a:t>。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112" y="4725144"/>
                <a:ext cx="2658741" cy="523220"/>
              </a:xfrm>
              <a:prstGeom prst="rect">
                <a:avLst/>
              </a:prstGeom>
              <a:blipFill>
                <a:blip r:embed="rId8"/>
                <a:stretch>
                  <a:fillRect l="-4817" t="-11628" r="-344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9536" y="5445225"/>
                <a:ext cx="585173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en-US" altLang="zh-CN" sz="2800" b="1" i="1">
                        <a:latin typeface="Cambria Math"/>
                      </a:rPr>
                      <m:t>=−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𝟑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sz="2800" b="1" i="1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sz="2800" b="1" i="1">
                        <a:latin typeface="Cambria Math"/>
                      </a:rPr>
                      <m:t>+</m:t>
                    </m:r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  <m:r>
                      <a:rPr lang="en-US" altLang="zh-CN" sz="2800" b="1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sz="2800" b="1" dirty="0"/>
                  <a:t>两边求导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445225"/>
                <a:ext cx="5851730" cy="578685"/>
              </a:xfrm>
              <a:prstGeom prst="rect">
                <a:avLst/>
              </a:prstGeom>
              <a:blipFill>
                <a:blip r:embed="rId9"/>
                <a:stretch>
                  <a:fillRect l="-2188" t="-5263" r="-938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48926" y="1124745"/>
                <a:ext cx="459093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𝒇</m:t>
                      </m:r>
                      <m:r>
                        <a:rPr lang="en-US" altLang="zh-CN" sz="2800" b="1" i="1">
                          <a:latin typeface="Cambria Math"/>
                        </a:rPr>
                        <m:t>′(</m:t>
                      </m:r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  <m:r>
                        <a:rPr lang="en-US" altLang="zh-CN" sz="2800" b="1" i="1">
                          <a:latin typeface="Cambria Math"/>
                        </a:rPr>
                        <m:t>)=−</m:t>
                      </m:r>
                      <m:r>
                        <a:rPr lang="en-US" altLang="zh-CN" sz="2800" b="1" i="1">
                          <a:latin typeface="Cambria Math"/>
                        </a:rPr>
                        <m:t>𝟑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altLang="zh-CN" sz="2800" b="1" i="1">
                          <a:latin typeface="Cambria Math"/>
                        </a:rPr>
                        <m:t>+</m:t>
                      </m:r>
                      <m:r>
                        <a:rPr lang="en-US" altLang="zh-CN" sz="2800" b="1" i="1">
                          <a:latin typeface="Cambria Math"/>
                        </a:rPr>
                        <m:t>𝟐</m:t>
                      </m:r>
                      <m:r>
                        <a:rPr lang="en-US" altLang="zh-CN" sz="2800" b="1" i="1"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926" y="1124745"/>
                <a:ext cx="4590937" cy="5786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63552" y="1969676"/>
                <a:ext cx="25097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  <m:r>
                      <a:rPr lang="en-US" altLang="zh-CN" sz="2800" b="1" i="1">
                        <a:latin typeface="Cambria Math"/>
                      </a:rPr>
                      <m:t>=</m:t>
                    </m:r>
                    <m:r>
                      <a:rPr lang="en-US" altLang="zh-CN" sz="2800" b="1" i="1">
                        <a:latin typeface="Cambria Math"/>
                      </a:rPr>
                      <m:t>𝟏</m:t>
                    </m:r>
                  </m:oMath>
                </a14:m>
                <a:r>
                  <a:rPr lang="zh-CN" altLang="en-US" sz="2800" b="1" dirty="0"/>
                  <a:t>，则有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1969676"/>
                <a:ext cx="2509790" cy="523220"/>
              </a:xfrm>
              <a:prstGeom prst="rect">
                <a:avLst/>
              </a:prstGeom>
              <a:blipFill>
                <a:blip r:embed="rId3"/>
                <a:stretch>
                  <a:fillRect l="-5109" t="-11628" r="-3650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59696" y="2706300"/>
                <a:ext cx="5506700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/>
                                </a:rPr>
                                <m:t>𝟏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altLang="zh-CN" sz="2800" b="1" i="1">
                          <a:latin typeface="Cambria Math"/>
                        </a:rPr>
                        <m:t>=−</m:t>
                      </m:r>
                      <m:r>
                        <a:rPr lang="en-US" altLang="zh-CN" sz="2800" b="1" i="1">
                          <a:latin typeface="Cambria Math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96" y="2706300"/>
                <a:ext cx="5506700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063552" y="35010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矛盾！证毕。</a:t>
            </a:r>
          </a:p>
        </p:txBody>
      </p:sp>
    </p:spTree>
    <p:extLst>
      <p:ext uri="{BB962C8B-B14F-4D97-AF65-F5344CB8AC3E}">
        <p14:creationId xmlns:p14="http://schemas.microsoft.com/office/powerpoint/2010/main" val="396066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0D686B-3077-40FD-95CB-33A0DD97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FDD4A5-B47D-469F-8582-E1FF567FF818}"/>
                  </a:ext>
                </a:extLst>
              </p:cNvPr>
              <p:cNvSpPr txBox="1"/>
              <p:nvPr/>
            </p:nvSpPr>
            <p:spPr>
              <a:xfrm>
                <a:off x="932155" y="976543"/>
                <a:ext cx="5043432" cy="5850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17. 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rad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latin typeface="Cambria Math" panose="02040503050406030204" pitchFamily="18" charset="0"/>
                          </a:rPr>
                          <m:t>𝐚𝐫𝐜𝐬𝐢𝐧</m:t>
                        </m:r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DFDD4A5-B47D-469F-8582-E1FF567FF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55" y="976543"/>
                <a:ext cx="5043432" cy="585097"/>
              </a:xfrm>
              <a:prstGeom prst="rect">
                <a:avLst/>
              </a:prstGeom>
              <a:blipFill>
                <a:blip r:embed="rId2"/>
                <a:stretch>
                  <a:fillRect l="-2539" r="-1693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7D9F44-1559-4516-ADFB-1D72C821BDAC}"/>
                  </a:ext>
                </a:extLst>
              </p:cNvPr>
              <p:cNvSpPr txBox="1"/>
              <p:nvPr/>
            </p:nvSpPr>
            <p:spPr>
              <a:xfrm>
                <a:off x="1606858" y="1811044"/>
                <a:ext cx="5769336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(1) 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证明：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𝒙𝒚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;</a:t>
                </a:r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E7D9F44-1559-4516-ADFB-1D72C821B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58" y="1811044"/>
                <a:ext cx="5769336" cy="578685"/>
              </a:xfrm>
              <a:prstGeom prst="rect">
                <a:avLst/>
              </a:prstGeom>
              <a:blipFill>
                <a:blip r:embed="rId3"/>
                <a:stretch>
                  <a:fillRect l="-2220" t="-6316" r="-1586" b="-2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38C5A2-931A-4940-BC0C-A5253F83C1F6}"/>
                  </a:ext>
                </a:extLst>
              </p:cNvPr>
              <p:cNvSpPr txBox="1"/>
              <p:nvPr/>
            </p:nvSpPr>
            <p:spPr>
              <a:xfrm>
                <a:off x="1606858" y="2639133"/>
                <a:ext cx="9317679" cy="586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/>
                  <a:t>(2) </a:t>
                </a:r>
                <a:r>
                  <a:rPr lang="zh-CN" altLang="en-US" sz="2800" b="1" dirty="0"/>
                  <a:t>证明：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C38C5A2-931A-4940-BC0C-A5253F83C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58" y="2639133"/>
                <a:ext cx="9317679" cy="586827"/>
              </a:xfrm>
              <a:prstGeom prst="rect">
                <a:avLst/>
              </a:prstGeom>
              <a:blipFill>
                <a:blip r:embed="rId4"/>
                <a:stretch>
                  <a:fillRect l="-1374" t="-416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DC7C90-DE6F-4EE9-9021-1CAA9EFE7EC3}"/>
                  </a:ext>
                </a:extLst>
              </p:cNvPr>
              <p:cNvSpPr txBox="1"/>
              <p:nvPr/>
            </p:nvSpPr>
            <p:spPr>
              <a:xfrm>
                <a:off x="1606858" y="3475364"/>
                <a:ext cx="2342373" cy="552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(3) </a:t>
                </a:r>
                <a:r>
                  <a:rPr lang="zh-CN" altLang="en-US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.</a:t>
                </a:r>
                <a:endPara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DC7C90-DE6F-4EE9-9021-1CAA9EFE7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858" y="3475364"/>
                <a:ext cx="2342373" cy="552267"/>
              </a:xfrm>
              <a:prstGeom prst="rect">
                <a:avLst/>
              </a:prstGeom>
              <a:blipFill>
                <a:blip r:embed="rId5"/>
                <a:stretch>
                  <a:fillRect l="-5469" t="-5495" r="-4948" b="-296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756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E867A6-FBD9-4227-9472-4028E5BB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855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B03ABC8-CA03-48AD-8E47-9420152E1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66E4BB-F8E7-4F3F-993D-2E8D57FBB843}"/>
              </a:ext>
            </a:extLst>
          </p:cNvPr>
          <p:cNvSpPr txBox="1"/>
          <p:nvPr/>
        </p:nvSpPr>
        <p:spPr>
          <a:xfrm>
            <a:off x="1035113" y="1355286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多元函数偏导数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56B29D-2C85-4C35-9C59-D2B256755269}"/>
              </a:ext>
            </a:extLst>
          </p:cNvPr>
          <p:cNvSpPr txBox="1"/>
          <p:nvPr/>
        </p:nvSpPr>
        <p:spPr>
          <a:xfrm>
            <a:off x="1035112" y="373749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方向导数，梯度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12855C-7F7C-413C-8A0E-1FE4F382F7D1}"/>
              </a:ext>
            </a:extLst>
          </p:cNvPr>
          <p:cNvSpPr txBox="1"/>
          <p:nvPr/>
        </p:nvSpPr>
        <p:spPr>
          <a:xfrm>
            <a:off x="1035112" y="254639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全微分</a:t>
            </a:r>
          </a:p>
        </p:txBody>
      </p:sp>
    </p:spTree>
    <p:extLst>
      <p:ext uri="{BB962C8B-B14F-4D97-AF65-F5344CB8AC3E}">
        <p14:creationId xmlns:p14="http://schemas.microsoft.com/office/powerpoint/2010/main" val="224060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D0F82C-8EB3-4F31-8EAD-DE9F0C2B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C22FD0-7998-42E6-9135-50998A27D6B7}"/>
              </a:ext>
            </a:extLst>
          </p:cNvPr>
          <p:cNvSpPr txBox="1"/>
          <p:nvPr/>
        </p:nvSpPr>
        <p:spPr>
          <a:xfrm>
            <a:off x="861134" y="909211"/>
            <a:ext cx="31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导数的四则运算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FF370C-4C67-43F5-A2DE-F4FC541535A9}"/>
              </a:ext>
            </a:extLst>
          </p:cNvPr>
          <p:cNvSpPr txBox="1"/>
          <p:nvPr/>
        </p:nvSpPr>
        <p:spPr>
          <a:xfrm>
            <a:off x="861134" y="1684458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复合函数求导数或偏导数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886B1F8-02FB-4340-B7ED-7CBD7004E543}"/>
              </a:ext>
            </a:extLst>
          </p:cNvPr>
          <p:cNvSpPr txBox="1"/>
          <p:nvPr/>
        </p:nvSpPr>
        <p:spPr>
          <a:xfrm>
            <a:off x="861134" y="2459705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参数方程确定的函数求导数或偏导数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3ED177-2426-428A-AA6F-31EBE41DCF74}"/>
              </a:ext>
            </a:extLst>
          </p:cNvPr>
          <p:cNvSpPr txBox="1"/>
          <p:nvPr/>
        </p:nvSpPr>
        <p:spPr>
          <a:xfrm>
            <a:off x="861134" y="3234952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隐函数求导数或偏导数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B3D02C-3439-448D-BB2C-AEBEAA2F2D7E}"/>
              </a:ext>
            </a:extLst>
          </p:cNvPr>
          <p:cNvSpPr txBox="1"/>
          <p:nvPr/>
        </p:nvSpPr>
        <p:spPr>
          <a:xfrm>
            <a:off x="861134" y="4010199"/>
            <a:ext cx="4947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相应地求高阶导数或偏导数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80403-73A8-4A33-AD4D-A575BC43E027}"/>
              </a:ext>
            </a:extLst>
          </p:cNvPr>
          <p:cNvSpPr txBox="1"/>
          <p:nvPr/>
        </p:nvSpPr>
        <p:spPr>
          <a:xfrm>
            <a:off x="861134" y="4785446"/>
            <a:ext cx="4588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求某一固定点的高阶导数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ADF13EF-0C55-4BE3-80DB-FC838E88CD09}"/>
              </a:ext>
            </a:extLst>
          </p:cNvPr>
          <p:cNvSpPr txBox="1"/>
          <p:nvPr/>
        </p:nvSpPr>
        <p:spPr>
          <a:xfrm>
            <a:off x="861133" y="5560693"/>
            <a:ext cx="3151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7.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方向导数的计算</a:t>
            </a:r>
          </a:p>
        </p:txBody>
      </p:sp>
    </p:spTree>
    <p:extLst>
      <p:ext uri="{BB962C8B-B14F-4D97-AF65-F5344CB8AC3E}">
        <p14:creationId xmlns:p14="http://schemas.microsoft.com/office/powerpoint/2010/main" val="269769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93C6280-0D2D-4061-9C0D-D90FF0286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28" t="3757" r="13581"/>
          <a:stretch/>
        </p:blipFill>
        <p:spPr>
          <a:xfrm>
            <a:off x="3202696" y="835234"/>
            <a:ext cx="5150759" cy="1872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3AB654E-2D4F-41FD-86D3-FE337244127C}"/>
              </a:ext>
            </a:extLst>
          </p:cNvPr>
          <p:cNvSpPr txBox="1"/>
          <p:nvPr/>
        </p:nvSpPr>
        <p:spPr>
          <a:xfrm>
            <a:off x="985422" y="835234"/>
            <a:ext cx="2217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 (7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final)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03CFD2-8537-4898-96D8-AA4A945F374A}"/>
              </a:ext>
            </a:extLst>
          </p:cNvPr>
          <p:cNvSpPr txBox="1"/>
          <p:nvPr/>
        </p:nvSpPr>
        <p:spPr>
          <a:xfrm>
            <a:off x="985422" y="304046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9AA5A4-10EB-4CFF-955B-B9F0168CE356}"/>
                  </a:ext>
                </a:extLst>
              </p:cNvPr>
              <p:cNvSpPr txBox="1"/>
              <p:nvPr/>
            </p:nvSpPr>
            <p:spPr>
              <a:xfrm>
                <a:off x="7027245" y="2568799"/>
                <a:ext cx="1493806" cy="1466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𝒅𝒚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9AA5A4-10EB-4CFF-955B-B9F0168CE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245" y="2568799"/>
                <a:ext cx="1493806" cy="14665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A6B1F-6DF1-4D6A-9BA8-215B96A7AD17}"/>
                  </a:ext>
                </a:extLst>
              </p:cNvPr>
              <p:cNvSpPr txBox="1"/>
              <p:nvPr/>
            </p:nvSpPr>
            <p:spPr>
              <a:xfrm>
                <a:off x="2304351" y="2892862"/>
                <a:ext cx="1770806" cy="81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A6B1F-6DF1-4D6A-9BA8-215B96A7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351" y="2892862"/>
                <a:ext cx="1770806" cy="818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548798-04C8-45AF-954F-4A1B18C35A95}"/>
                  </a:ext>
                </a:extLst>
              </p:cNvPr>
              <p:cNvSpPr txBox="1"/>
              <p:nvPr/>
            </p:nvSpPr>
            <p:spPr>
              <a:xfrm>
                <a:off x="4812145" y="2892862"/>
                <a:ext cx="1655068" cy="818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D548798-04C8-45AF-954F-4A1B18C35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145" y="2892862"/>
                <a:ext cx="1655068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06A728-F243-481D-BDFB-B2B0FE4D4088}"/>
                  </a:ext>
                </a:extLst>
              </p:cNvPr>
              <p:cNvSpPr txBox="1"/>
              <p:nvPr/>
            </p:nvSpPr>
            <p:spPr>
              <a:xfrm>
                <a:off x="8614951" y="2800047"/>
                <a:ext cx="1272698" cy="1004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206A728-F243-481D-BDFB-B2B0FE4D4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951" y="2800047"/>
                <a:ext cx="1272698" cy="1004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70B4B1-35F5-4BEA-8E0E-DD2974B00DB8}"/>
                  </a:ext>
                </a:extLst>
              </p:cNvPr>
              <p:cNvSpPr txBox="1"/>
              <p:nvPr/>
            </p:nvSpPr>
            <p:spPr>
              <a:xfrm>
                <a:off x="816584" y="4516170"/>
                <a:ext cx="2275366" cy="1172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𝒅𝒚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𝒅𝒙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370B4B1-35F5-4BEA-8E0E-DD2974B00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84" y="4516170"/>
                <a:ext cx="2275366" cy="11728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BBA629-A360-410B-82EA-9C1DB346D105}"/>
                  </a:ext>
                </a:extLst>
              </p:cNvPr>
              <p:cNvSpPr txBox="1"/>
              <p:nvPr/>
            </p:nvSpPr>
            <p:spPr>
              <a:xfrm>
                <a:off x="3091950" y="4174473"/>
                <a:ext cx="1593898" cy="1856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𝒅𝒚</m:t>
                                      </m:r>
                                    </m:num>
                                    <m:den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num>
                            <m:den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𝒅𝒕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FBBA629-A360-410B-82EA-9C1DB346D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950" y="4174473"/>
                <a:ext cx="1593898" cy="18562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C27FB2-F2BF-413C-9D1F-1238D59EF31A}"/>
                  </a:ext>
                </a:extLst>
              </p:cNvPr>
              <p:cNvSpPr txBox="1"/>
              <p:nvPr/>
            </p:nvSpPr>
            <p:spPr>
              <a:xfrm>
                <a:off x="4599221" y="4267286"/>
                <a:ext cx="7335213" cy="1493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𝒇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1" i="1" smtClean="0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p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AC27FB2-F2BF-413C-9D1F-1238D59EF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221" y="4267286"/>
                <a:ext cx="7335213" cy="1493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72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2420668-CEAD-46E0-95EE-550B1020C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69" t="1215" r="3153"/>
          <a:stretch/>
        </p:blipFill>
        <p:spPr>
          <a:xfrm>
            <a:off x="2298156" y="901898"/>
            <a:ext cx="6890524" cy="2160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C5CC40-BFE6-4F77-8B05-33FC2BC41242}"/>
              </a:ext>
            </a:extLst>
          </p:cNvPr>
          <p:cNvSpPr txBox="1"/>
          <p:nvPr/>
        </p:nvSpPr>
        <p:spPr>
          <a:xfrm>
            <a:off x="972152" y="1116531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2.(6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63D896-EFF5-49BE-AB40-F3365F36C83A}"/>
              </a:ext>
            </a:extLst>
          </p:cNvPr>
          <p:cNvSpPr txBox="1"/>
          <p:nvPr/>
        </p:nvSpPr>
        <p:spPr>
          <a:xfrm>
            <a:off x="972152" y="30618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A55D5B-934A-490C-A0FA-B65168BC748D}"/>
              </a:ext>
            </a:extLst>
          </p:cNvPr>
          <p:cNvSpPr txBox="1"/>
          <p:nvPr/>
        </p:nvSpPr>
        <p:spPr>
          <a:xfrm>
            <a:off x="2298156" y="306189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隐函数求导数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340C89-D26F-4832-B21A-50C8EE9C8B37}"/>
                  </a:ext>
                </a:extLst>
              </p:cNvPr>
              <p:cNvSpPr txBox="1"/>
              <p:nvPr/>
            </p:nvSpPr>
            <p:spPr>
              <a:xfrm>
                <a:off x="2298156" y="3811711"/>
                <a:ext cx="4651273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0" smtClean="0">
                                  <a:latin typeface="Cambria Math" panose="02040503050406030204" pitchFamily="18" charset="0"/>
                                </a:rPr>
                                <m:t>𝐬𝐢𝐧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d>
                                    <m:dPr>
                                      <m:ctrlP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p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340C89-D26F-4832-B21A-50C8EE9C8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56" y="3811711"/>
                <a:ext cx="4651273" cy="9681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55A50-757A-40CC-A09C-82616218C3C6}"/>
                  </a:ext>
                </a:extLst>
              </p:cNvPr>
              <p:cNvSpPr txBox="1"/>
              <p:nvPr/>
            </p:nvSpPr>
            <p:spPr>
              <a:xfrm>
                <a:off x="2298156" y="5006454"/>
                <a:ext cx="13467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BE55A50-757A-40CC-A09C-82616218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56" y="5006454"/>
                <a:ext cx="13467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E84512-C97D-4216-8227-9D8E90E0976E}"/>
                  </a:ext>
                </a:extLst>
              </p:cNvPr>
              <p:cNvSpPr/>
              <p:nvPr/>
            </p:nvSpPr>
            <p:spPr>
              <a:xfrm>
                <a:off x="3385974" y="5006454"/>
                <a:ext cx="668645" cy="430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1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57E84512-C97D-4216-8227-9D8E90E0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974" y="5006454"/>
                <a:ext cx="66864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4796DC3-D78B-4E18-A854-0AA42ECD9C51}"/>
                  </a:ext>
                </a:extLst>
              </p:cNvPr>
              <p:cNvSpPr txBox="1"/>
              <p:nvPr/>
            </p:nvSpPr>
            <p:spPr>
              <a:xfrm>
                <a:off x="2298156" y="5808846"/>
                <a:ext cx="16169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4796DC3-D78B-4E18-A854-0AA42ECD9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156" y="5808846"/>
                <a:ext cx="161691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59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79F487-8F53-47A0-A57C-F512239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663D0B-36BD-47CE-8B07-053C88549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781" y="1010652"/>
            <a:ext cx="7247122" cy="2304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B2624D9-72B4-4DBB-93A4-28F5E82386F6}"/>
              </a:ext>
            </a:extLst>
          </p:cNvPr>
          <p:cNvSpPr txBox="1"/>
          <p:nvPr/>
        </p:nvSpPr>
        <p:spPr>
          <a:xfrm>
            <a:off x="981777" y="1010652"/>
            <a:ext cx="1326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3.(7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FC7F88A-2D09-4DCA-9D47-6623C19FDAA8}"/>
              </a:ext>
            </a:extLst>
          </p:cNvPr>
          <p:cNvSpPr/>
          <p:nvPr/>
        </p:nvSpPr>
        <p:spPr>
          <a:xfrm>
            <a:off x="7813964" y="2814452"/>
            <a:ext cx="1740939" cy="5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1520C0-778D-4DAD-BED1-8FF8758B479E}"/>
              </a:ext>
            </a:extLst>
          </p:cNvPr>
          <p:cNvSpPr txBox="1"/>
          <p:nvPr/>
        </p:nvSpPr>
        <p:spPr>
          <a:xfrm>
            <a:off x="981777" y="3645725"/>
            <a:ext cx="3990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注意考虑问题的全面性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188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79F487-8F53-47A0-A57C-F512239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03150-FBC1-408A-8BF3-D7A474EC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63" t="88711" r="3010" b="914"/>
          <a:stretch/>
        </p:blipFill>
        <p:spPr>
          <a:xfrm>
            <a:off x="2415286" y="777865"/>
            <a:ext cx="8404199" cy="82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73038FD-5733-4D70-822E-E5124BB74F5E}"/>
              </a:ext>
            </a:extLst>
          </p:cNvPr>
          <p:cNvSpPr txBox="1"/>
          <p:nvPr/>
        </p:nvSpPr>
        <p:spPr>
          <a:xfrm>
            <a:off x="973776" y="1009403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8</a:t>
            </a:r>
            <a:r>
              <a:rPr lang="en-US" altLang="zh-CN" sz="2800" b="1" baseline="30000" dirty="0">
                <a:latin typeface="华文中宋" panose="02010600040101010101" pitchFamily="2" charset="-122"/>
                <a:ea typeface="华文中宋" panose="02010600040101010101" pitchFamily="2" charset="-122"/>
              </a:rPr>
              <a:t>th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）</a:t>
            </a:r>
          </a:p>
        </p:txBody>
      </p:sp>
    </p:spTree>
    <p:extLst>
      <p:ext uri="{BB962C8B-B14F-4D97-AF65-F5344CB8AC3E}">
        <p14:creationId xmlns:p14="http://schemas.microsoft.com/office/powerpoint/2010/main" val="415734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979F487-8F53-47A0-A57C-F5122395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9E9067D-66D9-497A-8D6D-2D185005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68" y="895911"/>
            <a:ext cx="6337024" cy="334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5109350-8C7D-48A7-8403-EB3CCD3220BD}"/>
              </a:ext>
            </a:extLst>
          </p:cNvPr>
          <p:cNvSpPr txBox="1"/>
          <p:nvPr/>
        </p:nvSpPr>
        <p:spPr>
          <a:xfrm>
            <a:off x="961902" y="1121542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5.(2</a:t>
            </a:r>
            <a:r>
              <a:rPr lang="en-US" altLang="zh-CN" sz="2800" b="1" baseline="30000" dirty="0"/>
              <a:t>nd</a:t>
            </a:r>
            <a:r>
              <a:rPr lang="en-US" altLang="zh-CN" sz="2800" b="1" dirty="0"/>
              <a:t>)</a:t>
            </a:r>
            <a:endParaRPr lang="zh-CN" altLang="en-US" sz="2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A70196-4262-40E3-BE52-E4A66359C7F6}"/>
              </a:ext>
            </a:extLst>
          </p:cNvPr>
          <p:cNvSpPr/>
          <p:nvPr/>
        </p:nvSpPr>
        <p:spPr>
          <a:xfrm>
            <a:off x="7398327" y="1644762"/>
            <a:ext cx="1033154" cy="302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7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393</Words>
  <Application>Microsoft Office PowerPoint</Application>
  <PresentationFormat>宽屏</PresentationFormat>
  <Paragraphs>83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等线</vt:lpstr>
      <vt:lpstr>等线 Light</vt:lpstr>
      <vt:lpstr>华文中宋</vt:lpstr>
      <vt:lpstr>微软雅黑</vt:lpstr>
      <vt:lpstr>Arial</vt:lpstr>
      <vt:lpstr>Calibri</vt:lpstr>
      <vt:lpstr>Cambria Math</vt:lpstr>
      <vt:lpstr>Office 主题​​</vt:lpstr>
      <vt:lpstr>2_Office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liu</dc:creator>
  <cp:lastModifiedBy>ying liu</cp:lastModifiedBy>
  <cp:revision>60</cp:revision>
  <dcterms:created xsi:type="dcterms:W3CDTF">2020-09-25T02:27:21Z</dcterms:created>
  <dcterms:modified xsi:type="dcterms:W3CDTF">2020-10-10T15:30:44Z</dcterms:modified>
</cp:coreProperties>
</file>