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97" r:id="rId4"/>
    <p:sldId id="298" r:id="rId5"/>
    <p:sldId id="299" r:id="rId6"/>
    <p:sldId id="300" r:id="rId7"/>
    <p:sldId id="302" r:id="rId8"/>
    <p:sldId id="257" r:id="rId9"/>
    <p:sldId id="258" r:id="rId10"/>
    <p:sldId id="259" r:id="rId11"/>
    <p:sldId id="262" r:id="rId12"/>
    <p:sldId id="266" r:id="rId13"/>
    <p:sldId id="271" r:id="rId14"/>
    <p:sldId id="267" r:id="rId15"/>
    <p:sldId id="273" r:id="rId16"/>
    <p:sldId id="272" r:id="rId17"/>
    <p:sldId id="277" r:id="rId18"/>
    <p:sldId id="274" r:id="rId19"/>
    <p:sldId id="275" r:id="rId20"/>
    <p:sldId id="276" r:id="rId21"/>
    <p:sldId id="270" r:id="rId22"/>
    <p:sldId id="279" r:id="rId23"/>
    <p:sldId id="269" r:id="rId24"/>
    <p:sldId id="278" r:id="rId25"/>
    <p:sldId id="280" r:id="rId26"/>
    <p:sldId id="284" r:id="rId27"/>
    <p:sldId id="286" r:id="rId28"/>
    <p:sldId id="285" r:id="rId29"/>
    <p:sldId id="288" r:id="rId30"/>
    <p:sldId id="287" r:id="rId31"/>
    <p:sldId id="289" r:id="rId32"/>
    <p:sldId id="283" r:id="rId33"/>
    <p:sldId id="282" r:id="rId34"/>
    <p:sldId id="293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g liu" initials="yl" lastIdx="1" clrIdx="0">
    <p:extLst>
      <p:ext uri="{19B8F6BF-5375-455C-9EA6-DF929625EA0E}">
        <p15:presenceInfo xmlns:p15="http://schemas.microsoft.com/office/powerpoint/2012/main" userId="yi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5EF9-1356-471C-9BBA-8D39519B1DD3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1FF34-0480-45D7-B125-68BEDB4E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9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36B-2E8B-425C-8E99-BC3301EC3B18}" type="datetime1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EC94C3-6656-4A28-97F9-5F9B15C59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69" y="5085168"/>
            <a:ext cx="3012462" cy="646972"/>
          </a:xfrm>
          <a:prstGeom prst="rect">
            <a:avLst/>
          </a:prstGeom>
        </p:spPr>
      </p:pic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19F7205A-8FAD-4CC1-AC43-5FA7BED4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1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794CD-4C3B-4857-9E2E-ED28D742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9B56C-5F76-4B3F-8AC6-DEE59994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7C3FB-84E7-4D83-A3FF-2C46A66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AC41-A219-46D8-A020-3BBBB0A07424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70DF5-889F-4A2A-88EB-1640CD8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67D3E-5D6A-454D-8E2C-6A3023C5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2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6955-7101-4261-8DF0-5C705C63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669E8-4090-4F41-BFF6-05E06A71A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E12209-B7E7-47D7-BBEA-B9FD2FE5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6B17B-0813-4F7A-98A6-0196017B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56D-20E7-4F20-9CE7-F29F09020D0D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B9F43-9CF8-4968-BC58-653461CC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58232-CE42-4943-8E38-0FF36F80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0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17518-D0F1-4961-89C6-E509EEAA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59FBE-796E-482D-9993-DBB5C98A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918B1-E29C-4677-81A9-6BAF7685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971DFD-CB1C-4D8D-9B2F-1BF850D8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D42909-838D-4D18-AAA9-3792675A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CF73EC-324D-4555-BFE5-C42E8778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A272-BA61-426D-A7FA-C924799A5077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A8E054-DDDF-475F-BDC0-C533DD7A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C75A0-F4DB-4811-9B63-FDC5FB83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7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2B81-6690-4684-BC56-3A27B523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ED5C93-9952-4CE1-ABA6-E2AD6BB3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D49-33DA-4AE4-ADE3-93DD0B8E97AF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E7B97-34C4-4873-8308-082DED78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BB9FC-BDC6-47E6-BA8E-466C7243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26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B9D8-6A5A-4ADD-A6F3-8AF15D18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3994-A8F1-4964-AE6A-F056D7192FCC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D7AE2-D7F8-47A0-9B19-262142B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D97FF-0B5A-4127-A11C-BC41E04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6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C3FD5-53F7-4390-AB57-73B8890B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FA1F2-5D17-49DD-894E-F86B3817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0236A-2D99-4F73-BAE4-AE27E0822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046FC-DD8C-47E0-A9C9-9F1A139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6DA9-A337-4350-AF0C-1285435AF273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60FEC-1385-44F7-8DAA-A93F30C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B143C-6CDA-41CB-A006-2DE15D8E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85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55AE-A407-404D-A843-4BA7BACD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8A9B1F-E510-49B1-AE7D-8FB12056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816BF-4F05-4514-B9C8-B5F4E129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46627-0969-497C-82E3-2065F058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5CC5-7F47-4B75-BA5E-C2B0A8B6C2D5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5284A-BFD3-4A8E-B68B-941A64C3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7A4CA-D030-4901-8534-2949D5DE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23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CC202-6F3C-4849-8CDD-B481CD0E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1113E-7EAC-495D-B814-F5455A660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FD13A-5A66-4EB2-BE88-D8BBFC2D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50F-5155-4472-84AB-0EB1E6D5EB55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D1B3E-13F1-44ED-88D8-28A5FFD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F0F63-7195-4F5C-95AB-DBFA17AD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76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4319A-67A7-46F3-86B4-205605CF7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7C15B-5D60-4B82-852C-AA092F70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817CB-ACAA-4424-9A9E-BC581731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93BF-EA75-49E7-BE18-70C11A592D81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BC6D4-4CB5-4B8E-8E3E-A2592399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A963A-4D0F-4AC5-9121-AE19C4A4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2FD-21E0-4E02-922C-BF7BD5739D5A}" type="datetime1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极限性质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DA9BA01-A8CC-42E4-9ED7-B265C68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51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A135-2120-4C30-A271-6572CF28A263}" type="datetime1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极限计算的常见方法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0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4843-836F-44A6-B074-48BC95103D76}" type="datetime1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连续的定义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2B7-8BB0-479A-B540-893BD6D03754}" type="datetime1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连续函数的整体性质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25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8F1-D13E-43E6-BA30-9D72055282A3}" type="datetime1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历届试题分析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0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8F1-D13E-43E6-BA30-9D72055282A3}" type="datetime1">
              <a:rPr lang="zh-CN" altLang="en-US" smtClean="0"/>
              <a:t>2020/10/17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前言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0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473D-987C-4CEB-84C0-602F14688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0DC28-63A6-4C33-BCFB-A4D3798A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0A45D-6044-4898-8564-51075C7D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3772-D155-4B44-AE6C-1E31AA2E16EA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2A5C0-C2AD-4B34-909B-FED1A9A1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E1687-4137-4EDE-8884-4FEB2A37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7B3C-DA7D-49B8-A361-1A8CAFBF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A8532-2C88-4802-8536-174567ED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98F98-324D-4A02-B421-AA599B10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9B8-E50E-4728-B910-626BA5AC8858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E8E42-67BC-4E97-9A16-F45AB482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E734A-80A0-41DA-AB00-6A9A46C6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4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703BBF-4D59-4BC5-8342-14F7C55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B9AA1-D2DE-4950-A700-78B658DF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441D-D743-4E9D-9005-FEDBD1BAE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EAC5-0139-4063-826E-80CE745713F8}" type="datetime1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5428B-9CB5-431A-8F0E-9CE477152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B9B7E-7E0D-4288-B3B7-3131E15D7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E25E5-A2EE-42B1-8189-4146EEEA0655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2020/10/17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C946-6D13-4F8C-9740-992A906A61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9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2DC338-1294-4402-A7C9-CDCEC173DCBA}"/>
              </a:ext>
            </a:extLst>
          </p:cNvPr>
          <p:cNvSpPr txBox="1"/>
          <p:nvPr/>
        </p:nvSpPr>
        <p:spPr>
          <a:xfrm>
            <a:off x="5277124" y="2236815"/>
            <a:ext cx="16377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06BDE-0B5A-459F-8C0A-DCBDE608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0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96361C-27E7-44EC-AFCA-A2CFA93A8FBD}"/>
              </a:ext>
            </a:extLst>
          </p:cNvPr>
          <p:cNvSpPr txBox="1"/>
          <p:nvPr/>
        </p:nvSpPr>
        <p:spPr>
          <a:xfrm>
            <a:off x="1038688" y="1447061"/>
            <a:ext cx="2743059" cy="254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介值性质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最值性质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一致连续性质</a:t>
            </a:r>
          </a:p>
        </p:txBody>
      </p:sp>
    </p:spTree>
    <p:extLst>
      <p:ext uri="{BB962C8B-B14F-4D97-AF65-F5344CB8AC3E}">
        <p14:creationId xmlns:p14="http://schemas.microsoft.com/office/powerpoint/2010/main" val="73825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6DCC97-AFC0-4AD6-831F-8491B30C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2089DA-A27C-4652-8504-AA520394F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t="12430" b="77702"/>
          <a:stretch/>
        </p:blipFill>
        <p:spPr>
          <a:xfrm>
            <a:off x="2633613" y="769074"/>
            <a:ext cx="6321400" cy="11646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E58BC2-DADE-4FBC-A79E-23E88C5F2B01}"/>
              </a:ext>
            </a:extLst>
          </p:cNvPr>
          <p:cNvSpPr txBox="1"/>
          <p:nvPr/>
        </p:nvSpPr>
        <p:spPr>
          <a:xfrm>
            <a:off x="932506" y="1089811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1.(11th)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E732F5-397B-4AC2-B525-7D3D8F96AA4B}"/>
              </a:ext>
            </a:extLst>
          </p:cNvPr>
          <p:cNvSpPr txBox="1"/>
          <p:nvPr/>
        </p:nvSpPr>
        <p:spPr>
          <a:xfrm>
            <a:off x="932506" y="2254505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Hints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 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L’Hospital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法则不太合适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94C280-B61E-4D51-AFBD-09976B7A98BF}"/>
              </a:ext>
            </a:extLst>
          </p:cNvPr>
          <p:cNvSpPr txBox="1"/>
          <p:nvPr/>
        </p:nvSpPr>
        <p:spPr>
          <a:xfrm>
            <a:off x="2320234" y="307663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分母可以考虑先用等价无穷小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576187-27AF-47DD-981B-86CCCD793EE9}"/>
              </a:ext>
            </a:extLst>
          </p:cNvPr>
          <p:cNvSpPr txBox="1"/>
          <p:nvPr/>
        </p:nvSpPr>
        <p:spPr>
          <a:xfrm>
            <a:off x="2320234" y="389876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化简分子</a:t>
            </a:r>
          </a:p>
        </p:txBody>
      </p:sp>
    </p:spTree>
    <p:extLst>
      <p:ext uri="{BB962C8B-B14F-4D97-AF65-F5344CB8AC3E}">
        <p14:creationId xmlns:p14="http://schemas.microsoft.com/office/powerpoint/2010/main" val="21069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6DCC97-AFC0-4AD6-831F-8491B30C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E1AA4-7E27-458B-B92F-2B13E31CE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" t="12430" b="77702"/>
          <a:stretch/>
        </p:blipFill>
        <p:spPr>
          <a:xfrm>
            <a:off x="3556890" y="218659"/>
            <a:ext cx="3003708" cy="553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9726D5-F838-447D-9DEC-E3971B9C91AB}"/>
                  </a:ext>
                </a:extLst>
              </p:cNvPr>
              <p:cNvSpPr txBox="1"/>
              <p:nvPr/>
            </p:nvSpPr>
            <p:spPr>
              <a:xfrm>
                <a:off x="980982" y="1233997"/>
                <a:ext cx="9506577" cy="5187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sup>
                              </m:sSup>
                              <m:rad>
                                <m:ra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9726D5-F838-447D-9DEC-E3971B9C9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82" y="1233997"/>
                <a:ext cx="9506577" cy="518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6216A4-DD57-4134-B0F2-27754751CC4B}"/>
                  </a:ext>
                </a:extLst>
              </p:cNvPr>
              <p:cNvSpPr txBox="1"/>
              <p:nvPr/>
            </p:nvSpPr>
            <p:spPr>
              <a:xfrm>
                <a:off x="980982" y="3666101"/>
                <a:ext cx="9383531" cy="1079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func>
                                            <m:funcPr>
                                              <m:ctrlP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en-US" altLang="zh-CN" sz="2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𝐬𝐢𝐧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func>
                                        </m:sup>
                                      </m:s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deg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en-US" altLang="zh-CN" sz="2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𝐜𝐨𝐬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func>
                                        </m:e>
                                      </m:rad>
                                    </m:e>
                                  </m:d>
                                </m:e>
                              </m:func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𝐚𝐫𝐜𝐭𝐚𝐧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  <m:rad>
                                        <m:rad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𝟑</m:t>
                                          </m:r>
                                        </m:deg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a:rPr lang="en-US" altLang="zh-CN" sz="2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𝐜𝐨𝐬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func>
                                        </m:e>
                                      </m:rad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sup>
                              </m:sSup>
                              <m:rad>
                                <m:ra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ad>
                                <m:ra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6216A4-DD57-4134-B0F2-27754751C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82" y="3666101"/>
                <a:ext cx="9383531" cy="1079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553B73-82AA-47C6-A27B-CB4EC5E04461}"/>
                  </a:ext>
                </a:extLst>
              </p:cNvPr>
              <p:cNvSpPr txBox="1"/>
              <p:nvPr/>
            </p:nvSpPr>
            <p:spPr>
              <a:xfrm>
                <a:off x="980982" y="2565235"/>
                <a:ext cx="5837068" cy="611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𝐚𝐫𝐜𝐭𝐚𝐧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ad>
                                <m:ra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</m:e>
                          </m:d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𝟒</m:t>
                      </m:r>
                      <m:rad>
                        <m:ra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553B73-82AA-47C6-A27B-CB4EC5E04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82" y="2565235"/>
                <a:ext cx="5837068" cy="611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245A4B-7140-42C9-B8DF-8086F833D06E}"/>
                  </a:ext>
                </a:extLst>
              </p:cNvPr>
              <p:cNvSpPr txBox="1"/>
              <p:nvPr/>
            </p:nvSpPr>
            <p:spPr>
              <a:xfrm>
                <a:off x="5970233" y="1938370"/>
                <a:ext cx="3258008" cy="484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245A4B-7140-42C9-B8DF-8086F833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233" y="1938370"/>
                <a:ext cx="3258008" cy="484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A4D8E8-606E-4539-AB42-A5B6CB7A6065}"/>
                  </a:ext>
                </a:extLst>
              </p:cNvPr>
              <p:cNvSpPr txBox="1"/>
              <p:nvPr/>
            </p:nvSpPr>
            <p:spPr>
              <a:xfrm>
                <a:off x="6560598" y="5089775"/>
                <a:ext cx="866327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BA4D8E8-606E-4539-AB42-A5B6CB7A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98" y="5089775"/>
                <a:ext cx="866327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9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9FC02A3-69FE-422A-BA14-1904DF97126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28607" r="3992" b="36466"/>
          <a:stretch/>
        </p:blipFill>
        <p:spPr>
          <a:xfrm>
            <a:off x="2561372" y="983484"/>
            <a:ext cx="6684885" cy="21839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15BCD3-94D3-44E4-AF32-5B63A48D52B1}"/>
              </a:ext>
            </a:extLst>
          </p:cNvPr>
          <p:cNvSpPr txBox="1"/>
          <p:nvPr/>
        </p:nvSpPr>
        <p:spPr>
          <a:xfrm>
            <a:off x="967666" y="983484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(8th)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D72A59-ECA9-4F68-9139-E330D43B5146}"/>
              </a:ext>
            </a:extLst>
          </p:cNvPr>
          <p:cNvSpPr txBox="1"/>
          <p:nvPr/>
        </p:nvSpPr>
        <p:spPr>
          <a:xfrm>
            <a:off x="967666" y="3293616"/>
            <a:ext cx="6393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Hints:  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L’Hospital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并不合适，原因？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9D6DD75-BCED-4C34-B11E-1E528A68B6C5}"/>
              </a:ext>
            </a:extLst>
          </p:cNvPr>
          <p:cNvSpPr txBox="1"/>
          <p:nvPr/>
        </p:nvSpPr>
        <p:spPr>
          <a:xfrm>
            <a:off x="2166836" y="418138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对相应因子考虑等价无穷小替换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39D6EF-0A43-46C4-ABDF-68C9EF5221DE}"/>
                  </a:ext>
                </a:extLst>
              </p:cNvPr>
              <p:cNvSpPr txBox="1"/>
              <p:nvPr/>
            </p:nvSpPr>
            <p:spPr>
              <a:xfrm>
                <a:off x="2166836" y="5069150"/>
                <a:ext cx="39773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的处理，回归导数定义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39D6EF-0A43-46C4-ABDF-68C9EF522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36" y="5069150"/>
                <a:ext cx="3977371" cy="523220"/>
              </a:xfrm>
              <a:prstGeom prst="rect">
                <a:avLst/>
              </a:prstGeom>
              <a:blipFill>
                <a:blip r:embed="rId3"/>
                <a:stretch>
                  <a:fillRect t="-12941" r="-2603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6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49B00E-9BCD-4621-A40B-A45DB227831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9" t="28607" r="3992" b="36466"/>
          <a:stretch/>
        </p:blipFill>
        <p:spPr>
          <a:xfrm>
            <a:off x="3546793" y="104595"/>
            <a:ext cx="2356857" cy="8808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E85CAA-EED8-4784-AD28-A6E85A52619D}"/>
                  </a:ext>
                </a:extLst>
              </p:cNvPr>
              <p:cNvSpPr txBox="1"/>
              <p:nvPr/>
            </p:nvSpPr>
            <p:spPr>
              <a:xfrm>
                <a:off x="963227" y="2201988"/>
                <a:ext cx="11405430" cy="896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E85CAA-EED8-4784-AD28-A6E85A526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2201988"/>
                <a:ext cx="11405430" cy="896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91EB081-2F12-40D3-8E3D-7A9A6A982E3B}"/>
                  </a:ext>
                </a:extLst>
              </p:cNvPr>
              <p:cNvSpPr txBox="1"/>
              <p:nvPr/>
            </p:nvSpPr>
            <p:spPr>
              <a:xfrm>
                <a:off x="963227" y="1206543"/>
                <a:ext cx="18733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91EB081-2F12-40D3-8E3D-7A9A6A982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1206543"/>
                <a:ext cx="187333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9CF760-B50B-4803-9E33-84DEB03CF8D4}"/>
                  </a:ext>
                </a:extLst>
              </p:cNvPr>
              <p:cNvSpPr txBox="1"/>
              <p:nvPr/>
            </p:nvSpPr>
            <p:spPr>
              <a:xfrm>
                <a:off x="3289176" y="1132484"/>
                <a:ext cx="1952201" cy="504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9CF760-B50B-4803-9E33-84DEB03CF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176" y="1132484"/>
                <a:ext cx="1952201" cy="504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5FD5EA-CEE8-439D-9DA5-1E4623E62244}"/>
                  </a:ext>
                </a:extLst>
              </p:cNvPr>
              <p:cNvSpPr txBox="1"/>
              <p:nvPr/>
            </p:nvSpPr>
            <p:spPr>
              <a:xfrm>
                <a:off x="5693993" y="1206543"/>
                <a:ext cx="13988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5FD5EA-CEE8-439D-9DA5-1E4623E6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993" y="1206543"/>
                <a:ext cx="139884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140704-2C59-4294-9BCB-28D9A2F5C146}"/>
                  </a:ext>
                </a:extLst>
              </p:cNvPr>
              <p:cNvSpPr txBox="1"/>
              <p:nvPr/>
            </p:nvSpPr>
            <p:spPr>
              <a:xfrm>
                <a:off x="963227" y="3963880"/>
                <a:ext cx="5975610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>
                                              <a:latin typeface="Cambria Math" panose="02040503050406030204" pitchFamily="18" charset="0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4140704-2C59-4294-9BCB-28D9A2F5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7" y="3963880"/>
                <a:ext cx="5975610" cy="889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116AFA-0806-4C0F-A372-773C6540AAF6}"/>
                  </a:ext>
                </a:extLst>
              </p:cNvPr>
              <p:cNvSpPr txBox="1"/>
              <p:nvPr/>
            </p:nvSpPr>
            <p:spPr>
              <a:xfrm>
                <a:off x="7048447" y="4046467"/>
                <a:ext cx="1564146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116AFA-0806-4C0F-A372-773C6540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47" y="4046467"/>
                <a:ext cx="1564146" cy="806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06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485CF4A-A68D-4194-A847-940D0BB2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15608"/>
          <a:stretch/>
        </p:blipFill>
        <p:spPr>
          <a:xfrm>
            <a:off x="3241155" y="773638"/>
            <a:ext cx="6326810" cy="144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F1F721-E6A6-4F57-977E-21C67C8236F4}"/>
              </a:ext>
            </a:extLst>
          </p:cNvPr>
          <p:cNvSpPr txBox="1"/>
          <p:nvPr/>
        </p:nvSpPr>
        <p:spPr>
          <a:xfrm>
            <a:off x="960581" y="1080654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3.(9th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BAB5CD-0B1D-4F2F-B35D-0B4871301AC1}"/>
              </a:ext>
            </a:extLst>
          </p:cNvPr>
          <p:cNvSpPr txBox="1"/>
          <p:nvPr/>
        </p:nvSpPr>
        <p:spPr>
          <a:xfrm>
            <a:off x="960581" y="2761674"/>
            <a:ext cx="6872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Hints: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分母可以考虑先做等价无穷小替换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3D74C3-27B7-4F92-9280-31C80EC247AC}"/>
              </a:ext>
            </a:extLst>
          </p:cNvPr>
          <p:cNvSpPr txBox="1"/>
          <p:nvPr/>
        </p:nvSpPr>
        <p:spPr>
          <a:xfrm>
            <a:off x="2228484" y="3832930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分子可以先化简，再做等价无穷小替换</a:t>
            </a:r>
          </a:p>
        </p:txBody>
      </p:sp>
    </p:spTree>
    <p:extLst>
      <p:ext uri="{BB962C8B-B14F-4D97-AF65-F5344CB8AC3E}">
        <p14:creationId xmlns:p14="http://schemas.microsoft.com/office/powerpoint/2010/main" val="11881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2F8B2B-60BA-404F-B5A3-6DE68F3BE0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r="15608"/>
          <a:stretch/>
        </p:blipFill>
        <p:spPr>
          <a:xfrm>
            <a:off x="3388938" y="237928"/>
            <a:ext cx="2847069" cy="6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1FCDDD-AB5C-4D3B-AC3C-509ECE3C49DC}"/>
                  </a:ext>
                </a:extLst>
              </p:cNvPr>
              <p:cNvSpPr txBox="1"/>
              <p:nvPr/>
            </p:nvSpPr>
            <p:spPr>
              <a:xfrm>
                <a:off x="988291" y="1279235"/>
                <a:ext cx="4284250" cy="440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1FCDDD-AB5C-4D3B-AC3C-509ECE3C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1" y="1279235"/>
                <a:ext cx="4284250" cy="4406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5430EE-51A9-458D-BE4E-306D0721A8FB}"/>
                  </a:ext>
                </a:extLst>
              </p:cNvPr>
              <p:cNvSpPr txBox="1"/>
              <p:nvPr/>
            </p:nvSpPr>
            <p:spPr>
              <a:xfrm>
                <a:off x="988291" y="2285999"/>
                <a:ext cx="6216895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5430EE-51A9-458D-BE4E-306D0721A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91" y="2285999"/>
                <a:ext cx="6216895" cy="83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AC5EB1-DC76-47DF-B266-5884AD5A2617}"/>
                  </a:ext>
                </a:extLst>
              </p:cNvPr>
              <p:cNvSpPr txBox="1"/>
              <p:nvPr/>
            </p:nvSpPr>
            <p:spPr>
              <a:xfrm>
                <a:off x="992449" y="3962621"/>
                <a:ext cx="3892348" cy="872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𝐭𝐚𝐧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b="1" i="0" smtClean="0">
                                                  <a:latin typeface="Cambria Math" panose="02040503050406030204" pitchFamily="18" charset="0"/>
                                                </a:rPr>
                                                <m:t>𝐬𝐢𝐧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BAC5EB1-DC76-47DF-B266-5884AD5A2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49" y="3962621"/>
                <a:ext cx="3892348" cy="872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9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EADF6B9-D3C2-4EE6-930E-EB8C74426AB8}"/>
              </a:ext>
            </a:extLst>
          </p:cNvPr>
          <p:cNvSpPr txBox="1"/>
          <p:nvPr/>
        </p:nvSpPr>
        <p:spPr>
          <a:xfrm>
            <a:off x="976544" y="1083076"/>
            <a:ext cx="2448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4.(10th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1A83F6-02EB-4AB6-AA85-9891677401A5}"/>
              </a:ext>
            </a:extLst>
          </p:cNvPr>
          <p:cNvGrpSpPr/>
          <p:nvPr/>
        </p:nvGrpSpPr>
        <p:grpSpPr>
          <a:xfrm>
            <a:off x="3684233" y="572047"/>
            <a:ext cx="6711517" cy="2068497"/>
            <a:chOff x="3684233" y="572047"/>
            <a:chExt cx="6711517" cy="206849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5E87B1D-1962-43E9-BF19-C3A76FEAE11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77" b="-1"/>
            <a:stretch/>
          </p:blipFill>
          <p:spPr>
            <a:xfrm>
              <a:off x="3698541" y="572047"/>
              <a:ext cx="6697209" cy="2068497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DC8B36-3F79-4258-8C64-861282C7DD38}"/>
                </a:ext>
              </a:extLst>
            </p:cNvPr>
            <p:cNvSpPr/>
            <p:nvPr/>
          </p:nvSpPr>
          <p:spPr>
            <a:xfrm>
              <a:off x="3684233" y="1154097"/>
              <a:ext cx="426128" cy="346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4C26727-345E-4E2F-8013-BE0398EC43EE}"/>
              </a:ext>
            </a:extLst>
          </p:cNvPr>
          <p:cNvSpPr txBox="1"/>
          <p:nvPr/>
        </p:nvSpPr>
        <p:spPr>
          <a:xfrm>
            <a:off x="976544" y="2905780"/>
            <a:ext cx="855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Hints: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唯一知道的是连续点，自然需要用连续的定义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338188-39BF-4D54-9DC1-AA262FA81EF5}"/>
                  </a:ext>
                </a:extLst>
              </p:cNvPr>
              <p:cNvSpPr txBox="1"/>
              <p:nvPr/>
            </p:nvSpPr>
            <p:spPr>
              <a:xfrm>
                <a:off x="2173144" y="3777600"/>
                <a:ext cx="7516032" cy="1103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两个量，要么可以将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作为一个整体出现，</a:t>
                </a:r>
                <a:endParaRPr lang="en-US" alt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要么解出来，需要两个方程</a:t>
                </a:r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  <a:endPara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2338188-39BF-4D54-9DC1-AA262FA8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144" y="3777600"/>
                <a:ext cx="7516032" cy="1103892"/>
              </a:xfrm>
              <a:prstGeom prst="rect">
                <a:avLst/>
              </a:prstGeom>
              <a:blipFill>
                <a:blip r:embed="rId3"/>
                <a:stretch>
                  <a:fillRect l="-1622" t="-6077" r="-973" b="-13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9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981BD5-DF29-49F7-A8FC-DCB744E423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" b="-1"/>
          <a:stretch/>
        </p:blipFill>
        <p:spPr>
          <a:xfrm>
            <a:off x="3556499" y="133165"/>
            <a:ext cx="2435928" cy="721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BAB588-E2C5-44D1-A40E-CC26CAEBE3B4}"/>
                  </a:ext>
                </a:extLst>
              </p:cNvPr>
              <p:cNvSpPr txBox="1"/>
              <p:nvPr/>
            </p:nvSpPr>
            <p:spPr>
              <a:xfrm>
                <a:off x="1041149" y="1321806"/>
                <a:ext cx="4154792" cy="927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0" smtClean="0">
                                              <a:latin typeface="Cambria Math" panose="02040503050406030204" pitchFamily="18" charset="0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ABAB588-E2C5-44D1-A40E-CC26CAEBE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9" y="1321806"/>
                <a:ext cx="4154792" cy="927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ED41C-EF16-4EC6-98A2-C0216E70263D}"/>
                  </a:ext>
                </a:extLst>
              </p:cNvPr>
              <p:cNvSpPr txBox="1"/>
              <p:nvPr/>
            </p:nvSpPr>
            <p:spPr>
              <a:xfrm>
                <a:off x="1041149" y="2716890"/>
                <a:ext cx="4899226" cy="542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4DED41C-EF16-4EC6-98A2-C0216E70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9" y="2716890"/>
                <a:ext cx="4899226" cy="542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32033C-681F-4827-90EF-206A385BE109}"/>
                  </a:ext>
                </a:extLst>
              </p:cNvPr>
              <p:cNvSpPr txBox="1"/>
              <p:nvPr/>
            </p:nvSpPr>
            <p:spPr>
              <a:xfrm>
                <a:off x="6096000" y="2828844"/>
                <a:ext cx="1410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32033C-681F-4827-90EF-206A385B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28844"/>
                <a:ext cx="141019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9E9D73-13F4-4E82-A254-A744F4664895}"/>
                  </a:ext>
                </a:extLst>
              </p:cNvPr>
              <p:cNvSpPr txBox="1"/>
              <p:nvPr/>
            </p:nvSpPr>
            <p:spPr>
              <a:xfrm>
                <a:off x="1041149" y="3725553"/>
                <a:ext cx="10410222" cy="9277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0" smtClean="0">
                                              <a:latin typeface="Cambria Math" panose="02040503050406030204" pitchFamily="18" charset="0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9E9D73-13F4-4E82-A254-A744F466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9" y="3725553"/>
                <a:ext cx="10410222" cy="9277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E8732B-A05A-4499-8D9D-9B8E74AF948C}"/>
                  </a:ext>
                </a:extLst>
              </p:cNvPr>
              <p:cNvSpPr txBox="1"/>
              <p:nvPr/>
            </p:nvSpPr>
            <p:spPr>
              <a:xfrm>
                <a:off x="1041149" y="5119129"/>
                <a:ext cx="16987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E8732B-A05A-4499-8D9D-9B8E74AF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49" y="5119129"/>
                <a:ext cx="169873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3E1A09-BC19-4BC9-BC93-C2A7A09E1D66}"/>
                  </a:ext>
                </a:extLst>
              </p:cNvPr>
              <p:cNvSpPr txBox="1"/>
              <p:nvPr/>
            </p:nvSpPr>
            <p:spPr>
              <a:xfrm>
                <a:off x="2739884" y="5119128"/>
                <a:ext cx="23279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93E1A09-BC19-4BC9-BC93-C2A7A09E1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884" y="5119128"/>
                <a:ext cx="232794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E5E5FB5-EF69-481A-95AA-1B471A9D44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79620" r="15852"/>
          <a:stretch/>
        </p:blipFill>
        <p:spPr>
          <a:xfrm>
            <a:off x="2521526" y="797227"/>
            <a:ext cx="6390840" cy="115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F11478-A3A7-40EE-9CA2-A6CC23EFFA97}"/>
              </a:ext>
            </a:extLst>
          </p:cNvPr>
          <p:cNvSpPr txBox="1"/>
          <p:nvPr/>
        </p:nvSpPr>
        <p:spPr>
          <a:xfrm>
            <a:off x="1006764" y="1111617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5.(10th)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2EE438-CB29-488E-96FC-C3E7CEC1558B}"/>
              </a:ext>
            </a:extLst>
          </p:cNvPr>
          <p:cNvSpPr txBox="1"/>
          <p:nvPr/>
        </p:nvSpPr>
        <p:spPr>
          <a:xfrm>
            <a:off x="1006764" y="2419927"/>
            <a:ext cx="5674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Hints:  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L’Hospital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法则有点繁琐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E242A6-B939-43CF-A34C-EAA1C872F5ED}"/>
                  </a:ext>
                </a:extLst>
              </p:cNvPr>
              <p:cNvSpPr txBox="1"/>
              <p:nvPr/>
            </p:nvSpPr>
            <p:spPr>
              <a:xfrm>
                <a:off x="2244436" y="3371921"/>
                <a:ext cx="5849807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熟悉等价无穷小关系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0E242A6-B939-43CF-A34C-EAA1C872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36" y="3371921"/>
                <a:ext cx="5849807" cy="712631"/>
              </a:xfrm>
              <a:prstGeom prst="rect">
                <a:avLst/>
              </a:prstGeom>
              <a:blipFill>
                <a:blip r:embed="rId3"/>
                <a:stretch>
                  <a:fillRect l="-2083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4D23E9B-4B9F-4817-959C-930F590461DA}"/>
              </a:ext>
            </a:extLst>
          </p:cNvPr>
          <p:cNvSpPr txBox="1"/>
          <p:nvPr/>
        </p:nvSpPr>
        <p:spPr>
          <a:xfrm>
            <a:off x="2244436" y="451332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在分子中插入一些项，分别计算极限</a:t>
            </a:r>
          </a:p>
        </p:txBody>
      </p:sp>
    </p:spTree>
    <p:extLst>
      <p:ext uri="{BB962C8B-B14F-4D97-AF65-F5344CB8AC3E}">
        <p14:creationId xmlns:p14="http://schemas.microsoft.com/office/powerpoint/2010/main" val="25736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A49304-3DB8-4805-A108-F94C89C1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CC1797-C6CF-45F7-82EE-3098129AF28C}"/>
              </a:ext>
            </a:extLst>
          </p:cNvPr>
          <p:cNvSpPr txBox="1"/>
          <p:nvPr/>
        </p:nvSpPr>
        <p:spPr>
          <a:xfrm>
            <a:off x="1829047" y="1035571"/>
            <a:ext cx="3108543" cy="223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/>
              <a:t>基本概念清楚</a:t>
            </a:r>
            <a:endParaRPr lang="en-US" altLang="zh-CN" sz="32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/>
              <a:t>基本定理掌握</a:t>
            </a:r>
            <a:endParaRPr lang="en-US" altLang="zh-CN" sz="32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/>
              <a:t>基本计算熟悉</a:t>
            </a:r>
          </a:p>
        </p:txBody>
      </p:sp>
    </p:spTree>
    <p:extLst>
      <p:ext uri="{BB962C8B-B14F-4D97-AF65-F5344CB8AC3E}">
        <p14:creationId xmlns:p14="http://schemas.microsoft.com/office/powerpoint/2010/main" val="264478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1BE46E-1E2E-495A-A4E2-A05281BFE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79620" r="15852"/>
          <a:stretch/>
        </p:blipFill>
        <p:spPr>
          <a:xfrm>
            <a:off x="3300011" y="277092"/>
            <a:ext cx="2795989" cy="50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A8EC77-7F20-42A0-8839-CDB250E49065}"/>
                  </a:ext>
                </a:extLst>
              </p:cNvPr>
              <p:cNvSpPr txBox="1"/>
              <p:nvPr/>
            </p:nvSpPr>
            <p:spPr>
              <a:xfrm>
                <a:off x="531207" y="1325419"/>
                <a:ext cx="11129585" cy="518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ad>
                        <m:radPr>
                          <m:deg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  <m:rad>
                        <m:ra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rad>
                            <m:ra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g>
                            <m:e>
                              <m:func>
                                <m:func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A8EC77-7F20-42A0-8839-CDB250E4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7" y="1325419"/>
                <a:ext cx="11129585" cy="518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9CA969-9E75-46B4-A9D1-7CEFAD59C674}"/>
                  </a:ext>
                </a:extLst>
              </p:cNvPr>
              <p:cNvSpPr txBox="1"/>
              <p:nvPr/>
            </p:nvSpPr>
            <p:spPr>
              <a:xfrm>
                <a:off x="531207" y="2236142"/>
                <a:ext cx="9841229" cy="611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  <m:rad>
                        <m:ra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g>
                        <m:e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rad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g>
                            <m:e>
                              <m:func>
                                <m:func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9CA969-9E75-46B4-A9D1-7CEFAD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7" y="2236142"/>
                <a:ext cx="9841229" cy="611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1EFD07-BABE-4985-AA91-E36F9B52C743}"/>
                  </a:ext>
                </a:extLst>
              </p:cNvPr>
              <p:cNvSpPr txBox="1"/>
              <p:nvPr/>
            </p:nvSpPr>
            <p:spPr>
              <a:xfrm>
                <a:off x="531207" y="3239198"/>
                <a:ext cx="11053219" cy="909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rad>
                                <m:radPr>
                                  <m:degHide m:val="on"/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  <m:rad>
                                <m:ra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func>
                                    <m:func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8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1EFD07-BABE-4985-AA91-E36F9B52C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07" y="3239198"/>
                <a:ext cx="11053219" cy="9090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DBCC2C-9E42-41D0-BF9D-CEC0921BF163}"/>
                  </a:ext>
                </a:extLst>
              </p:cNvPr>
              <p:cNvSpPr txBox="1"/>
              <p:nvPr/>
            </p:nvSpPr>
            <p:spPr>
              <a:xfrm>
                <a:off x="5486399" y="4540156"/>
                <a:ext cx="5207451" cy="909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ad>
                            <m:radPr>
                              <m:degHide m:val="on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rad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g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𝐜𝐨𝐬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ra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3DBCC2C-9E42-41D0-BF9D-CEC0921BF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4540156"/>
                <a:ext cx="5207451" cy="9090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935F1F-6F1B-49F3-9494-7907F754742A}"/>
                  </a:ext>
                </a:extLst>
              </p:cNvPr>
              <p:cNvSpPr txBox="1"/>
              <p:nvPr/>
            </p:nvSpPr>
            <p:spPr>
              <a:xfrm>
                <a:off x="5486399" y="5841114"/>
                <a:ext cx="2647776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9935F1F-6F1B-49F3-9494-7907F754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5841114"/>
                <a:ext cx="2647776" cy="806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9317A5-0CFC-41AE-976F-2AC2D6BB1EB5}"/>
              </a:ext>
            </a:extLst>
          </p:cNvPr>
          <p:cNvSpPr txBox="1"/>
          <p:nvPr/>
        </p:nvSpPr>
        <p:spPr>
          <a:xfrm>
            <a:off x="988291" y="1145310"/>
            <a:ext cx="1500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6.(9th)</a:t>
            </a:r>
            <a:endParaRPr lang="zh-CN" altLang="en-US" sz="3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1206CE-3C61-4A6A-B70E-C98DEA702045}"/>
              </a:ext>
            </a:extLst>
          </p:cNvPr>
          <p:cNvGrpSpPr/>
          <p:nvPr/>
        </p:nvGrpSpPr>
        <p:grpSpPr>
          <a:xfrm>
            <a:off x="2572544" y="1145310"/>
            <a:ext cx="6915368" cy="2700000"/>
            <a:chOff x="2517126" y="1154547"/>
            <a:chExt cx="6915368" cy="27000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52A3386-B7CB-4499-B752-3AA07E70A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614" r="22852"/>
            <a:stretch/>
          </p:blipFill>
          <p:spPr>
            <a:xfrm>
              <a:off x="2517126" y="1154547"/>
              <a:ext cx="6915368" cy="2700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0FC6B0A-445E-4185-809D-39938EA2BE9C}"/>
                </a:ext>
              </a:extLst>
            </p:cNvPr>
            <p:cNvSpPr/>
            <p:nvPr/>
          </p:nvSpPr>
          <p:spPr>
            <a:xfrm>
              <a:off x="2567709" y="1256145"/>
              <a:ext cx="452582" cy="406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0A41BB2-E4F4-4918-8898-2108D3B3932B}"/>
              </a:ext>
            </a:extLst>
          </p:cNvPr>
          <p:cNvSpPr txBox="1"/>
          <p:nvPr/>
        </p:nvSpPr>
        <p:spPr>
          <a:xfrm>
            <a:off x="1042152" y="4217953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Hints: 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L’Hospital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法则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E4814E-B2F6-4869-8EC7-02C0D1B154C1}"/>
              </a:ext>
            </a:extLst>
          </p:cNvPr>
          <p:cNvSpPr txBox="1"/>
          <p:nvPr/>
        </p:nvSpPr>
        <p:spPr>
          <a:xfrm>
            <a:off x="2105744" y="5087872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Taylor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展开</a:t>
            </a:r>
          </a:p>
        </p:txBody>
      </p:sp>
    </p:spTree>
    <p:extLst>
      <p:ext uri="{BB962C8B-B14F-4D97-AF65-F5344CB8AC3E}">
        <p14:creationId xmlns:p14="http://schemas.microsoft.com/office/powerpoint/2010/main" val="71516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E9B0274-A031-4B4D-A796-51768AC967D1}"/>
              </a:ext>
            </a:extLst>
          </p:cNvPr>
          <p:cNvGrpSpPr/>
          <p:nvPr/>
        </p:nvGrpSpPr>
        <p:grpSpPr>
          <a:xfrm>
            <a:off x="3597391" y="212436"/>
            <a:ext cx="4050319" cy="711200"/>
            <a:chOff x="3597391" y="212436"/>
            <a:chExt cx="4050319" cy="7112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5A14E3F-C498-47DD-A684-83859AD31FA4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5870" r="23206"/>
            <a:stretch/>
          </p:blipFill>
          <p:spPr>
            <a:xfrm>
              <a:off x="3597391" y="221672"/>
              <a:ext cx="4050319" cy="701964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97EB1AB-67C6-431C-87E4-1D3CC94E177A}"/>
                </a:ext>
              </a:extLst>
            </p:cNvPr>
            <p:cNvSpPr/>
            <p:nvPr/>
          </p:nvSpPr>
          <p:spPr>
            <a:xfrm>
              <a:off x="3602182" y="212436"/>
              <a:ext cx="277091" cy="166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0C7983-4062-44D8-A88F-397456789FF3}"/>
                  </a:ext>
                </a:extLst>
              </p:cNvPr>
              <p:cNvSpPr txBox="1"/>
              <p:nvPr/>
            </p:nvSpPr>
            <p:spPr>
              <a:xfrm>
                <a:off x="979055" y="1228436"/>
                <a:ext cx="8288423" cy="712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</m:d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20C7983-4062-44D8-A88F-39745678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55" y="1228436"/>
                <a:ext cx="8288423" cy="712631"/>
              </a:xfrm>
              <a:prstGeom prst="rect">
                <a:avLst/>
              </a:prstGeom>
              <a:blipFill>
                <a:blip r:embed="rId3"/>
                <a:stretch>
                  <a:fillRect l="-1545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CDD3F2-6A95-49FC-BFCD-0A13A9560471}"/>
                  </a:ext>
                </a:extLst>
              </p:cNvPr>
              <p:cNvSpPr txBox="1"/>
              <p:nvPr/>
            </p:nvSpPr>
            <p:spPr>
              <a:xfrm>
                <a:off x="1492808" y="2245867"/>
                <a:ext cx="464396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𝝃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CDD3F2-6A95-49FC-BFCD-0A13A9560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08" y="2245867"/>
                <a:ext cx="4643964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B87574-F90E-4864-840D-22601378E346}"/>
                  </a:ext>
                </a:extLst>
              </p:cNvPr>
              <p:cNvSpPr txBox="1"/>
              <p:nvPr/>
            </p:nvSpPr>
            <p:spPr>
              <a:xfrm>
                <a:off x="1492808" y="3643745"/>
                <a:ext cx="7787260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0" smtClean="0">
                                              <a:latin typeface="Cambria Math" panose="02040503050406030204" pitchFamily="18" charset="0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0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𝟒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7B87574-F90E-4864-840D-22601378E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08" y="3643745"/>
                <a:ext cx="7787260" cy="889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FFE8DF-C54E-4DE1-8B1E-126BED187233}"/>
              </a:ext>
            </a:extLst>
          </p:cNvPr>
          <p:cNvGrpSpPr/>
          <p:nvPr/>
        </p:nvGrpSpPr>
        <p:grpSpPr>
          <a:xfrm>
            <a:off x="3597391" y="212436"/>
            <a:ext cx="4050319" cy="711200"/>
            <a:chOff x="3597391" y="212436"/>
            <a:chExt cx="4050319" cy="7112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C6ECFE9-F7AA-44C6-A61D-5A5F9F68CE16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5870" r="23206"/>
            <a:stretch/>
          </p:blipFill>
          <p:spPr>
            <a:xfrm>
              <a:off x="3597391" y="221672"/>
              <a:ext cx="4050319" cy="701964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9B579BD-3F90-4CA1-BF27-61C9C7315D00}"/>
                </a:ext>
              </a:extLst>
            </p:cNvPr>
            <p:cNvSpPr/>
            <p:nvPr/>
          </p:nvSpPr>
          <p:spPr>
            <a:xfrm>
              <a:off x="3602182" y="212436"/>
              <a:ext cx="277091" cy="166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6287F2-8F06-401D-AD34-6710BBFFE466}"/>
                  </a:ext>
                </a:extLst>
              </p:cNvPr>
              <p:cNvSpPr txBox="1"/>
              <p:nvPr/>
            </p:nvSpPr>
            <p:spPr>
              <a:xfrm>
                <a:off x="1048975" y="1276904"/>
                <a:ext cx="2353978" cy="826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CN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1" i="0" smtClean="0">
                                            <a:latin typeface="Cambria Math" panose="02040503050406030204" pitchFamily="18" charset="0"/>
                                          </a:rPr>
                                          <m:t>𝐬𝐢𝐧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1" i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func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96287F2-8F06-401D-AD34-6710BBFFE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75" y="1276904"/>
                <a:ext cx="2353978" cy="826701"/>
              </a:xfrm>
              <a:prstGeom prst="rect">
                <a:avLst/>
              </a:prstGeom>
              <a:blipFill>
                <a:blip r:embed="rId3"/>
                <a:stretch>
                  <a:fillRect l="-5181" b="-3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467DD0-15DD-4896-9361-26DF000AC3AB}"/>
                  </a:ext>
                </a:extLst>
              </p:cNvPr>
              <p:cNvSpPr txBox="1"/>
              <p:nvPr/>
            </p:nvSpPr>
            <p:spPr>
              <a:xfrm>
                <a:off x="3347537" y="1214387"/>
                <a:ext cx="4857933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0" smtClean="0">
                                              <a:latin typeface="Cambria Math" panose="02040503050406030204" pitchFamily="18" charset="0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467DD0-15DD-4896-9361-26DF000AC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37" y="1214387"/>
                <a:ext cx="4857933" cy="889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CA5D80-C665-43C6-B306-E99F0D2F6490}"/>
                  </a:ext>
                </a:extLst>
              </p:cNvPr>
              <p:cNvSpPr txBox="1"/>
              <p:nvPr/>
            </p:nvSpPr>
            <p:spPr>
              <a:xfrm>
                <a:off x="3347537" y="2539782"/>
                <a:ext cx="2666949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0" smtClean="0">
                                              <a:latin typeface="Cambria Math" panose="02040503050406030204" pitchFamily="18" charset="0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1CA5D80-C665-43C6-B306-E99F0D2F6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537" y="2539782"/>
                <a:ext cx="2666949" cy="889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3F54A4-FD8A-46E7-B574-8F54B841E298}"/>
                  </a:ext>
                </a:extLst>
              </p:cNvPr>
              <p:cNvSpPr txBox="1"/>
              <p:nvPr/>
            </p:nvSpPr>
            <p:spPr>
              <a:xfrm>
                <a:off x="3402953" y="3865177"/>
                <a:ext cx="4557851" cy="889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0" smtClean="0">
                                              <a:latin typeface="Cambria Math" panose="02040503050406030204" pitchFamily="18" charset="0"/>
                                            </a:rPr>
                                            <m:t>𝐬𝐢𝐧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𝐬𝐢𝐧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D3F54A4-FD8A-46E7-B574-8F54B841E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953" y="3865177"/>
                <a:ext cx="4557851" cy="889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16C698C-AB43-4A86-82A2-276EFF842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" r="28810" b="43050"/>
          <a:stretch/>
        </p:blipFill>
        <p:spPr>
          <a:xfrm>
            <a:off x="3223491" y="532908"/>
            <a:ext cx="4899807" cy="1296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6DCFD66-BCC1-4A9E-89C4-AA0BCB49D5D6}"/>
              </a:ext>
            </a:extLst>
          </p:cNvPr>
          <p:cNvSpPr txBox="1"/>
          <p:nvPr/>
        </p:nvSpPr>
        <p:spPr>
          <a:xfrm>
            <a:off x="914399" y="108854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7.(3rd)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A4E995-2A71-47AD-8F06-6A53FC66596C}"/>
              </a:ext>
            </a:extLst>
          </p:cNvPr>
          <p:cNvSpPr txBox="1"/>
          <p:nvPr/>
        </p:nvSpPr>
        <p:spPr>
          <a:xfrm>
            <a:off x="914399" y="2429164"/>
            <a:ext cx="7470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Hints: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若用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L’Hospital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，可预见到比较繁琐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0611DB-136A-49D6-A8A0-AA0E3D226A6E}"/>
                  </a:ext>
                </a:extLst>
              </p:cNvPr>
              <p:cNvSpPr txBox="1"/>
              <p:nvPr/>
            </p:nvSpPr>
            <p:spPr>
              <a:xfrm>
                <a:off x="2124364" y="4204470"/>
                <a:ext cx="80182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若注意到这两点，就能有新思路</a:t>
                </a:r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:1.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;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0611DB-136A-49D6-A8A0-AA0E3D22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64" y="4204470"/>
                <a:ext cx="8018285" cy="523220"/>
              </a:xfrm>
              <a:prstGeom prst="rect">
                <a:avLst/>
              </a:prstGeom>
              <a:blipFill>
                <a:blip r:embed="rId3"/>
                <a:stretch>
                  <a:fillRect l="-1520" t="-12791" r="-60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DA95130F-8A34-4C5F-B673-513AD2C7BBD8}"/>
              </a:ext>
            </a:extLst>
          </p:cNvPr>
          <p:cNvSpPr txBox="1"/>
          <p:nvPr/>
        </p:nvSpPr>
        <p:spPr>
          <a:xfrm>
            <a:off x="2124364" y="3316817"/>
            <a:ext cx="774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第一个函数结构并不友好，可以考虑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Taylor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展开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E4CEF2-8DA1-4855-88CA-9A87FDE8948C}"/>
                  </a:ext>
                </a:extLst>
              </p:cNvPr>
              <p:cNvSpPr txBox="1"/>
              <p:nvPr/>
            </p:nvSpPr>
            <p:spPr>
              <a:xfrm>
                <a:off x="7280563" y="5092123"/>
                <a:ext cx="6100618" cy="6984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DE4CEF2-8DA1-4855-88CA-9A87FDE8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563" y="5092123"/>
                <a:ext cx="6100618" cy="698461"/>
              </a:xfrm>
              <a:prstGeom prst="rect">
                <a:avLst/>
              </a:prstGeom>
              <a:blipFill>
                <a:blip r:embed="rId4"/>
                <a:stretch>
                  <a:fillRect l="-1998" b="-2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33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AE9F24-1102-4A8F-9DB3-F299F485B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" r="28810" b="43050"/>
          <a:stretch/>
        </p:blipFill>
        <p:spPr>
          <a:xfrm>
            <a:off x="3629893" y="164908"/>
            <a:ext cx="2177688" cy="57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BA98A8-3C21-4654-B775-2E2D6938C322}"/>
                  </a:ext>
                </a:extLst>
              </p:cNvPr>
              <p:cNvSpPr txBox="1"/>
              <p:nvPr/>
            </p:nvSpPr>
            <p:spPr>
              <a:xfrm>
                <a:off x="917135" y="1093487"/>
                <a:ext cx="8483989" cy="784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BA98A8-3C21-4654-B775-2E2D6938C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35" y="1093487"/>
                <a:ext cx="8483989" cy="784446"/>
              </a:xfrm>
              <a:prstGeom prst="rect">
                <a:avLst/>
              </a:prstGeom>
              <a:blipFill>
                <a:blip r:embed="rId3"/>
                <a:stretch>
                  <a:fillRect l="-1437" b="-20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80BE0A-B18F-4453-88E3-C5E8AD97D3E4}"/>
                  </a:ext>
                </a:extLst>
              </p:cNvPr>
              <p:cNvSpPr txBox="1"/>
              <p:nvPr/>
            </p:nvSpPr>
            <p:spPr>
              <a:xfrm>
                <a:off x="2706255" y="2230512"/>
                <a:ext cx="3146311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80BE0A-B18F-4453-88E3-C5E8AD97D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55" y="2230512"/>
                <a:ext cx="3146311" cy="48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E3A94D-8291-4AA6-AAC2-08C34CFC27E4}"/>
                  </a:ext>
                </a:extLst>
              </p:cNvPr>
              <p:cNvSpPr txBox="1"/>
              <p:nvPr/>
            </p:nvSpPr>
            <p:spPr>
              <a:xfrm>
                <a:off x="1367292" y="3069443"/>
                <a:ext cx="6038769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E3A94D-8291-4AA6-AAC2-08C34CFC2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92" y="3069443"/>
                <a:ext cx="6038769" cy="4863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DECE43-9A9E-403D-9C1F-5E935023C4E3}"/>
                  </a:ext>
                </a:extLst>
              </p:cNvPr>
              <p:cNvSpPr txBox="1"/>
              <p:nvPr/>
            </p:nvSpPr>
            <p:spPr>
              <a:xfrm>
                <a:off x="1367292" y="4281315"/>
                <a:ext cx="7942963" cy="1165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DECE43-9A9E-403D-9C1F-5E935023C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92" y="4281315"/>
                <a:ext cx="7942963" cy="1165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05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AE9F24-1102-4A8F-9DB3-F299F485B3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6" r="28810" b="43050"/>
          <a:stretch/>
        </p:blipFill>
        <p:spPr>
          <a:xfrm>
            <a:off x="3629893" y="164908"/>
            <a:ext cx="2177688" cy="57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BA98A8-3C21-4654-B775-2E2D6938C322}"/>
                  </a:ext>
                </a:extLst>
              </p:cNvPr>
              <p:cNvSpPr txBox="1"/>
              <p:nvPr/>
            </p:nvSpPr>
            <p:spPr>
              <a:xfrm>
                <a:off x="1000263" y="862578"/>
                <a:ext cx="9972538" cy="698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 b="1" i="0" smtClean="0">
                                <a:latin typeface="Cambria Math" panose="02040503050406030204" pitchFamily="18" charset="0"/>
                              </a:rPr>
                              <m:t>𝐥𝐧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den>
                        </m:f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EBA98A8-3C21-4654-B775-2E2D6938C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3" y="862578"/>
                <a:ext cx="9972538" cy="698461"/>
              </a:xfrm>
              <a:prstGeom prst="rect">
                <a:avLst/>
              </a:prstGeom>
              <a:blipFill>
                <a:blip r:embed="rId3"/>
                <a:stretch>
                  <a:fillRect l="-1222" b="-2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08F4F2-65E5-4544-A66A-4EE013541942}"/>
                  </a:ext>
                </a:extLst>
              </p:cNvPr>
              <p:cNvSpPr txBox="1"/>
              <p:nvPr/>
            </p:nvSpPr>
            <p:spPr>
              <a:xfrm>
                <a:off x="1413164" y="1953491"/>
                <a:ext cx="9843529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B08F4F2-65E5-4544-A66A-4EE01354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1953491"/>
                <a:ext cx="9843529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F59558-04C0-4A45-8F13-42C7DF98E596}"/>
                  </a:ext>
                </a:extLst>
              </p:cNvPr>
              <p:cNvSpPr txBox="1"/>
              <p:nvPr/>
            </p:nvSpPr>
            <p:spPr>
              <a:xfrm>
                <a:off x="7462982" y="3312331"/>
                <a:ext cx="222060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F59558-04C0-4A45-8F13-42C7DF98E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82" y="3312331"/>
                <a:ext cx="2220608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5D8BA2-29E5-4E25-AC9B-DDEEA423DBD7}"/>
                  </a:ext>
                </a:extLst>
              </p:cNvPr>
              <p:cNvSpPr txBox="1"/>
              <p:nvPr/>
            </p:nvSpPr>
            <p:spPr>
              <a:xfrm>
                <a:off x="386969" y="4397623"/>
                <a:ext cx="11418062" cy="1072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A5D8BA2-29E5-4E25-AC9B-DDEEA423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9" y="4397623"/>
                <a:ext cx="11418062" cy="1072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87FCE2-B705-4767-AD95-22E6004578A7}"/>
                  </a:ext>
                </a:extLst>
              </p:cNvPr>
              <p:cNvSpPr txBox="1"/>
              <p:nvPr/>
            </p:nvSpPr>
            <p:spPr>
              <a:xfrm>
                <a:off x="5653268" y="5758225"/>
                <a:ext cx="6816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87FCE2-B705-4767-AD95-22E600457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68" y="5758225"/>
                <a:ext cx="68166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82D912-FEDD-447F-A37B-60A8B63D4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9" t="50000" r="48424"/>
          <a:stretch/>
        </p:blipFill>
        <p:spPr>
          <a:xfrm>
            <a:off x="2890982" y="778337"/>
            <a:ext cx="3533077" cy="136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593BCA-714E-45E2-AE73-4086A8A37212}"/>
              </a:ext>
            </a:extLst>
          </p:cNvPr>
          <p:cNvSpPr txBox="1"/>
          <p:nvPr/>
        </p:nvSpPr>
        <p:spPr>
          <a:xfrm>
            <a:off x="969818" y="1274618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8.(2ed)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8CF37E-E103-4B05-B1BA-B446A8A3F937}"/>
              </a:ext>
            </a:extLst>
          </p:cNvPr>
          <p:cNvSpPr txBox="1"/>
          <p:nvPr/>
        </p:nvSpPr>
        <p:spPr>
          <a:xfrm>
            <a:off x="969818" y="2364509"/>
            <a:ext cx="944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Hint: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最直接也许也是最合理的想法是将后面的函数具体化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9D3854-2CCD-448B-8FBA-775FE861736D}"/>
              </a:ext>
            </a:extLst>
          </p:cNvPr>
          <p:cNvSpPr txBox="1"/>
          <p:nvPr/>
        </p:nvSpPr>
        <p:spPr>
          <a:xfrm>
            <a:off x="969818" y="328814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解：由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08B50C-12AD-47B1-9D64-EE0D0F98B9D2}"/>
                  </a:ext>
                </a:extLst>
              </p:cNvPr>
              <p:cNvSpPr txBox="1"/>
              <p:nvPr/>
            </p:nvSpPr>
            <p:spPr>
              <a:xfrm>
                <a:off x="1600760" y="4137937"/>
                <a:ext cx="8557214" cy="1128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08B50C-12AD-47B1-9D64-EE0D0F98B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760" y="4137937"/>
                <a:ext cx="8557214" cy="1128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8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76EA2AF-13AA-46FA-B895-B5282AF00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89" t="50000" r="48424"/>
          <a:stretch/>
        </p:blipFill>
        <p:spPr>
          <a:xfrm>
            <a:off x="3583709" y="150091"/>
            <a:ext cx="1673559" cy="64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9ED3C22-3751-4B8C-B6E2-3CC117D32F66}"/>
              </a:ext>
            </a:extLst>
          </p:cNvPr>
          <p:cNvSpPr txBox="1"/>
          <p:nvPr/>
        </p:nvSpPr>
        <p:spPr>
          <a:xfrm>
            <a:off x="923637" y="1016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B0A52D-E586-4A04-AA95-528B1A4DE6EB}"/>
                  </a:ext>
                </a:extLst>
              </p:cNvPr>
              <p:cNvSpPr txBox="1"/>
              <p:nvPr/>
            </p:nvSpPr>
            <p:spPr>
              <a:xfrm>
                <a:off x="1826448" y="2073564"/>
                <a:ext cx="6078395" cy="1128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B0A52D-E586-4A04-AA95-528B1A4D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48" y="2073564"/>
                <a:ext cx="6078395" cy="1128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9D3368-5F55-4EE5-AC59-857540D65557}"/>
                  </a:ext>
                </a:extLst>
              </p:cNvPr>
              <p:cNvSpPr txBox="1"/>
              <p:nvPr/>
            </p:nvSpPr>
            <p:spPr>
              <a:xfrm>
                <a:off x="4865645" y="3582013"/>
                <a:ext cx="1026756" cy="635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9D3368-5F55-4EE5-AC59-857540D65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45" y="3582013"/>
                <a:ext cx="1026756" cy="635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2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89667B4-F990-4D2D-8A86-6CB2C8DC5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r="1552"/>
          <a:stretch/>
        </p:blipFill>
        <p:spPr>
          <a:xfrm>
            <a:off x="2398414" y="822036"/>
            <a:ext cx="7403120" cy="18236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D5C6590-9969-4B00-B62D-F348A87CEEC8}"/>
              </a:ext>
            </a:extLst>
          </p:cNvPr>
          <p:cNvSpPr txBox="1"/>
          <p:nvPr/>
        </p:nvSpPr>
        <p:spPr>
          <a:xfrm>
            <a:off x="969818" y="1293090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9.(1st)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E85EE5-F6F1-4AA6-A992-99EA71EA8281}"/>
              </a:ext>
            </a:extLst>
          </p:cNvPr>
          <p:cNvSpPr txBox="1"/>
          <p:nvPr/>
        </p:nvSpPr>
        <p:spPr>
          <a:xfrm>
            <a:off x="969818" y="264568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5EB48B-1524-414F-B012-D539F0C2BF68}"/>
                  </a:ext>
                </a:extLst>
              </p:cNvPr>
              <p:cNvSpPr txBox="1"/>
              <p:nvPr/>
            </p:nvSpPr>
            <p:spPr>
              <a:xfrm>
                <a:off x="1611981" y="5063836"/>
                <a:ext cx="9453935" cy="1189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dirty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𝒏𝒙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num>
                                <m:den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dirty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num>
                                <m:den>
                                  <m: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dirty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800" b="1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800" b="1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2800" b="1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𝒏𝒙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zh-CN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2800" b="1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2800" b="1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𝒆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2800" b="1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800" b="1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  <m:r>
                                        <a:rPr lang="en-US" altLang="zh-CN" sz="2800" b="1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 dirty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zh-CN" sz="2800" b="1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dirty="0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F5EB48B-1524-414F-B012-D539F0C2B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81" y="5063836"/>
                <a:ext cx="9453935" cy="11894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3983E6-565F-4D4B-8EBC-0954FC6AF15C}"/>
                  </a:ext>
                </a:extLst>
              </p:cNvPr>
              <p:cNvSpPr txBox="1"/>
              <p:nvPr/>
            </p:nvSpPr>
            <p:spPr>
              <a:xfrm>
                <a:off x="1611981" y="2756116"/>
                <a:ext cx="9184758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num>
                            <m:den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dirty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dirty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sz="2800" b="1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b="1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𝒏𝒙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800" b="1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800" b="1" i="1" dirty="0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800" b="1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800" b="1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8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800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2800" b="1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b="1" i="1" dirty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𝒏𝒙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3983E6-565F-4D4B-8EBC-0954FC6AF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81" y="2756116"/>
                <a:ext cx="9184758" cy="968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392779-438F-4A81-9C8C-6CEDD64F9BEC}"/>
                  </a:ext>
                </a:extLst>
              </p:cNvPr>
              <p:cNvSpPr txBox="1"/>
              <p:nvPr/>
            </p:nvSpPr>
            <p:spPr>
              <a:xfrm>
                <a:off x="1611981" y="4065186"/>
                <a:ext cx="5063374" cy="89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B392779-438F-4A81-9C8C-6CEDD64F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981" y="4065186"/>
                <a:ext cx="5063374" cy="894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7BBC56-8B8B-4E65-9260-337D42E08812}"/>
                  </a:ext>
                </a:extLst>
              </p:cNvPr>
              <p:cNvSpPr txBox="1"/>
              <p:nvPr/>
            </p:nvSpPr>
            <p:spPr>
              <a:xfrm>
                <a:off x="6807200" y="4109332"/>
                <a:ext cx="134132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7BBC56-8B8B-4E65-9260-337D42E0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4109332"/>
                <a:ext cx="1341329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44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A49304-3DB8-4805-A108-F94C89C1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F327382-42CE-4C63-BF4A-666E15F62182}"/>
              </a:ext>
            </a:extLst>
          </p:cNvPr>
          <p:cNvSpPr txBox="1">
            <a:spLocks/>
          </p:cNvSpPr>
          <p:nvPr/>
        </p:nvSpPr>
        <p:spPr>
          <a:xfrm>
            <a:off x="444624" y="1412242"/>
            <a:ext cx="8686800" cy="108012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 极限是一种思想，是有限运算到无限运算的推广</a:t>
            </a:r>
            <a:endParaRPr lang="en-US" altLang="zh-CN" b="1" dirty="0"/>
          </a:p>
          <a:p>
            <a:pPr marL="0" indent="0">
              <a:buClr>
                <a:srgbClr val="FFC000"/>
              </a:buClr>
              <a:buFont typeface="Arial" panose="020B0604020202020204" pitchFamily="34" charset="0"/>
              <a:buNone/>
            </a:pPr>
            <a:r>
              <a:rPr lang="zh-CN" altLang="en-US" b="1" dirty="0"/>
              <a:t>    从有穷到无限，从理想到一般，由已知探究未知的方式</a:t>
            </a:r>
            <a:endParaRPr lang="en-US" altLang="zh-CN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789B70-C5B3-4892-82F8-D9FB06D3A681}"/>
              </a:ext>
            </a:extLst>
          </p:cNvPr>
          <p:cNvSpPr txBox="1"/>
          <p:nvPr/>
        </p:nvSpPr>
        <p:spPr>
          <a:xfrm>
            <a:off x="783039" y="2918393"/>
            <a:ext cx="3865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例如 定积分概念的形成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99E1A-021A-4FF4-8E13-8740AC959794}"/>
              </a:ext>
            </a:extLst>
          </p:cNvPr>
          <p:cNvSpPr txBox="1"/>
          <p:nvPr/>
        </p:nvSpPr>
        <p:spPr>
          <a:xfrm>
            <a:off x="783039" y="3842464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规则图形面积</a:t>
            </a:r>
          </a:p>
        </p:txBody>
      </p:sp>
      <p:sp>
        <p:nvSpPr>
          <p:cNvPr id="7" name="右箭头 7">
            <a:extLst>
              <a:ext uri="{FF2B5EF4-FFF2-40B4-BE49-F238E27FC236}">
                <a16:creationId xmlns:a16="http://schemas.microsoft.com/office/drawing/2014/main" id="{A784FA29-2542-437B-8FDD-0C2FC430C768}"/>
              </a:ext>
            </a:extLst>
          </p:cNvPr>
          <p:cNvSpPr/>
          <p:nvPr/>
        </p:nvSpPr>
        <p:spPr>
          <a:xfrm>
            <a:off x="3491880" y="4077072"/>
            <a:ext cx="1094211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23AAE2-BBD8-48E4-95A0-C13A385751EE}"/>
              </a:ext>
            </a:extLst>
          </p:cNvPr>
          <p:cNvSpPr txBox="1"/>
          <p:nvPr/>
        </p:nvSpPr>
        <p:spPr>
          <a:xfrm>
            <a:off x="4788024" y="3842464"/>
            <a:ext cx="2725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不规则图形面积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0FA217-3EF6-48BB-9026-12743652E94B}"/>
              </a:ext>
            </a:extLst>
          </p:cNvPr>
          <p:cNvSpPr txBox="1"/>
          <p:nvPr/>
        </p:nvSpPr>
        <p:spPr>
          <a:xfrm>
            <a:off x="783039" y="5001143"/>
            <a:ext cx="5747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+mj-ea"/>
                <a:ea typeface="+mj-ea"/>
              </a:rPr>
              <a:t>除了思想</a:t>
            </a:r>
            <a:r>
              <a:rPr lang="en-US" altLang="zh-CN" sz="3200" b="1" dirty="0">
                <a:latin typeface="+mj-ea"/>
                <a:ea typeface="+mj-ea"/>
              </a:rPr>
              <a:t>,</a:t>
            </a:r>
            <a:r>
              <a:rPr lang="zh-CN" altLang="en-US" sz="3200" b="1" dirty="0">
                <a:latin typeface="+mj-ea"/>
                <a:ea typeface="+mj-ea"/>
              </a:rPr>
              <a:t>其余都是中等数学！</a:t>
            </a:r>
          </a:p>
        </p:txBody>
      </p:sp>
    </p:spTree>
    <p:extLst>
      <p:ext uri="{BB962C8B-B14F-4D97-AF65-F5344CB8AC3E}">
        <p14:creationId xmlns:p14="http://schemas.microsoft.com/office/powerpoint/2010/main" val="163535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 animBg="1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FA82B6E-4D4A-4396-B829-AF61A3D00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13" t="5175"/>
          <a:stretch/>
        </p:blipFill>
        <p:spPr>
          <a:xfrm>
            <a:off x="3445164" y="823998"/>
            <a:ext cx="6255745" cy="115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C1F4B6-6F4C-4105-BB43-5ADFD5E306BB}"/>
              </a:ext>
            </a:extLst>
          </p:cNvPr>
          <p:cNvSpPr txBox="1"/>
          <p:nvPr/>
        </p:nvSpPr>
        <p:spPr>
          <a:xfrm>
            <a:off x="981943" y="1080654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10.(9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DFB5E1-ED29-4064-824B-073CA204EE2A}"/>
                  </a:ext>
                </a:extLst>
              </p:cNvPr>
              <p:cNvSpPr txBox="1"/>
              <p:nvPr/>
            </p:nvSpPr>
            <p:spPr>
              <a:xfrm>
                <a:off x="981943" y="2198255"/>
                <a:ext cx="9125640" cy="1647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Hint: </a:t>
                </a:r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直接用</a:t>
                </a:r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Stirling</a:t>
                </a:r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!~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rad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替代并不适合，</a:t>
                </a:r>
                <a:endParaRPr lang="en-US" alt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因为涉及到了差运算。</a:t>
                </a:r>
                <a:endParaRPr lang="en-US" alt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基本想法是将差化成积</a:t>
                </a:r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将指数幂数统一成指数形式。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DFB5E1-ED29-4064-824B-073CA204E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43" y="2198255"/>
                <a:ext cx="9125640" cy="1647310"/>
              </a:xfrm>
              <a:prstGeom prst="rect">
                <a:avLst/>
              </a:prstGeom>
              <a:blipFill>
                <a:blip r:embed="rId3"/>
                <a:stretch>
                  <a:fillRect l="-1336" r="-601" b="-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28814C4-1270-4784-8963-9CB98E39EA34}"/>
              </a:ext>
            </a:extLst>
          </p:cNvPr>
          <p:cNvSpPr txBox="1"/>
          <p:nvPr/>
        </p:nvSpPr>
        <p:spPr>
          <a:xfrm>
            <a:off x="981943" y="43410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32C777-846A-4AFF-8E4F-6CE50FF1E648}"/>
                  </a:ext>
                </a:extLst>
              </p:cNvPr>
              <p:cNvSpPr txBox="1"/>
              <p:nvPr/>
            </p:nvSpPr>
            <p:spPr>
              <a:xfrm>
                <a:off x="1884754" y="4104768"/>
                <a:ext cx="7138108" cy="1124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g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ra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ra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rad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g>
                                <m:e>
                                  <m:d>
                                    <m:d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rad>
                            </m:num>
                            <m:den>
                              <m:rad>
                                <m:ra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g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32C777-846A-4AFF-8E4F-6CE50FF1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54" y="4104768"/>
                <a:ext cx="7138108" cy="1124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11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270E41-D5E3-4D3A-894B-8DFC4E9CD787}"/>
                  </a:ext>
                </a:extLst>
              </p:cNvPr>
              <p:cNvSpPr txBox="1"/>
              <p:nvPr/>
            </p:nvSpPr>
            <p:spPr>
              <a:xfrm>
                <a:off x="1182254" y="1122368"/>
                <a:ext cx="2994602" cy="744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ra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→+∞)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270E41-D5E3-4D3A-894B-8DFC4E9C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54" y="1122368"/>
                <a:ext cx="2994602" cy="744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645E3E-1EDD-4D87-A2AB-E0E7603B56B2}"/>
                  </a:ext>
                </a:extLst>
              </p:cNvPr>
              <p:cNvSpPr txBox="1"/>
              <p:nvPr/>
            </p:nvSpPr>
            <p:spPr>
              <a:xfrm>
                <a:off x="1182254" y="2073590"/>
                <a:ext cx="7638473" cy="1112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g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g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rad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func>
                            </m:e>
                          </m:nary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func>
                            </m:e>
                          </m:nary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9645E3E-1EDD-4D87-A2AB-E0E7603B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54" y="2073590"/>
                <a:ext cx="7638473" cy="1112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7F8F3D-591B-45E6-BBBF-CAB03319A305}"/>
                  </a:ext>
                </a:extLst>
              </p:cNvPr>
              <p:cNvSpPr txBox="1"/>
              <p:nvPr/>
            </p:nvSpPr>
            <p:spPr>
              <a:xfrm>
                <a:off x="3814617" y="3393118"/>
                <a:ext cx="5169172" cy="698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func>
                            </m:e>
                          </m:nary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7F8F3D-591B-45E6-BBBF-CAB03319A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17" y="3393118"/>
                <a:ext cx="5169172" cy="698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5F1576-5B49-43F2-A92B-FA9823AFF390}"/>
                  </a:ext>
                </a:extLst>
              </p:cNvPr>
              <p:cNvSpPr txBox="1"/>
              <p:nvPr/>
            </p:nvSpPr>
            <p:spPr>
              <a:xfrm>
                <a:off x="3814617" y="4298302"/>
                <a:ext cx="5935151" cy="1174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5F1576-5B49-43F2-A92B-FA9823AFF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617" y="4298302"/>
                <a:ext cx="5935151" cy="11742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60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897832-3D51-4B68-8BED-D70593E930D7}"/>
                  </a:ext>
                </a:extLst>
              </p:cNvPr>
              <p:cNvSpPr txBox="1"/>
              <p:nvPr/>
            </p:nvSpPr>
            <p:spPr>
              <a:xfrm>
                <a:off x="175629" y="1164835"/>
                <a:ext cx="11840742" cy="1174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g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rad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deg>
                                    <m:e>
                                      <m:d>
                                        <m:dPr>
                                          <m:ctrlP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8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g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!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5897832-3D51-4B68-8BED-D70593E93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29" y="1164835"/>
                <a:ext cx="11840742" cy="1174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AE9BF2-4368-496C-A8D6-4FD40DB9F319}"/>
                  </a:ext>
                </a:extLst>
              </p:cNvPr>
              <p:cNvSpPr txBox="1"/>
              <p:nvPr/>
            </p:nvSpPr>
            <p:spPr>
              <a:xfrm>
                <a:off x="4608945" y="2498435"/>
                <a:ext cx="4403000" cy="1174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 smtClean="0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EAE9BF2-4368-496C-A8D6-4FD40DB9F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45" y="2498435"/>
                <a:ext cx="4403000" cy="1174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C7569-3187-45D5-8E94-CC1A97EA6BD7}"/>
                  </a:ext>
                </a:extLst>
              </p:cNvPr>
              <p:cNvSpPr txBox="1"/>
              <p:nvPr/>
            </p:nvSpPr>
            <p:spPr>
              <a:xfrm>
                <a:off x="4608945" y="3832035"/>
                <a:ext cx="3249544" cy="1174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8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06C7569-3187-45D5-8E94-CC1A97EA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45" y="3832035"/>
                <a:ext cx="3249544" cy="1174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E6C8A3-6F30-464A-98A1-902308C4C19A}"/>
                  </a:ext>
                </a:extLst>
              </p:cNvPr>
              <p:cNvSpPr txBox="1"/>
              <p:nvPr/>
            </p:nvSpPr>
            <p:spPr>
              <a:xfrm>
                <a:off x="4608945" y="5165635"/>
                <a:ext cx="3298467" cy="979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nary>
                        <m:nary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EE6C8A3-6F30-464A-98A1-902308C4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45" y="5165635"/>
                <a:ext cx="3298467" cy="9791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66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A0FF67-53F6-4E8B-B59B-10FD2F0D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C782C-FA23-40D2-8AC8-D64656E51364}"/>
              </a:ext>
            </a:extLst>
          </p:cNvPr>
          <p:cNvSpPr txBox="1"/>
          <p:nvPr/>
        </p:nvSpPr>
        <p:spPr>
          <a:xfrm>
            <a:off x="979054" y="1293091"/>
            <a:ext cx="19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Remarks: 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B85841D-D99A-456F-85F7-52E612C79248}"/>
                  </a:ext>
                </a:extLst>
              </p:cNvPr>
              <p:cNvSpPr txBox="1"/>
              <p:nvPr/>
            </p:nvSpPr>
            <p:spPr>
              <a:xfrm>
                <a:off x="2983345" y="1382202"/>
                <a:ext cx="4615687" cy="1174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B85841D-D99A-456F-85F7-52E612C79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45" y="1382202"/>
                <a:ext cx="4615687" cy="11742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BD963D-A330-4A9F-AE7F-9B82E1515FE6}"/>
                  </a:ext>
                </a:extLst>
              </p:cNvPr>
              <p:cNvSpPr txBox="1"/>
              <p:nvPr/>
            </p:nvSpPr>
            <p:spPr>
              <a:xfrm>
                <a:off x="2983345" y="2841852"/>
                <a:ext cx="7154523" cy="1174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BD963D-A330-4A9F-AE7F-9B82E151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45" y="2841852"/>
                <a:ext cx="7154523" cy="1174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58E55-0CEF-4F62-AD28-6F5B8C7095D4}"/>
                  </a:ext>
                </a:extLst>
              </p:cNvPr>
              <p:cNvSpPr txBox="1"/>
              <p:nvPr/>
            </p:nvSpPr>
            <p:spPr>
              <a:xfrm>
                <a:off x="2983345" y="4570807"/>
                <a:ext cx="2094291" cy="90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g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58E55-0CEF-4F62-AD28-6F5B8C709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345" y="4570807"/>
                <a:ext cx="2094291" cy="904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84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DCF22B-739F-4C32-B8DB-4D3FD444A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1" r="3068"/>
          <a:stretch/>
        </p:blipFill>
        <p:spPr>
          <a:xfrm>
            <a:off x="3334327" y="631028"/>
            <a:ext cx="6966643" cy="1404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E9C140-8B26-4438-9F7E-D37EE5807C0E}"/>
              </a:ext>
            </a:extLst>
          </p:cNvPr>
          <p:cNvSpPr txBox="1"/>
          <p:nvPr/>
        </p:nvSpPr>
        <p:spPr>
          <a:xfrm>
            <a:off x="942109" y="1071418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11.(4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05989F41-8A1C-4146-9392-11D6FE8084E5}"/>
                  </a:ext>
                </a:extLst>
              </p:cNvPr>
              <p:cNvSpPr txBox="1"/>
              <p:nvPr/>
            </p:nvSpPr>
            <p:spPr>
              <a:xfrm>
                <a:off x="1912463" y="1713567"/>
                <a:ext cx="1806072" cy="1192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b="1" i="1" smtClean="0">
                              <a:latin typeface="Cambria Math"/>
                            </a:rPr>
                            <m:t>ln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𝒂𝒙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1" i="1" smtClean="0">
                              <a:latin typeface="Cambria Math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→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05989F41-8A1C-4146-9392-11D6FE808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63" y="1713567"/>
                <a:ext cx="1806072" cy="1192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F6EDEE11-05E7-4D42-9909-73B70F519801}"/>
                  </a:ext>
                </a:extLst>
              </p:cNvPr>
              <p:cNvSpPr txBox="1"/>
              <p:nvPr/>
            </p:nvSpPr>
            <p:spPr>
              <a:xfrm>
                <a:off x="942109" y="3107009"/>
                <a:ext cx="8763168" cy="1572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1" i="1" smtClean="0">
                          <a:latin typeface="Cambria Math"/>
                        </a:rPr>
                        <m:t>ln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b="1" i="1" smtClean="0">
                              <a:latin typeface="Cambria Math"/>
                            </a:rPr>
                            <m:t>ln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𝒂𝒙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1" i="1" smtClean="0">
                              <a:latin typeface="Cambria Math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1" i="1" smtClean="0">
                          <a:latin typeface="Cambria Math"/>
                        </a:rPr>
                        <m:t>ln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/>
                                    </a:rPr>
                                    <m:t>ln</m:t>
                                  </m:r>
                                  <m:r>
                                    <a:rPr lang="en-US" altLang="zh-CN" sz="2800" b="1" i="1" smtClean="0">
                                      <a:latin typeface="Cambria Math"/>
                                    </a:rPr>
                                    <m:t>𝒂𝒙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 smtClean="0">
                                      <a:latin typeface="Cambria Math"/>
                                    </a:rPr>
                                    <m:t>ln</m:t>
                                  </m:r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/>
                                        </a:rPr>
                                        <m:t>𝒂</m:t>
                                      </m:r>
                                    </m:den>
                                  </m:f>
                                </m:den>
                              </m:f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latin typeface="Cambria Math"/>
                          <a:ea typeface="Cambria Math"/>
                        </a:rPr>
                        <m:t>~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/>
                            </a:rPr>
                            <m:t>ln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𝒂𝒙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800" b="1" i="1" smtClean="0">
                              <a:latin typeface="Cambria Math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𝒂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800" b="1" i="1">
                                  <a:latin typeface="Cambria Math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  <m:r>
                            <m:rPr>
                              <m:sty m:val="p"/>
                            </m:rPr>
                            <a:rPr lang="en-US" altLang="zh-CN" sz="2800" b="1" i="1" smtClean="0">
                              <a:latin typeface="Cambria Math"/>
                            </a:rPr>
                            <m:t>ln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1" i="1" smtClean="0">
                              <a:latin typeface="Cambria Math"/>
                            </a:rPr>
                            <m:t>ln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i="1" dirty="0"/>
              </a:p>
            </p:txBody>
          </p:sp>
        </mc:Choice>
        <mc:Fallback xmlns="">
          <p:sp>
            <p:nvSpPr>
              <p:cNvPr id="5" name="TextBox 7">
                <a:extLst>
                  <a:ext uri="{FF2B5EF4-FFF2-40B4-BE49-F238E27FC236}">
                    <a16:creationId xmlns:a16="http://schemas.microsoft.com/office/drawing/2014/main" id="{F6EDEE11-05E7-4D42-9909-73B70F519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3107009"/>
                <a:ext cx="8763168" cy="1572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EE3FC9-366E-4A3A-ABF5-A0C51FC9C3C1}"/>
                  </a:ext>
                </a:extLst>
              </p:cNvPr>
              <p:cNvSpPr/>
              <p:nvPr/>
            </p:nvSpPr>
            <p:spPr>
              <a:xfrm>
                <a:off x="942109" y="4879977"/>
                <a:ext cx="9529788" cy="1192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>
                                  <a:latin typeface="Cambria Math"/>
                                </a:rPr>
                                <m:t>𝐱</m:t>
                              </m:r>
                              <m:r>
                                <a:rPr lang="en-US" altLang="zh-CN" sz="2800" b="1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altLang="zh-CN" sz="2800" b="1" i="1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800" b="1">
                                  <a:latin typeface="Cambria Math"/>
                                </a:rPr>
                                <m:t>+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[</m:t>
                          </m:r>
                          <m:func>
                            <m:func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𝒙</m:t>
                                  </m:r>
                                  <m:func>
                                    <m:funcPr>
                                      <m:ctrlPr>
                                        <a:rPr lang="zh-CN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>
                                          <a:latin typeface="Cambria Math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𝒂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altLang="zh-CN" sz="2800" b="1" i="1">
                              <a:latin typeface="Cambria Math"/>
                            </a:rPr>
                            <m:t>⋅</m:t>
                          </m:r>
                          <m:func>
                            <m:funcPr>
                              <m:ctrlPr>
                                <a:rPr lang="zh-CN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800" b="1" i="0">
                                  <a:latin typeface="Cambria Math"/>
                                </a:rPr>
                                <m:t>𝐥𝐧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zh-CN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>
                                          <a:latin typeface="Cambria Math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en-US" altLang="zh-CN" sz="2800" b="1" i="1">
                                          <a:latin typeface="Cambria Math"/>
                                        </a:rPr>
                                        <m:t>𝒂𝒙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zh-CN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2800" b="1" i="0">
                                          <a:latin typeface="Cambria Math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zh-CN" altLang="zh-CN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800" b="1" i="1">
                                              <a:latin typeface="Cambria Math"/>
                                            </a:rPr>
                                            <m:t>𝒂</m:t>
                                          </m:r>
                                        </m:den>
                                      </m:f>
                                    </m:e>
                                  </m:func>
                                </m:den>
                              </m:f>
                            </m:e>
                          </m:func>
                          <m:r>
                            <a:rPr lang="en-US" altLang="zh-CN" sz="2800" b="1" i="1">
                              <a:latin typeface="Cambria Math"/>
                            </a:rPr>
                            <m:t>]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zh-CN" sz="2800" b="1" i="0" smtClean="0">
                              <a:latin typeface="Cambria Math"/>
                            </a:rPr>
                            <m:t>𝐥𝐢𝐦</m:t>
                          </m:r>
                        </m:e>
                        <m:lim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→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+</m:t>
                          </m:r>
                        </m:lim>
                      </m:limLow>
                      <m:r>
                        <a:rPr lang="en-US" altLang="zh-CN" sz="2800" b="1" i="0" smtClean="0">
                          <a:latin typeface="Cambria Math"/>
                        </a:rPr>
                        <m:t>𝐥𝐧</m:t>
                      </m:r>
                      <m:r>
                        <a:rPr lang="en-US" altLang="zh-CN" sz="2800" b="1" i="0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800" b="1" i="0" smtClean="0">
                              <a:latin typeface="Cambria Math"/>
                            </a:rPr>
                            <m:t>𝐥𝐧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altLang="zh-CN" sz="2800" b="1" i="0" smtClean="0">
                              <a:latin typeface="Cambria Math"/>
                            </a:rPr>
                            <m:t>𝐥𝐧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1" i="1" smtClean="0">
                              <a:latin typeface="Cambria Math"/>
                            </a:rPr>
                            <m:t>𝒂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/>
                            </a:rPr>
                            <m:t>𝐥𝐧</m:t>
                          </m:r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𝒂</m:t>
                              </m:r>
                            </m:den>
                          </m:f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</m:oMath>
                  </m:oMathPara>
                </a14:m>
                <a:endParaRPr lang="zh-CN" altLang="zh-CN" sz="28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EE3FC9-366E-4A3A-ABF5-A0C51FC9C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09" y="4879977"/>
                <a:ext cx="9529788" cy="1192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0D786E1-B629-4B40-8EA4-D6B4DAC0D1E3}"/>
              </a:ext>
            </a:extLst>
          </p:cNvPr>
          <p:cNvSpPr txBox="1"/>
          <p:nvPr/>
        </p:nvSpPr>
        <p:spPr>
          <a:xfrm>
            <a:off x="942109" y="18708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209863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7C7CD7-3530-411A-A11B-F85B363AEEF6}"/>
              </a:ext>
            </a:extLst>
          </p:cNvPr>
          <p:cNvSpPr txBox="1"/>
          <p:nvPr/>
        </p:nvSpPr>
        <p:spPr>
          <a:xfrm>
            <a:off x="923637" y="1191492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12.(8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BF5895-E45F-4B43-B9E4-F7BCDB713D34}"/>
              </a:ext>
            </a:extLst>
          </p:cNvPr>
          <p:cNvGrpSpPr>
            <a:grpSpLocks noChangeAspect="1"/>
          </p:cNvGrpSpPr>
          <p:nvPr/>
        </p:nvGrpSpPr>
        <p:grpSpPr>
          <a:xfrm>
            <a:off x="3248312" y="1036781"/>
            <a:ext cx="6549612" cy="2736000"/>
            <a:chOff x="3248312" y="1108363"/>
            <a:chExt cx="6080415" cy="25400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0F179B4-75BB-465A-86EE-70749B61103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" b="2839"/>
            <a:stretch/>
          </p:blipFill>
          <p:spPr>
            <a:xfrm>
              <a:off x="3248312" y="1108363"/>
              <a:ext cx="6080415" cy="251229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8DAAE49-3BD4-4235-945C-85487CC7F9F7}"/>
                </a:ext>
              </a:extLst>
            </p:cNvPr>
            <p:cNvSpPr/>
            <p:nvPr/>
          </p:nvSpPr>
          <p:spPr>
            <a:xfrm>
              <a:off x="8063345" y="3401290"/>
              <a:ext cx="1265382" cy="247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1CA3945-F9CF-46B1-89F0-62135595998D}"/>
                </a:ext>
              </a:extLst>
            </p:cNvPr>
            <p:cNvSpPr/>
            <p:nvPr/>
          </p:nvSpPr>
          <p:spPr>
            <a:xfrm>
              <a:off x="5818909" y="2364508"/>
              <a:ext cx="2724727" cy="378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D78BAFB-3C02-4761-806C-1A8A3A7025A0}"/>
                </a:ext>
              </a:extLst>
            </p:cNvPr>
            <p:cNvSpPr/>
            <p:nvPr/>
          </p:nvSpPr>
          <p:spPr>
            <a:xfrm>
              <a:off x="5818909" y="1686790"/>
              <a:ext cx="2724727" cy="378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95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789D82-5A35-4952-805C-36836ECB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03A9B1-47F9-4610-9FCE-17D934F8B348}"/>
              </a:ext>
            </a:extLst>
          </p:cNvPr>
          <p:cNvSpPr txBox="1"/>
          <p:nvPr/>
        </p:nvSpPr>
        <p:spPr>
          <a:xfrm>
            <a:off x="434108" y="1241388"/>
            <a:ext cx="1028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800" b="1" dirty="0"/>
              <a:t>在实际计算极限时，多关注局部与整体的数值变化的依赖关系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08776C-B135-4BD3-A8CF-52B0608638FB}"/>
                  </a:ext>
                </a:extLst>
              </p:cNvPr>
              <p:cNvSpPr txBox="1"/>
              <p:nvPr/>
            </p:nvSpPr>
            <p:spPr>
              <a:xfrm>
                <a:off x="2243772" y="2266006"/>
                <a:ext cx="2237792" cy="1342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708776C-B135-4BD3-A8CF-52B060863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772" y="2266006"/>
                <a:ext cx="2237792" cy="134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0E7081-D0D1-4120-AB68-E8E8D7A203E8}"/>
                  </a:ext>
                </a:extLst>
              </p:cNvPr>
              <p:cNvSpPr txBox="1"/>
              <p:nvPr/>
            </p:nvSpPr>
            <p:spPr>
              <a:xfrm>
                <a:off x="2331713" y="4274978"/>
                <a:ext cx="2061910" cy="1161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0E7081-D0D1-4120-AB68-E8E8D7A2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713" y="4274978"/>
                <a:ext cx="2061910" cy="1161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AE195E-4568-4B06-8CDA-799E4685D1CD}"/>
                  </a:ext>
                </a:extLst>
              </p:cNvPr>
              <p:cNvSpPr/>
              <p:nvPr/>
            </p:nvSpPr>
            <p:spPr>
              <a:xfrm>
                <a:off x="4481564" y="4563486"/>
                <a:ext cx="7293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AE195E-4568-4B06-8CDA-799E4685D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64" y="4563486"/>
                <a:ext cx="72939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9E6205F-0C46-4536-AFCB-6212596F5803}"/>
                  </a:ext>
                </a:extLst>
              </p:cNvPr>
              <p:cNvSpPr/>
              <p:nvPr/>
            </p:nvSpPr>
            <p:spPr>
              <a:xfrm>
                <a:off x="5433639" y="4394210"/>
                <a:ext cx="662361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1" i="1" cap="none" spc="50" dirty="0" smtClean="0">
                          <a:ln w="9525" cmpd="sng">
                            <a:solidFill>
                              <a:schemeClr val="accent1"/>
                            </a:solidFill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glow rad="38100">
                              <a:schemeClr val="accent1">
                                <a:alpha val="4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54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FF0000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9E6205F-0C46-4536-AFCB-6212596F5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639" y="4394210"/>
                <a:ext cx="662361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878C2D86-8B93-4860-8287-CABB6B1D17F8}"/>
              </a:ext>
            </a:extLst>
          </p:cNvPr>
          <p:cNvSpPr txBox="1"/>
          <p:nvPr/>
        </p:nvSpPr>
        <p:spPr>
          <a:xfrm>
            <a:off x="1052945" y="27062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384985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C5AB7C-E74D-4A45-8F25-3C4EC785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FB621DB-58A1-4A69-A955-A89B432C9265}"/>
                  </a:ext>
                </a:extLst>
              </p:cNvPr>
              <p:cNvSpPr txBox="1"/>
              <p:nvPr/>
            </p:nvSpPr>
            <p:spPr>
              <a:xfrm>
                <a:off x="1030784" y="2060681"/>
                <a:ext cx="2061910" cy="1161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FB621DB-58A1-4A69-A955-A89B432C9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84" y="2060681"/>
                <a:ext cx="2061910" cy="1161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E2372D7-887E-42C7-8991-D355D884541A}"/>
                  </a:ext>
                </a:extLst>
              </p:cNvPr>
              <p:cNvSpPr/>
              <p:nvPr/>
            </p:nvSpPr>
            <p:spPr>
              <a:xfrm>
                <a:off x="3719999" y="2349189"/>
                <a:ext cx="7293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E2372D7-887E-42C7-8991-D355D8845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999" y="2349189"/>
                <a:ext cx="7293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7C995D-6C9B-4E74-9FF5-41CBC579C47F}"/>
                  </a:ext>
                </a:extLst>
              </p:cNvPr>
              <p:cNvSpPr txBox="1"/>
              <p:nvPr/>
            </p:nvSpPr>
            <p:spPr>
              <a:xfrm>
                <a:off x="1030784" y="1235402"/>
                <a:ext cx="17063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3200" b="1" i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/>
                  <a:t>时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7C995D-6C9B-4E74-9FF5-41CBC579C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84" y="1235402"/>
                <a:ext cx="1706301" cy="584775"/>
              </a:xfrm>
              <a:prstGeom prst="rect">
                <a:avLst/>
              </a:prstGeom>
              <a:blipFill>
                <a:blip r:embed="rId4"/>
                <a:stretch>
                  <a:fillRect t="-13542" r="-857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4E8A1E-5223-4373-8526-8CDD9E1A4EC6}"/>
                  </a:ext>
                </a:extLst>
              </p:cNvPr>
              <p:cNvSpPr txBox="1"/>
              <p:nvPr/>
            </p:nvSpPr>
            <p:spPr>
              <a:xfrm>
                <a:off x="1030784" y="4509309"/>
                <a:ext cx="4277902" cy="1161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num>
                                <m:den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E4E8A1E-5223-4373-8526-8CDD9E1A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84" y="4509309"/>
                <a:ext cx="4277902" cy="1161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564E562-832A-4266-A717-988EA2F114F2}"/>
                  </a:ext>
                </a:extLst>
              </p:cNvPr>
              <p:cNvSpPr/>
              <p:nvPr/>
            </p:nvSpPr>
            <p:spPr>
              <a:xfrm>
                <a:off x="5368247" y="4797817"/>
                <a:ext cx="7293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564E562-832A-4266-A717-988EA2F11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47" y="4797817"/>
                <a:ext cx="7293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170748-F33D-47EF-AD1E-9E2D054FE176}"/>
                  </a:ext>
                </a:extLst>
              </p:cNvPr>
              <p:cNvSpPr txBox="1"/>
              <p:nvPr/>
            </p:nvSpPr>
            <p:spPr>
              <a:xfrm>
                <a:off x="1030784" y="3684030"/>
                <a:ext cx="44470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3200" b="1" dirty="0"/>
                  <a:t>靠近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/>
                  <a:t>时，即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170748-F33D-47EF-AD1E-9E2D054FE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84" y="3684030"/>
                <a:ext cx="4447051" cy="584775"/>
              </a:xfrm>
              <a:prstGeom prst="rect">
                <a:avLst/>
              </a:prstGeom>
              <a:blipFill>
                <a:blip r:embed="rId7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24C07B-E5D2-4CF3-A690-3C6B3297FC17}"/>
                  </a:ext>
                </a:extLst>
              </p:cNvPr>
              <p:cNvSpPr txBox="1"/>
              <p:nvPr/>
            </p:nvSpPr>
            <p:spPr>
              <a:xfrm>
                <a:off x="5020396" y="2426132"/>
                <a:ext cx="3478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24C07B-E5D2-4CF3-A690-3C6B3297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396" y="2426132"/>
                <a:ext cx="34785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5AE834-6340-43EA-A328-3CBF4794B236}"/>
                  </a:ext>
                </a:extLst>
              </p:cNvPr>
              <p:cNvSpPr txBox="1"/>
              <p:nvPr/>
            </p:nvSpPr>
            <p:spPr>
              <a:xfrm>
                <a:off x="6359376" y="4869246"/>
                <a:ext cx="674287" cy="505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5AE834-6340-43EA-A328-3CBF4794B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76" y="4869246"/>
                <a:ext cx="674287" cy="5050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FBD79406-4EB1-4560-AE58-1A126EC47FC1}"/>
              </a:ext>
            </a:extLst>
          </p:cNvPr>
          <p:cNvGrpSpPr/>
          <p:nvPr/>
        </p:nvGrpSpPr>
        <p:grpSpPr>
          <a:xfrm>
            <a:off x="5548143" y="2146607"/>
            <a:ext cx="3775393" cy="1050968"/>
            <a:chOff x="5344943" y="2395989"/>
            <a:chExt cx="3775393" cy="1050968"/>
          </a:xfrm>
        </p:grpSpPr>
        <p:sp>
          <p:nvSpPr>
            <p:cNvPr id="12" name="圆角矩形标注 1">
              <a:extLst>
                <a:ext uri="{FF2B5EF4-FFF2-40B4-BE49-F238E27FC236}">
                  <a16:creationId xmlns:a16="http://schemas.microsoft.com/office/drawing/2014/main" id="{23D24B47-874C-45C6-90FF-583A8514B62A}"/>
                </a:ext>
              </a:extLst>
            </p:cNvPr>
            <p:cNvSpPr/>
            <p:nvPr/>
          </p:nvSpPr>
          <p:spPr>
            <a:xfrm>
              <a:off x="5344944" y="2395989"/>
              <a:ext cx="3646656" cy="1050968"/>
            </a:xfrm>
            <a:prstGeom prst="wedgeRoundRectCallout">
              <a:avLst>
                <a:gd name="adj1" fmla="val -22322"/>
                <a:gd name="adj2" fmla="val 213207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1889276-648B-487E-9AAE-B73AD26F5306}"/>
                    </a:ext>
                  </a:extLst>
                </p:cNvPr>
                <p:cNvSpPr txBox="1"/>
                <p:nvPr/>
              </p:nvSpPr>
              <p:spPr>
                <a:xfrm>
                  <a:off x="5344943" y="2413904"/>
                  <a:ext cx="3775393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sz="2800" b="1" dirty="0"/>
                    <a:t>可以远到什么程度</a:t>
                  </a:r>
                  <a:endParaRPr lang="en-US" altLang="zh-CN" sz="2800" b="1" dirty="0"/>
                </a:p>
                <a:p>
                  <a:r>
                    <a:rPr lang="zh-CN" altLang="en-US" sz="2800" b="1" dirty="0"/>
                    <a:t>使得这个极限依然成立</a:t>
                  </a:r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943" y="2413904"/>
                  <a:ext cx="3775393" cy="95410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393" t="-7051" r="-2746" b="-173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53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5659F1-4C47-43B8-9009-89F94468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276EB4-A14C-4A2D-B252-40B87C8230D5}"/>
              </a:ext>
            </a:extLst>
          </p:cNvPr>
          <p:cNvSpPr txBox="1"/>
          <p:nvPr/>
        </p:nvSpPr>
        <p:spPr>
          <a:xfrm>
            <a:off x="971779" y="129817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猜测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1E030E-0EC1-47C9-BFBD-DC90522766FA}"/>
                  </a:ext>
                </a:extLst>
              </p:cNvPr>
              <p:cNvSpPr txBox="1"/>
              <p:nvPr/>
            </p:nvSpPr>
            <p:spPr>
              <a:xfrm>
                <a:off x="984924" y="2450301"/>
                <a:ext cx="7552004" cy="1342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32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91E030E-0EC1-47C9-BFBD-DC905227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24" y="2450301"/>
                <a:ext cx="7552004" cy="134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80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41D8AA-7CD2-4834-ADC9-8BB0D582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19796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189E072-C1CB-4C40-A6A4-89580E5F4DC9}"/>
                  </a:ext>
                </a:extLst>
              </p:cNvPr>
              <p:cNvSpPr txBox="1"/>
              <p:nvPr/>
            </p:nvSpPr>
            <p:spPr>
              <a:xfrm>
                <a:off x="798990" y="1083076"/>
                <a:ext cx="7743658" cy="653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⟺∀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189E072-C1CB-4C40-A6A4-89580E5F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0" y="1083076"/>
                <a:ext cx="7743658" cy="653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A90CE3C-DF1C-4353-BCAD-53106C9A4CAD}"/>
              </a:ext>
            </a:extLst>
          </p:cNvPr>
          <p:cNvSpPr txBox="1"/>
          <p:nvPr/>
        </p:nvSpPr>
        <p:spPr>
          <a:xfrm>
            <a:off x="798990" y="3315931"/>
            <a:ext cx="3102131" cy="2601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唯一性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局部有界性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保不等号性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单调有界收敛性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0FD8C-48A1-483B-9FBD-32DA285F4ECC}"/>
                  </a:ext>
                </a:extLst>
              </p:cNvPr>
              <p:cNvSpPr txBox="1"/>
              <p:nvPr/>
            </p:nvSpPr>
            <p:spPr>
              <a:xfrm>
                <a:off x="798990" y="1848036"/>
                <a:ext cx="9775048" cy="70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⟺∀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B0FD8C-48A1-483B-9FBD-32DA285F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990" y="1848036"/>
                <a:ext cx="9775048" cy="706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6136201-5EC8-4D4E-94B0-86380FA57DC0}"/>
              </a:ext>
            </a:extLst>
          </p:cNvPr>
          <p:cNvSpPr txBox="1"/>
          <p:nvPr/>
        </p:nvSpPr>
        <p:spPr>
          <a:xfrm>
            <a:off x="798990" y="2673387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左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右极限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4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D0F82C-8EB3-4F31-8EAD-DE9F0C2B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4876FC0-5C49-491D-BBA0-6742ADB8B771}"/>
              </a:ext>
            </a:extLst>
          </p:cNvPr>
          <p:cNvSpPr txBox="1"/>
          <p:nvPr/>
        </p:nvSpPr>
        <p:spPr>
          <a:xfrm>
            <a:off x="967666" y="1171853"/>
            <a:ext cx="4352474" cy="427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定义及等价无穷小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L’Hospital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法则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夹逼定理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微分中值定理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Stolz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定理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Taylor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展开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6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3B5A-C86B-4745-94C9-9760EE526131}"/>
                  </a:ext>
                </a:extLst>
              </p:cNvPr>
              <p:cNvSpPr txBox="1"/>
              <p:nvPr/>
            </p:nvSpPr>
            <p:spPr>
              <a:xfrm>
                <a:off x="701335" y="1626094"/>
                <a:ext cx="10430356" cy="706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⟺∀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3B5A-C86B-4745-94C9-9760EE526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5" y="1626094"/>
                <a:ext cx="10430356" cy="706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EB9BC2A-6009-4A34-8EE4-DB1827586A0C}"/>
              </a:ext>
            </a:extLst>
          </p:cNvPr>
          <p:cNvSpPr txBox="1"/>
          <p:nvPr/>
        </p:nvSpPr>
        <p:spPr>
          <a:xfrm>
            <a:off x="701335" y="277871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左连续，右连续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AB7CA0-9F58-4072-9CBB-2B4759436F7D}"/>
              </a:ext>
            </a:extLst>
          </p:cNvPr>
          <p:cNvSpPr txBox="1"/>
          <p:nvPr/>
        </p:nvSpPr>
        <p:spPr>
          <a:xfrm>
            <a:off x="701335" y="381739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间断点及其分类</a:t>
            </a:r>
          </a:p>
        </p:txBody>
      </p:sp>
    </p:spTree>
    <p:extLst>
      <p:ext uri="{BB962C8B-B14F-4D97-AF65-F5344CB8AC3E}">
        <p14:creationId xmlns:p14="http://schemas.microsoft.com/office/powerpoint/2010/main" val="31267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897</Words>
  <Application>Microsoft Office PowerPoint</Application>
  <PresentationFormat>宽屏</PresentationFormat>
  <Paragraphs>162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等线</vt:lpstr>
      <vt:lpstr>等线 Light</vt:lpstr>
      <vt:lpstr>华文中宋</vt:lpstr>
      <vt:lpstr>微软雅黑</vt:lpstr>
      <vt:lpstr>Arial</vt:lpstr>
      <vt:lpstr>Calibri</vt:lpstr>
      <vt:lpstr>Cambria Math</vt:lpstr>
      <vt:lpstr>Wingdings</vt:lpstr>
      <vt:lpstr>Office 主题​​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liu</dc:creator>
  <cp:lastModifiedBy>ying liu</cp:lastModifiedBy>
  <cp:revision>88</cp:revision>
  <dcterms:created xsi:type="dcterms:W3CDTF">2020-09-25T02:27:21Z</dcterms:created>
  <dcterms:modified xsi:type="dcterms:W3CDTF">2020-10-17T15:06:54Z</dcterms:modified>
</cp:coreProperties>
</file>