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61" r:id="rId2"/>
    <p:sldId id="262" r:id="rId3"/>
    <p:sldId id="258" r:id="rId4"/>
    <p:sldId id="263" r:id="rId5"/>
    <p:sldId id="264" r:id="rId6"/>
    <p:sldId id="265" r:id="rId7"/>
    <p:sldId id="271" r:id="rId8"/>
    <p:sldId id="266" r:id="rId9"/>
    <p:sldId id="267" r:id="rId10"/>
    <p:sldId id="269" r:id="rId11"/>
    <p:sldId id="268" r:id="rId12"/>
    <p:sldId id="270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540C"/>
    <a:srgbClr val="4D4D4D"/>
    <a:srgbClr val="312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EF290-DD21-45C2-A3F4-419246769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76F5E3-D952-4DC5-A508-553631C1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F9432F-E838-42A9-ADB7-EB517026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487EE6-6282-4797-B919-64D14B45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D6EE8D-CF2D-4BD7-BC17-DCFAB26E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3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0BAB5-7769-4FF1-9D0C-3BFF2C80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29F76F-98A4-4B77-82CE-446FF062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99780B-3D66-48BD-9FA0-ACC2EB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0FD9CC-2500-4364-9ABF-57DF75D6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205CE-38EA-42F9-BCC2-EFD73D73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5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3EC4B6-E97E-4FA3-BE87-2990E936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E492A2-F61D-463C-9576-897A344E6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8D2478-811E-4796-91E3-A67541B2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5783E2-DB2F-4F6C-BF2B-50CBE3AD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C00729-49F6-417B-8A4F-3804B96F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5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5CE82-4C85-49D1-8514-9A5566D0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A5A5D-D614-4C73-A8B3-C9DDE03C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4E4AAA-B4FC-40E3-AE5C-3FE1CBE2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20609F-9FBE-4CFC-85A6-18F497F3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7D3710-934C-4FEB-8ADB-E30217FA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7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9DC3D-A9E2-4C9C-B510-50A4D0C0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077C47-A8AD-4206-8430-C905D283A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08B979-1D9E-4429-84E1-7DB20085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38454C-5417-4AB1-807F-CA05A2F2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67D06C-34A6-4DD2-8467-99C50DFF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0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CA1A7-58C7-4001-A2AC-B4EFBD84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6E805-FD96-488C-ADCD-011F6B718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BA4216-D85C-4DD5-AB52-6B5E3A855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89CC37-F773-4255-B807-1A0081DE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ECC40-B1F5-4CAF-8539-73CC73C9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DED54F-53DC-4CAD-A498-164DD97E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3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0243A-21FD-4641-BC9F-A6CEF4D4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186EF9-61C7-4C4F-9145-C99732DF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338C84-A117-4DB2-8889-FD5342D26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D01B10-50BD-4438-BE60-A2934BF1B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DED518-92BE-4A9D-B167-DFCBDA0B6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CEDD98-DED0-4D02-8685-920B8FE4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DA523D-AEFB-4B62-B1BC-95DB36A7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9A0DB5-7868-4FE4-88AE-BDD1ADD2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24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7CA0C-4D00-42DE-98F4-ED9403D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B4D879-2E49-44FB-BD7C-B3F0155E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593239-0875-4D0F-B1BB-8AC54F34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1B17B8-90FE-4EB5-881C-E926FF01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87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56BFE6-6649-4A64-BB13-75A147A3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4ACE32-EA07-49A7-B99C-A9A767C3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088418-F2E9-4213-A3D0-43742D17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4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5356A-E301-431F-9116-D9C87C9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82B7A-F728-420D-8B21-346D6271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7F6F65-E2EC-45F9-9255-AB60FAD8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E8DBA0-7F1E-4F9A-9A3C-99C80DC3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706C54-27A1-4F48-9BDE-D150AA4D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6AFB5B-9117-446E-8DED-D0601161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91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A595B-477A-42E3-B95A-1590B7B4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6B8294-49E8-4593-B3C9-BA428B8E4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78A8CF-0E45-4552-AE08-6C5915237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AAEC6-21A3-4A9B-AD6E-F503A4AB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B14F05-B203-4BA2-A0A0-CD70602A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5B1128-493A-44AA-A404-E91C6E96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29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9B0A7-FE63-4C58-A3D8-F13B3BF7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9997E1-38AB-4AF7-B6A6-A750731E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C7EA6-6E08-48AF-B67E-653720660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E185-5372-47A4-99A5-AAACFF1ADD8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25235-1C0A-4F65-9511-1B19670B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2A1B4-7D48-4AEF-B217-0800CAE14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BCB1-EB18-4B87-A400-24D792240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5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7240CF-7008-449B-BBAE-466FF9BD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8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C488E3-DC12-4CCC-A9A8-6AE5643BA889}"/>
              </a:ext>
            </a:extLst>
          </p:cNvPr>
          <p:cNvSpPr/>
          <p:nvPr/>
        </p:nvSpPr>
        <p:spPr>
          <a:xfrm>
            <a:off x="638175" y="1652885"/>
            <a:ext cx="108870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latin typeface="Bahnschrift SemiBold" panose="020B0502040204020203" pitchFamily="34" charset="0"/>
              </a:rPr>
              <a:t>Дипломная работа</a:t>
            </a:r>
            <a:br>
              <a:rPr lang="ru-RU" sz="3600" dirty="0">
                <a:latin typeface="Bahnschrift SemiBold" panose="020B0502040204020203" pitchFamily="34" charset="0"/>
              </a:rPr>
            </a:br>
            <a:r>
              <a:rPr lang="ru-RU" sz="3600" dirty="0">
                <a:latin typeface="Bahnschrift SemiBold" panose="020B0502040204020203" pitchFamily="34" charset="0"/>
              </a:rPr>
              <a:t>на тему: «Создание интернет магазина кухонной техники»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4700E4-4FE2-4379-9F89-54C62DEAECE9}"/>
              </a:ext>
            </a:extLst>
          </p:cNvPr>
          <p:cNvSpPr/>
          <p:nvPr/>
        </p:nvSpPr>
        <p:spPr>
          <a:xfrm>
            <a:off x="67265" y="5010150"/>
            <a:ext cx="1205747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ahnschrift SemiBold" panose="020B0502040204020203" pitchFamily="34" charset="0"/>
              </a:rPr>
              <a:t>Выполнена командой студентов:                                             Научный руководитель:</a:t>
            </a:r>
          </a:p>
          <a:p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Андреев В. А.                                                               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         </a:t>
            </a:r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Сальков А. Н. </a:t>
            </a:r>
          </a:p>
          <a:p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Кочкарева Е. Н. </a:t>
            </a:r>
          </a:p>
          <a:p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Ткаченко А. А.</a:t>
            </a:r>
          </a:p>
          <a:p>
            <a:r>
              <a:rPr lang="ru-RU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Цвек</a:t>
            </a:r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Я. Б.</a:t>
            </a:r>
          </a:p>
        </p:txBody>
      </p:sp>
    </p:spTree>
    <p:extLst>
      <p:ext uri="{BB962C8B-B14F-4D97-AF65-F5344CB8AC3E}">
        <p14:creationId xmlns:p14="http://schemas.microsoft.com/office/powerpoint/2010/main" val="124199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2BA61F-DC13-48E5-A22E-833AA7ACD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B73C36-58B6-421D-92DB-FD4AA097A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t="-2608" r="18781" b="-11957"/>
          <a:stretch/>
        </p:blipFill>
        <p:spPr>
          <a:xfrm>
            <a:off x="0" y="0"/>
            <a:ext cx="5518030" cy="45461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7E4610-4978-4D67-8783-99137266E5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24135" r="1158" b="3018"/>
          <a:stretch/>
        </p:blipFill>
        <p:spPr>
          <a:xfrm>
            <a:off x="5106839" y="1682151"/>
            <a:ext cx="7021901" cy="50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7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856B61-E026-460C-9B08-18CC74ED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B88D3B-EFB8-486B-BDA4-8B9CDCD20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" y="78807"/>
            <a:ext cx="7893170" cy="476924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3C7AA1-DC82-4112-B7BB-C19E8FD07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b="4434"/>
          <a:stretch/>
        </p:blipFill>
        <p:spPr>
          <a:xfrm>
            <a:off x="5995357" y="1704166"/>
            <a:ext cx="6119005" cy="49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6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77AFDF-55AB-413E-A5AF-04ACD3C86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59B03E-3859-4DB6-9469-6C623295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r="6714"/>
          <a:stretch/>
        </p:blipFill>
        <p:spPr>
          <a:xfrm>
            <a:off x="77637" y="77637"/>
            <a:ext cx="8358997" cy="565892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DC9FC5-3527-4035-94D8-2048884599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" t="37936" b="2617"/>
          <a:stretch/>
        </p:blipFill>
        <p:spPr>
          <a:xfrm>
            <a:off x="6096000" y="2277374"/>
            <a:ext cx="6018364" cy="45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5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285AE3-AD42-4D91-8E5D-D42DF8EC0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5654346-5FE4-4CE1-99F8-049F8B3C0219}"/>
              </a:ext>
            </a:extLst>
          </p:cNvPr>
          <p:cNvSpPr/>
          <p:nvPr/>
        </p:nvSpPr>
        <p:spPr>
          <a:xfrm>
            <a:off x="517585" y="336278"/>
            <a:ext cx="111625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Цели и задачи поставленные в дипломной работе достигнуты и решены с помощью следующих программ: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1CAEFA-4B7F-4B35-AF90-9298087910F2}"/>
              </a:ext>
            </a:extLst>
          </p:cNvPr>
          <p:cNvSpPr/>
          <p:nvPr/>
        </p:nvSpPr>
        <p:spPr>
          <a:xfrm>
            <a:off x="189781" y="2673809"/>
            <a:ext cx="114903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1. </a:t>
            </a:r>
            <a:r>
              <a:rPr lang="en-US" sz="2800" dirty="0">
                <a:latin typeface="Bahnschrift SemiBold" panose="020B0502040204020203" pitchFamily="34" charset="0"/>
              </a:rPr>
              <a:t>WEEK(JIRA)</a:t>
            </a:r>
            <a:r>
              <a:rPr lang="ru-RU" sz="2800" dirty="0">
                <a:latin typeface="Bahnschrift SemiBold" panose="020B0502040204020203" pitchFamily="34" charset="0"/>
              </a:rPr>
              <a:t> – </a:t>
            </a:r>
            <a:r>
              <a:rPr lang="ru-RU" sz="2800" dirty="0" err="1">
                <a:latin typeface="Bahnschrift SemiBold" panose="020B0502040204020203" pitchFamily="34" charset="0"/>
              </a:rPr>
              <a:t>проджект</a:t>
            </a:r>
            <a:r>
              <a:rPr lang="ru-RU" sz="2800" dirty="0">
                <a:latin typeface="Bahnschrift SemiBold" panose="020B0502040204020203" pitchFamily="34" charset="0"/>
              </a:rPr>
              <a:t> менеджер (инструмент) управления проектами, который помогает оптимизировать работу команды.</a:t>
            </a:r>
          </a:p>
          <a:p>
            <a:endParaRPr lang="ru-RU" sz="2800" dirty="0">
              <a:latin typeface="Bahnschrift SemiBold" panose="020B0502040204020203" pitchFamily="34" charset="0"/>
            </a:endParaRPr>
          </a:p>
          <a:p>
            <a:r>
              <a:rPr lang="ru-RU" sz="2800" dirty="0">
                <a:latin typeface="Bahnschrift SemiBold" panose="020B0502040204020203" pitchFamily="34" charset="0"/>
              </a:rPr>
              <a:t>2. </a:t>
            </a:r>
            <a:r>
              <a:rPr lang="en-US" sz="2800" dirty="0">
                <a:latin typeface="Bahnschrift SemiBold" panose="020B0502040204020203" pitchFamily="34" charset="0"/>
              </a:rPr>
              <a:t>GIT</a:t>
            </a:r>
            <a:r>
              <a:rPr lang="ru-RU" sz="2800" dirty="0">
                <a:latin typeface="Bahnschrift SemiBold" panose="020B0502040204020203" pitchFamily="34" charset="0"/>
              </a:rPr>
              <a:t>, HTML, CSS, JS, PHP(</a:t>
            </a:r>
            <a:r>
              <a:rPr lang="ru-RU" sz="2800" dirty="0" err="1">
                <a:latin typeface="Bahnschrift SemiBold" panose="020B0502040204020203" pitchFamily="34" charset="0"/>
              </a:rPr>
              <a:t>Laravel</a:t>
            </a:r>
            <a:r>
              <a:rPr lang="ru-RU" sz="2800" dirty="0">
                <a:latin typeface="Bahnschrift SemiBold" panose="020B0502040204020203" pitchFamily="34" charset="0"/>
              </a:rPr>
              <a:t> - фреймворка), </a:t>
            </a:r>
            <a:r>
              <a:rPr lang="ru-RU" sz="2800" dirty="0" err="1">
                <a:latin typeface="Bahnschrift SemiBold" panose="020B0502040204020203" pitchFamily="34" charset="0"/>
              </a:rPr>
              <a:t>Breeze</a:t>
            </a:r>
            <a:r>
              <a:rPr lang="ru-RU" sz="2800" dirty="0">
                <a:latin typeface="Bahnschrift SemiBold" panose="020B0502040204020203" pitchFamily="34" charset="0"/>
              </a:rPr>
              <a:t>, </a:t>
            </a:r>
            <a:r>
              <a:rPr lang="ru-RU" sz="2800" dirty="0" err="1">
                <a:latin typeface="Bahnschrift SemiBold" panose="020B0502040204020203" pitchFamily="34" charset="0"/>
              </a:rPr>
              <a:t>MoonShine</a:t>
            </a:r>
            <a:r>
              <a:rPr lang="ru-RU" sz="2800" dirty="0">
                <a:latin typeface="Bahnschrift SemiBold" panose="020B0502040204020203" pitchFamily="34" charset="0"/>
              </a:rPr>
              <a:t>, </a:t>
            </a:r>
            <a:r>
              <a:rPr lang="ru-RU" sz="2800" dirty="0" err="1">
                <a:latin typeface="Bahnschrift SemiBold" panose="020B0502040204020203" pitchFamily="34" charset="0"/>
              </a:rPr>
              <a:t>MySQL</a:t>
            </a:r>
            <a:r>
              <a:rPr lang="ru-RU" sz="2800" dirty="0">
                <a:latin typeface="Bahnschrift SemiBold" panose="020B0502040204020203" pitchFamily="34" charset="0"/>
              </a:rPr>
              <a:t>, </a:t>
            </a:r>
            <a:r>
              <a:rPr lang="ru-RU" sz="2800" dirty="0" err="1">
                <a:latin typeface="Bahnschrift SemiBold" panose="020B0502040204020203" pitchFamily="34" charset="0"/>
              </a:rPr>
              <a:t>blade</a:t>
            </a:r>
            <a:r>
              <a:rPr lang="ru-RU" sz="2800" dirty="0">
                <a:latin typeface="Bahnschrift SemiBold" panose="020B0502040204020203" pitchFamily="34" charset="0"/>
              </a:rPr>
              <a:t>. </a:t>
            </a:r>
          </a:p>
          <a:p>
            <a:endParaRPr lang="ru-RU" sz="2800" dirty="0">
              <a:latin typeface="Bahnschrift SemiBold" panose="020B0502040204020203" pitchFamily="34" charset="0"/>
            </a:endParaRPr>
          </a:p>
          <a:p>
            <a:r>
              <a:rPr lang="ru-RU" sz="2800" dirty="0">
                <a:latin typeface="Bahnschrift SemiBold" panose="020B0502040204020203" pitchFamily="34" charset="0"/>
              </a:rPr>
              <a:t>3. </a:t>
            </a:r>
            <a:r>
              <a:rPr lang="ru-RU" sz="2800" dirty="0" err="1">
                <a:latin typeface="Bahnschrift SemiBold" panose="020B0502040204020203" pitchFamily="34" charset="0"/>
              </a:rPr>
              <a:t>PHPStorm</a:t>
            </a:r>
            <a:r>
              <a:rPr lang="ru-RU" sz="2800" dirty="0">
                <a:latin typeface="Bahnschrift SemiBold" panose="020B0502040204020203" pitchFamily="34" charset="0"/>
              </a:rPr>
              <a:t>, </a:t>
            </a:r>
            <a:r>
              <a:rPr lang="ru-RU" sz="2800" dirty="0" err="1">
                <a:latin typeface="Bahnschrift SemiBold" panose="020B0502040204020203" pitchFamily="34" charset="0"/>
              </a:rPr>
              <a:t>VSCode</a:t>
            </a:r>
            <a:r>
              <a:rPr lang="ru-RU" sz="2800" dirty="0">
                <a:latin typeface="Bahnschrift SemiBold" panose="020B0502040204020203" pitchFamily="34" charset="0"/>
              </a:rPr>
              <a:t>, </a:t>
            </a:r>
            <a:r>
              <a:rPr lang="ru-RU" sz="2800" dirty="0" err="1">
                <a:latin typeface="Bahnschrift SemiBold" panose="020B0502040204020203" pitchFamily="34" charset="0"/>
              </a:rPr>
              <a:t>OSPanel</a:t>
            </a:r>
            <a:r>
              <a:rPr lang="ru-RU" sz="2800" dirty="0">
                <a:latin typeface="Bahnschrift SemiBold" panose="020B0502040204020203" pitchFamily="34" charset="0"/>
              </a:rPr>
              <a:t> (в качестве локального сервера). </a:t>
            </a:r>
            <a:endParaRPr lang="en-US" sz="2800" dirty="0">
              <a:latin typeface="Bahnschrift SemiBold" panose="020B0502040204020203" pitchFamily="34" charset="0"/>
            </a:endParaRPr>
          </a:p>
          <a:p>
            <a:endParaRPr lang="en-US" sz="2800" dirty="0">
              <a:latin typeface="Bahnschrift SemiBold" panose="020B0502040204020203" pitchFamily="34" charset="0"/>
            </a:endParaRPr>
          </a:p>
          <a:p>
            <a:r>
              <a:rPr lang="ru-RU" sz="2800" dirty="0">
                <a:latin typeface="Bahnschrift SemiBold" panose="020B0502040204020203" pitchFamily="34" charset="0"/>
              </a:rPr>
              <a:t>4. </a:t>
            </a:r>
            <a:r>
              <a:rPr lang="ru-RU" sz="2800" dirty="0" err="1">
                <a:latin typeface="Bahnschrift SemiBold" panose="020B0502040204020203" pitchFamily="34" charset="0"/>
              </a:rPr>
              <a:t>Photoshop</a:t>
            </a:r>
            <a:r>
              <a:rPr lang="ru-RU" sz="2800" dirty="0">
                <a:latin typeface="Bahnschrift SemiBold" panose="020B0502040204020203" pitchFamily="34" charset="0"/>
              </a:rPr>
              <a:t>, </a:t>
            </a:r>
            <a:r>
              <a:rPr lang="ru-RU" sz="2800" dirty="0" err="1">
                <a:latin typeface="Bahnschrift SemiBold" panose="020B0502040204020203" pitchFamily="34" charset="0"/>
              </a:rPr>
              <a:t>Pixso</a:t>
            </a:r>
            <a:r>
              <a:rPr lang="ru-RU" sz="2800" dirty="0">
                <a:latin typeface="Bahnschrift SemiBold" panose="020B0502040204020203" pitchFamily="34" charset="0"/>
              </a:rPr>
              <a:t> (в качестве фронтовых программ и дизайна).</a:t>
            </a:r>
          </a:p>
        </p:txBody>
      </p:sp>
    </p:spTree>
    <p:extLst>
      <p:ext uri="{BB962C8B-B14F-4D97-AF65-F5344CB8AC3E}">
        <p14:creationId xmlns:p14="http://schemas.microsoft.com/office/powerpoint/2010/main" val="330884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D25952-CA65-48BA-9BA8-A7A6621A4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905" y="18255"/>
            <a:ext cx="12344400" cy="68580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1CD3FB-C971-46A4-B54A-6FBE7D3E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09" y="18255"/>
            <a:ext cx="11010899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          Цель и задачи команды.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01A366C-8A54-43CC-A47B-4E1A9534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09" y="1438142"/>
            <a:ext cx="12046591" cy="53437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14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Цель: </a:t>
            </a:r>
            <a:r>
              <a:rPr lang="ru-RU" sz="11200" dirty="0">
                <a:latin typeface="Bahnschrift SemiBold" panose="020B0502040204020203" pitchFamily="34" charset="0"/>
              </a:rPr>
              <a:t>Создать сайт приближенный к реальной коммерческой разработке.</a:t>
            </a:r>
            <a:endParaRPr lang="en-US" sz="112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sz="36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ru-RU" sz="24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ru-RU" sz="14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 Задачи: </a:t>
            </a:r>
          </a:p>
          <a:p>
            <a:pPr marL="0" indent="0">
              <a:buNone/>
            </a:pPr>
            <a:r>
              <a:rPr lang="ru-RU" sz="9600" dirty="0">
                <a:latin typeface="Bahnschrift SemiBold" panose="020B0502040204020203" pitchFamily="34" charset="0"/>
              </a:rPr>
              <a:t>1. Применить полученные знания на практике.</a:t>
            </a:r>
          </a:p>
          <a:p>
            <a:pPr marL="0" indent="0">
              <a:buNone/>
            </a:pPr>
            <a:r>
              <a:rPr lang="ru-RU" sz="9600" dirty="0">
                <a:latin typeface="Bahnschrift SemiBold" panose="020B0502040204020203" pitchFamily="34" charset="0"/>
              </a:rPr>
              <a:t>2. Всю разработку осуществить на базе системы </a:t>
            </a:r>
            <a:r>
              <a:rPr lang="en-US" sz="9600" dirty="0">
                <a:latin typeface="Bahnschrift SemiBold" panose="020B0502040204020203" pitchFamily="34" charset="0"/>
              </a:rPr>
              <a:t>WEEK(JIRA)</a:t>
            </a:r>
            <a:r>
              <a:rPr lang="ru-RU" sz="9600" dirty="0">
                <a:latin typeface="Bahnschrift SemiBold" panose="020B0502040204020203" pitchFamily="34" charset="0"/>
              </a:rPr>
              <a:t> структурированной по задачам</a:t>
            </a:r>
            <a:r>
              <a:rPr lang="en-US" sz="9600" dirty="0">
                <a:latin typeface="Bahnschrift SemiBol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9600" dirty="0">
                <a:latin typeface="Bahnschrift SemiBold" panose="020B0502040204020203" pitchFamily="34" charset="0"/>
              </a:rPr>
              <a:t>3.</a:t>
            </a:r>
            <a:r>
              <a:rPr lang="ru-RU" sz="9600" dirty="0">
                <a:latin typeface="Bahnschrift SemiBold" panose="020B0502040204020203" pitchFamily="34" charset="0"/>
              </a:rPr>
              <a:t> Использовать во </a:t>
            </a:r>
            <a:r>
              <a:rPr lang="en-US" sz="9600" dirty="0">
                <a:latin typeface="Bahnschrift SemiBold" panose="020B0502040204020203" pitchFamily="34" charset="0"/>
              </a:rPr>
              <a:t>Frontend </a:t>
            </a:r>
            <a:r>
              <a:rPr lang="ru-RU" sz="9600" dirty="0">
                <a:latin typeface="Bahnschrift SemiBold" panose="020B0502040204020203" pitchFamily="34" charset="0"/>
              </a:rPr>
              <a:t>части: </a:t>
            </a:r>
            <a:r>
              <a:rPr lang="en-US" sz="9600" dirty="0">
                <a:latin typeface="Bahnschrift SemiBold" panose="020B0502040204020203" pitchFamily="34" charset="0"/>
              </a:rPr>
              <a:t>HTML</a:t>
            </a:r>
            <a:r>
              <a:rPr lang="ru-RU" sz="9600" dirty="0">
                <a:latin typeface="Bahnschrift SemiBold" panose="020B0502040204020203" pitchFamily="34" charset="0"/>
              </a:rPr>
              <a:t>, </a:t>
            </a:r>
            <a:r>
              <a:rPr lang="en-US" sz="9600" dirty="0">
                <a:latin typeface="Bahnschrift SemiBold" panose="020B0502040204020203" pitchFamily="34" charset="0"/>
              </a:rPr>
              <a:t>CSS</a:t>
            </a:r>
            <a:r>
              <a:rPr lang="ru-RU" sz="9600" dirty="0">
                <a:latin typeface="Bahnschrift SemiBold" panose="020B0502040204020203" pitchFamily="34" charset="0"/>
              </a:rPr>
              <a:t>, </a:t>
            </a:r>
            <a:r>
              <a:rPr lang="en-US" sz="9600" dirty="0">
                <a:latin typeface="Bahnschrift SemiBold" panose="020B0502040204020203" pitchFamily="34" charset="0"/>
              </a:rPr>
              <a:t>JavaScript</a:t>
            </a:r>
            <a:r>
              <a:rPr lang="ru-RU" sz="9600" dirty="0">
                <a:latin typeface="Bahnschrift SemiBol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ru-RU" sz="9600" dirty="0">
                <a:latin typeface="Bahnschrift SemiBold" panose="020B0502040204020203" pitchFamily="34" charset="0"/>
              </a:rPr>
              <a:t>4. Реализовать в </a:t>
            </a:r>
            <a:r>
              <a:rPr lang="en-US" sz="9600" dirty="0">
                <a:latin typeface="Bahnschrift SemiBold" panose="020B0502040204020203" pitchFamily="34" charset="0"/>
              </a:rPr>
              <a:t>Backend </a:t>
            </a:r>
            <a:r>
              <a:rPr lang="ru-RU" sz="9600" dirty="0">
                <a:latin typeface="Bahnschrift SemiBold" panose="020B0502040204020203" pitchFamily="34" charset="0"/>
              </a:rPr>
              <a:t>части: </a:t>
            </a:r>
            <a:r>
              <a:rPr lang="en-US" sz="9600" dirty="0">
                <a:latin typeface="Bahnschrift SemiBold" panose="020B0502040204020203" pitchFamily="34" charset="0"/>
              </a:rPr>
              <a:t>PHP(</a:t>
            </a:r>
            <a:r>
              <a:rPr lang="ru-RU" sz="9600" dirty="0" err="1">
                <a:latin typeface="Bahnschrift SemiBold" panose="020B0502040204020203" pitchFamily="34" charset="0"/>
              </a:rPr>
              <a:t>фрэймворк</a:t>
            </a:r>
            <a:r>
              <a:rPr lang="ru-RU" sz="9600" dirty="0">
                <a:latin typeface="Bahnschrift SemiBold" panose="020B0502040204020203" pitchFamily="34" charset="0"/>
              </a:rPr>
              <a:t> </a:t>
            </a:r>
            <a:r>
              <a:rPr lang="en-US" sz="9600" dirty="0">
                <a:latin typeface="Bahnschrift SemiBold" panose="020B0502040204020203" pitchFamily="34" charset="0"/>
              </a:rPr>
              <a:t>Laravel)</a:t>
            </a:r>
            <a:r>
              <a:rPr lang="ru-RU" sz="9600" dirty="0">
                <a:latin typeface="Bahnschrift SemiBold" panose="020B0502040204020203" pitchFamily="34" charset="0"/>
              </a:rPr>
              <a:t>, </a:t>
            </a:r>
            <a:r>
              <a:rPr lang="ru-RU" sz="9600" dirty="0" err="1">
                <a:latin typeface="Bahnschrift SemiBold" panose="020B0502040204020203" pitchFamily="34" charset="0"/>
              </a:rPr>
              <a:t>шаблонизатор</a:t>
            </a:r>
            <a:r>
              <a:rPr lang="ru-RU" sz="9600" dirty="0">
                <a:latin typeface="Bahnschrift SemiBold" panose="020B0502040204020203" pitchFamily="34" charset="0"/>
              </a:rPr>
              <a:t> </a:t>
            </a:r>
            <a:r>
              <a:rPr lang="en-US" sz="9600" dirty="0">
                <a:latin typeface="Bahnschrift SemiBold" panose="020B0502040204020203" pitchFamily="34" charset="0"/>
              </a:rPr>
              <a:t>Blade</a:t>
            </a:r>
            <a:r>
              <a:rPr lang="ru-RU" sz="9600" dirty="0">
                <a:latin typeface="Bahnschrift SemiBol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ru-RU" sz="9600" dirty="0">
                <a:latin typeface="Bahnschrift SemiBold" panose="020B0502040204020203" pitchFamily="34" charset="0"/>
              </a:rPr>
              <a:t>5. Подключить пакет </a:t>
            </a:r>
            <a:r>
              <a:rPr lang="en-US" sz="9600" dirty="0">
                <a:latin typeface="Bahnschrift SemiBold" panose="020B0502040204020203" pitchFamily="34" charset="0"/>
              </a:rPr>
              <a:t>Laravel Breeze</a:t>
            </a:r>
            <a:r>
              <a:rPr lang="ru-RU" sz="9600" dirty="0">
                <a:latin typeface="Bahnschrift SemiBold" panose="020B0502040204020203" pitchFamily="34" charset="0"/>
              </a:rPr>
              <a:t>(для </a:t>
            </a:r>
            <a:r>
              <a:rPr lang="ru-RU" sz="9600" dirty="0" err="1">
                <a:latin typeface="Bahnschrift SemiBold" panose="020B0502040204020203" pitchFamily="34" charset="0"/>
              </a:rPr>
              <a:t>регистрациии</a:t>
            </a:r>
            <a:r>
              <a:rPr lang="ru-RU" sz="9600" dirty="0">
                <a:latin typeface="Bahnschrift SemiBold" panose="020B0502040204020203" pitchFamily="34" charset="0"/>
              </a:rPr>
              <a:t> и аутентификации)</a:t>
            </a:r>
            <a:r>
              <a:rPr lang="en-US" sz="9600" dirty="0">
                <a:latin typeface="Bahnschrift SemiBol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9600" dirty="0">
                <a:latin typeface="Bahnschrift SemiBold" panose="020B0502040204020203" pitchFamily="34" charset="0"/>
              </a:rPr>
              <a:t>6.</a:t>
            </a:r>
            <a:r>
              <a:rPr lang="ru-RU" sz="9600" dirty="0">
                <a:latin typeface="Bahnschrift SemiBold" panose="020B0502040204020203" pitchFamily="34" charset="0"/>
              </a:rPr>
              <a:t> Осуществить разработку базы данных с применением </a:t>
            </a:r>
            <a:r>
              <a:rPr lang="en-US" sz="9600" b="1" dirty="0">
                <a:latin typeface="Bahnschrift SemiBold" panose="020B0502040204020203" pitchFamily="34" charset="0"/>
              </a:rPr>
              <a:t>MySQL.</a:t>
            </a:r>
          </a:p>
          <a:p>
            <a:pPr marL="0" indent="0">
              <a:buNone/>
            </a:pPr>
            <a:r>
              <a:rPr lang="en-US" sz="9600" b="1" dirty="0">
                <a:latin typeface="Bahnschrift SemiBold" panose="020B0502040204020203" pitchFamily="34" charset="0"/>
              </a:rPr>
              <a:t>7. </a:t>
            </a:r>
            <a:r>
              <a:rPr lang="ru-RU" sz="9600" b="1" dirty="0">
                <a:latin typeface="Bahnschrift SemiBold" panose="020B0502040204020203" pitchFamily="34" charset="0"/>
              </a:rPr>
              <a:t>Создать админ панель на основе </a:t>
            </a:r>
            <a:r>
              <a:rPr lang="en-US" sz="9600" b="1" dirty="0" err="1">
                <a:latin typeface="Bahnschrift SemiBold" panose="020B0502040204020203" pitchFamily="34" charset="0"/>
              </a:rPr>
              <a:t>MoonShine</a:t>
            </a:r>
            <a:r>
              <a:rPr lang="en-US" sz="9600" b="1" dirty="0">
                <a:latin typeface="Bahnschrift SemiBold" panose="020B0502040204020203" pitchFamily="34" charset="0"/>
              </a:rPr>
              <a:t>.</a:t>
            </a:r>
            <a:endParaRPr lang="ru-RU" sz="9600" b="1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ru-RU" sz="9600" b="1" dirty="0">
                <a:latin typeface="Bahnschrift SemiBold" panose="020B0502040204020203" pitchFamily="34" charset="0"/>
              </a:rPr>
              <a:t>8. Разработать </a:t>
            </a:r>
            <a:r>
              <a:rPr lang="en-US" sz="9600" b="1" dirty="0" err="1">
                <a:latin typeface="Bahnschrift SemiBold" panose="020B0502040204020203" pitchFamily="34" charset="0"/>
              </a:rPr>
              <a:t>ux</a:t>
            </a:r>
            <a:r>
              <a:rPr lang="en-US" sz="9600" b="1" dirty="0">
                <a:latin typeface="Bahnschrift SemiBold" panose="020B0502040204020203" pitchFamily="34" charset="0"/>
              </a:rPr>
              <a:t>/</a:t>
            </a:r>
            <a:r>
              <a:rPr lang="en-US" sz="9600" b="1" dirty="0" err="1">
                <a:latin typeface="Bahnschrift SemiBold" panose="020B0502040204020203" pitchFamily="34" charset="0"/>
              </a:rPr>
              <a:t>ui</a:t>
            </a:r>
            <a:r>
              <a:rPr lang="en-US" sz="9600" b="1" dirty="0">
                <a:latin typeface="Bahnschrift SemiBold" panose="020B0502040204020203" pitchFamily="34" charset="0"/>
              </a:rPr>
              <a:t> </a:t>
            </a:r>
            <a:r>
              <a:rPr lang="ru-RU" sz="9600" b="1" dirty="0">
                <a:latin typeface="Bahnschrift SemiBold" panose="020B0502040204020203" pitchFamily="34" charset="0"/>
              </a:rPr>
              <a:t>дизайн</a:t>
            </a:r>
            <a:r>
              <a:rPr lang="en-US" sz="9600" b="1" dirty="0">
                <a:latin typeface="Bahnschrift SemiBold" panose="020B0502040204020203" pitchFamily="34" charset="0"/>
              </a:rPr>
              <a:t> </a:t>
            </a:r>
            <a:r>
              <a:rPr lang="ru-RU" sz="9600" b="1" dirty="0">
                <a:latin typeface="Bahnschrift SemiBold" panose="020B0502040204020203" pitchFamily="34" charset="0"/>
              </a:rPr>
              <a:t>для удобства и понимания  пользователем логики сайта.</a:t>
            </a:r>
            <a:endParaRPr lang="ru-RU" sz="96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535223-4E48-4CCD-A128-70313D19D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85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D28A3A4-7CD0-4C3A-80DD-7EA54203AD1B}"/>
              </a:ext>
            </a:extLst>
          </p:cNvPr>
          <p:cNvSpPr/>
          <p:nvPr/>
        </p:nvSpPr>
        <p:spPr>
          <a:xfrm>
            <a:off x="3137133" y="309290"/>
            <a:ext cx="64251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Мои задачи по проекту:</a:t>
            </a:r>
            <a:endParaRPr lang="ru-RU" sz="4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66FBD5E-DA75-4DED-927B-461E754FD51D}"/>
              </a:ext>
            </a:extLst>
          </p:cNvPr>
          <p:cNvSpPr/>
          <p:nvPr/>
        </p:nvSpPr>
        <p:spPr>
          <a:xfrm>
            <a:off x="107659" y="1462602"/>
            <a:ext cx="118368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Bahnschrift SemiBold" panose="020B0502040204020203" pitchFamily="34" charset="0"/>
              </a:rPr>
              <a:t>Разработать</a:t>
            </a:r>
            <a:r>
              <a:rPr lang="en-US" sz="2400" dirty="0">
                <a:latin typeface="Bahnschrift SemiBold" panose="020B0502040204020203" pitchFamily="34" charset="0"/>
              </a:rPr>
              <a:t> Backend</a:t>
            </a:r>
            <a:r>
              <a:rPr lang="ru-RU" sz="2400" dirty="0">
                <a:latin typeface="Bahnschrift SemiBold" panose="020B0502040204020203" pitchFamily="34" charset="0"/>
              </a:rPr>
              <a:t> часть для продуктов, категорий и брендов с помощью паттерна</a:t>
            </a:r>
            <a:r>
              <a:rPr lang="ru-RU" dirty="0"/>
              <a:t> </a:t>
            </a:r>
            <a:r>
              <a:rPr lang="ru-RU" sz="2400" dirty="0">
                <a:latin typeface="Bahnschrift SemiBold" panose="020B0502040204020203" pitchFamily="34" charset="0"/>
              </a:rPr>
              <a:t>MVC. </a:t>
            </a:r>
          </a:p>
          <a:p>
            <a:pPr marL="457200" indent="-457200">
              <a:buAutoNum type="arabicPeriod"/>
            </a:pPr>
            <a:endParaRPr lang="ru-RU" sz="2400" dirty="0">
              <a:latin typeface="Bahnschrift SemiBold" panose="020B0502040204020203" pitchFamily="34" charset="0"/>
            </a:endParaRPr>
          </a:p>
          <a:p>
            <a:pPr marL="457200" indent="-457200">
              <a:buAutoNum type="arabicPeriod" startAt="2"/>
            </a:pPr>
            <a:r>
              <a:rPr lang="ru-RU" sz="2400" dirty="0">
                <a:latin typeface="Bahnschrift SemiBold" panose="020B0502040204020203" pitchFamily="34" charset="0"/>
              </a:rPr>
              <a:t>Прописать фабрики и </a:t>
            </a:r>
            <a:r>
              <a:rPr lang="ru-RU" sz="2400" dirty="0" err="1">
                <a:latin typeface="Bahnschrift SemiBold" panose="020B0502040204020203" pitchFamily="34" charset="0"/>
              </a:rPr>
              <a:t>сиды</a:t>
            </a:r>
            <a:r>
              <a:rPr lang="ru-RU" sz="2400" dirty="0">
                <a:latin typeface="Bahnschrift SemiBold" panose="020B0502040204020203" pitchFamily="34" charset="0"/>
              </a:rPr>
              <a:t>. </a:t>
            </a:r>
          </a:p>
          <a:p>
            <a:pPr marL="457200" indent="-457200">
              <a:buAutoNum type="arabicPeriod" startAt="2"/>
            </a:pPr>
            <a:endParaRPr lang="ru-RU" sz="2400" dirty="0">
              <a:latin typeface="Bahnschrift SemiBold" panose="020B0502040204020203" pitchFamily="34" charset="0"/>
            </a:endParaRPr>
          </a:p>
          <a:p>
            <a:pPr marL="457200" indent="-457200">
              <a:buAutoNum type="arabicPeriod" startAt="2"/>
            </a:pPr>
            <a:r>
              <a:rPr lang="ru-RU" sz="2400" dirty="0">
                <a:latin typeface="Bahnschrift SemiBold" panose="020B0502040204020203" pitchFamily="34" charset="0"/>
              </a:rPr>
              <a:t>Заполнить панель </a:t>
            </a:r>
            <a:r>
              <a:rPr lang="ru-RU" sz="2400" dirty="0" err="1">
                <a:latin typeface="Bahnschrift SemiBold" panose="020B0502040204020203" pitchFamily="34" charset="0"/>
              </a:rPr>
              <a:t>MoonShine</a:t>
            </a:r>
            <a:r>
              <a:rPr lang="ru-RU" sz="2400" dirty="0">
                <a:latin typeface="Bahnschrift SemiBold" panose="020B0502040204020203" pitchFamily="34" charset="0"/>
              </a:rPr>
              <a:t> своими данными. </a:t>
            </a:r>
          </a:p>
          <a:p>
            <a:pPr marL="457200" indent="-457200">
              <a:buAutoNum type="arabicPeriod" startAt="2"/>
            </a:pPr>
            <a:endParaRPr lang="ru-RU" sz="2400" dirty="0">
              <a:latin typeface="Bahnschrift SemiBold" panose="020B0502040204020203" pitchFamily="34" charset="0"/>
            </a:endParaRPr>
          </a:p>
          <a:p>
            <a:pPr marL="457200" indent="-457200">
              <a:buAutoNum type="arabicPeriod" startAt="2"/>
            </a:pPr>
            <a:r>
              <a:rPr lang="ru-RU" sz="2400" dirty="0">
                <a:latin typeface="Bahnschrift SemiBold" panose="020B0502040204020203" pitchFamily="34" charset="0"/>
              </a:rPr>
              <a:t>Создать </a:t>
            </a:r>
            <a:r>
              <a:rPr lang="en-US" sz="2400" dirty="0">
                <a:latin typeface="Bahnschrift SemiBold" panose="020B0502040204020203" pitchFamily="34" charset="0"/>
              </a:rPr>
              <a:t>Frontend </a:t>
            </a:r>
            <a:r>
              <a:rPr lang="ru-RU" sz="2400" dirty="0">
                <a:latin typeface="Bahnschrift SemiBold" panose="020B0502040204020203" pitchFamily="34" charset="0"/>
              </a:rPr>
              <a:t>часть для продуктов категорий и брендов.</a:t>
            </a:r>
          </a:p>
          <a:p>
            <a:endParaRPr lang="ru-RU" sz="2400" dirty="0">
              <a:latin typeface="Bahnschrift SemiBold" panose="020B0502040204020203" pitchFamily="34" charset="0"/>
            </a:endParaRPr>
          </a:p>
          <a:p>
            <a:r>
              <a:rPr lang="ru-RU" sz="2400" dirty="0">
                <a:latin typeface="Bahnschrift SemiBold" panose="020B0502040204020203" pitchFamily="34" charset="0"/>
              </a:rPr>
              <a:t>5.   Разработать </a:t>
            </a:r>
            <a:r>
              <a:rPr lang="en-US" sz="2400" b="1" dirty="0" err="1">
                <a:latin typeface="Bahnschrift SemiBold" panose="020B0502040204020203" pitchFamily="34" charset="0"/>
              </a:rPr>
              <a:t>ux</a:t>
            </a:r>
            <a:r>
              <a:rPr lang="en-US" sz="2400" b="1" dirty="0">
                <a:latin typeface="Bahnschrift SemiBold" panose="020B0502040204020203" pitchFamily="34" charset="0"/>
              </a:rPr>
              <a:t>/</a:t>
            </a:r>
            <a:r>
              <a:rPr lang="en-US" sz="2400" b="1" dirty="0" err="1">
                <a:latin typeface="Bahnschrift SemiBold" panose="020B0502040204020203" pitchFamily="34" charset="0"/>
              </a:rPr>
              <a:t>ui</a:t>
            </a:r>
            <a:r>
              <a:rPr lang="en-US" sz="2400" b="1" dirty="0">
                <a:latin typeface="Bahnschrift SemiBold" panose="020B0502040204020203" pitchFamily="34" charset="0"/>
              </a:rPr>
              <a:t> </a:t>
            </a:r>
            <a:r>
              <a:rPr lang="ru-RU" sz="2400" b="1" dirty="0">
                <a:latin typeface="Bahnschrift SemiBold" panose="020B0502040204020203" pitchFamily="34" charset="0"/>
              </a:rPr>
              <a:t>дизайн</a:t>
            </a:r>
            <a:r>
              <a:rPr lang="ru-RU" sz="2400" dirty="0">
                <a:latin typeface="Bahnschrift SemiBold" panose="020B0502040204020203" pitchFamily="34" charset="0"/>
              </a:rPr>
              <a:t>. </a:t>
            </a:r>
          </a:p>
          <a:p>
            <a:pPr marL="457200" indent="-457200">
              <a:buAutoNum type="arabicPeriod" startAt="2"/>
            </a:pPr>
            <a:endParaRPr lang="ru-RU" sz="2400" dirty="0">
              <a:latin typeface="Bahnschrift SemiBold" panose="020B0502040204020203" pitchFamily="34" charset="0"/>
            </a:endParaRPr>
          </a:p>
          <a:p>
            <a:r>
              <a:rPr lang="ru-RU" sz="2400" dirty="0">
                <a:latin typeface="Bahnschrift SemiBold" panose="020B0502040204020203" pitchFamily="34" charset="0"/>
              </a:rPr>
              <a:t>6. Обеспечить доступ к продуктам из любой части сайта за меньшее число кликов, что способствует высоким продажам товара. </a:t>
            </a:r>
          </a:p>
        </p:txBody>
      </p:sp>
    </p:spTree>
    <p:extLst>
      <p:ext uri="{BB962C8B-B14F-4D97-AF65-F5344CB8AC3E}">
        <p14:creationId xmlns:p14="http://schemas.microsoft.com/office/powerpoint/2010/main" val="408352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44F84F-CEAF-4EC3-8C68-FFDB8336D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6774A3-730B-41EF-9074-D3718B4B2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7" y="1015068"/>
            <a:ext cx="10217791" cy="572011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CBD2838-CE91-4DD5-8302-BD2797B013F4}"/>
              </a:ext>
            </a:extLst>
          </p:cNvPr>
          <p:cNvSpPr/>
          <p:nvPr/>
        </p:nvSpPr>
        <p:spPr>
          <a:xfrm>
            <a:off x="2760784" y="122814"/>
            <a:ext cx="74159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Главная страница(</a:t>
            </a:r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header</a:t>
            </a:r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2431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1B9487-F226-4640-940A-BCB58B9B3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3F9E8A-D63F-4AED-AA90-6BF044E88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3" y="754039"/>
            <a:ext cx="10506974" cy="583654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D001F9-2DD3-4939-A1E5-AEE00D6A2B38}"/>
              </a:ext>
            </a:extLst>
          </p:cNvPr>
          <p:cNvSpPr/>
          <p:nvPr/>
        </p:nvSpPr>
        <p:spPr>
          <a:xfrm>
            <a:off x="1424944" y="-15402"/>
            <a:ext cx="98235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Контентная часть главной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страницы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2847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5CFAC1-14B8-4A12-B9C1-911BAAC64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A0CE4B-865A-4039-BBA3-15AD2FAD2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1923692"/>
            <a:ext cx="10662249" cy="257929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3ECC7F1-1861-4ECF-90AF-1AD03DF112D4}"/>
              </a:ext>
            </a:extLst>
          </p:cNvPr>
          <p:cNvSpPr/>
          <p:nvPr/>
        </p:nvSpPr>
        <p:spPr>
          <a:xfrm>
            <a:off x="2996335" y="397617"/>
            <a:ext cx="68339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Главная страница(</a:t>
            </a:r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footer</a:t>
            </a:r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8032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F09831-1E57-4FA7-B569-3E2AA0E75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B05A90-51A3-46E9-A18E-B6B7163EF7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r="1392" b="3783"/>
          <a:stretch/>
        </p:blipFill>
        <p:spPr>
          <a:xfrm>
            <a:off x="77638" y="94914"/>
            <a:ext cx="7246190" cy="41665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D96088-D728-4D5D-A6D1-BEABFD3B36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r="803" b="4385"/>
          <a:stretch/>
        </p:blipFill>
        <p:spPr>
          <a:xfrm>
            <a:off x="5296618" y="1052446"/>
            <a:ext cx="6817744" cy="57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6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FE9F0F-71C7-4E2D-83C7-8D44F481A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99A5AD-3441-4E8B-A83E-6D239D9FA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69011"/>
            <a:ext cx="7410090" cy="39163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352DE6-0222-4616-8283-17C5F55B7C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 t="1037" r="2326" b="2076"/>
          <a:stretch/>
        </p:blipFill>
        <p:spPr>
          <a:xfrm>
            <a:off x="5710686" y="370936"/>
            <a:ext cx="6392174" cy="63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5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D0BD11-EB40-4276-8B16-08E8FF147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C224FB-4F4C-4690-BE50-DFF4AEE14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" y="112143"/>
            <a:ext cx="7090913" cy="430458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BA5125-AC2F-4431-86A0-18684FE9C4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r="1144" b="5744"/>
          <a:stretch/>
        </p:blipFill>
        <p:spPr>
          <a:xfrm>
            <a:off x="5917721" y="1056736"/>
            <a:ext cx="6179389" cy="488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51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</TotalTime>
  <Words>322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Тема Office</vt:lpstr>
      <vt:lpstr>Презентация PowerPoint</vt:lpstr>
      <vt:lpstr>              Цель и задачи команды.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на тему:«Создание интернет магазина кухонной техники»</dc:title>
  <dc:creator>OLD metal box</dc:creator>
  <cp:lastModifiedBy>OLD metal box</cp:lastModifiedBy>
  <cp:revision>52</cp:revision>
  <dcterms:created xsi:type="dcterms:W3CDTF">2024-05-21T18:50:31Z</dcterms:created>
  <dcterms:modified xsi:type="dcterms:W3CDTF">2024-05-23T09:40:42Z</dcterms:modified>
</cp:coreProperties>
</file>