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1" r:id="rId2"/>
    <p:sldId id="262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540C"/>
    <a:srgbClr val="4D4D4D"/>
    <a:srgbClr val="312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EF290-DD21-45C2-A3F4-41924676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6F5E3-D952-4DC5-A508-553631C1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F9432F-E838-42A9-ADB7-EB517026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87EE6-6282-4797-B919-64D14B4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6EE8D-CF2D-4BD7-BC17-DCFAB26E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3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BAB5-7769-4FF1-9D0C-3BFF2C8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F76F-98A4-4B77-82CE-446FF062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9780B-3D66-48BD-9FA0-ACC2EB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FD9CC-2500-4364-9ABF-57DF75D6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205CE-38EA-42F9-BCC2-EFD73D73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5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EC4B6-E97E-4FA3-BE87-2990E936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E492A2-F61D-463C-9576-897A344E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D2478-811E-4796-91E3-A67541B2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783E2-DB2F-4F6C-BF2B-50CBE3AD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00729-49F6-417B-8A4F-3804B96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5CE82-4C85-49D1-8514-9A5566D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A5A5D-D614-4C73-A8B3-C9DDE03C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E4AAA-B4FC-40E3-AE5C-3FE1CBE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0609F-9FBE-4CFC-85A6-18F497F3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D3710-934C-4FEB-8ADB-E30217FA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9DC3D-A9E2-4C9C-B510-50A4D0C0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77C47-A8AD-4206-8430-C905D283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8B979-1D9E-4429-84E1-7DB2008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8454C-5417-4AB1-807F-CA05A2F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7D06C-34A6-4DD2-8467-99C50DF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CA1A7-58C7-4001-A2AC-B4EFBD84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E805-FD96-488C-ADCD-011F6B718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A4216-D85C-4DD5-AB52-6B5E3A855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9CC37-F773-4255-B807-1A0081DE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CC40-B1F5-4CAF-8539-73CC73C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ED54F-53DC-4CAD-A498-164DD97E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0243A-21FD-4641-BC9F-A6CEF4D4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86EF9-61C7-4C4F-9145-C99732DF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38C84-A117-4DB2-8889-FD5342D2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D01B10-50BD-4438-BE60-A2934BF1B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DED518-92BE-4A9D-B167-DFCBDA0B6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CEDD98-DED0-4D02-8685-920B8FE4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DA523D-AEFB-4B62-B1BC-95DB36A7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9A0DB5-7868-4FE4-88AE-BDD1ADD2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2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7CA0C-4D00-42DE-98F4-ED9403D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B4D879-2E49-44FB-BD7C-B3F0155E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593239-0875-4D0F-B1BB-8AC54F34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B17B8-90FE-4EB5-881C-E926FF01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8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56BFE6-6649-4A64-BB13-75A147A3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ACE32-EA07-49A7-B99C-A9A767C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088418-F2E9-4213-A3D0-43742D17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56A-E301-431F-9116-D9C87C9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82B7A-F728-420D-8B21-346D6271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7F6F65-E2EC-45F9-9255-AB60FAD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8DBA0-7F1E-4F9A-9A3C-99C80DC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706C54-27A1-4F48-9BDE-D150AA4D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AFB5B-9117-446E-8DED-D0601161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1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A595B-477A-42E3-B95A-1590B7B4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6B8294-49E8-4593-B3C9-BA428B8E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78A8CF-0E45-4552-AE08-6C591523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AAEC6-21A3-4A9B-AD6E-F503A4AB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B14F05-B203-4BA2-A0A0-CD70602A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B1128-493A-44AA-A404-E91C6E9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B0A7-FE63-4C58-A3D8-F13B3BF7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997E1-38AB-4AF7-B6A6-A750731E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7EA6-6E08-48AF-B67E-65372066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25235-1C0A-4F65-9511-1B19670B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2A1B4-7D48-4AEF-B217-0800CAE1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240CF-7008-449B-BBAE-466FF9BD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488E3-DC12-4CCC-A9A8-6AE5643BA889}"/>
              </a:ext>
            </a:extLst>
          </p:cNvPr>
          <p:cNvSpPr/>
          <p:nvPr/>
        </p:nvSpPr>
        <p:spPr>
          <a:xfrm>
            <a:off x="638175" y="1652885"/>
            <a:ext cx="108870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Bahnschrift SemiBold" panose="020B0502040204020203" pitchFamily="34" charset="0"/>
              </a:rPr>
              <a:t>Дипломная работа</a:t>
            </a:r>
            <a:br>
              <a:rPr lang="ru-RU" sz="3600" dirty="0">
                <a:latin typeface="Bahnschrift SemiBold" panose="020B0502040204020203" pitchFamily="34" charset="0"/>
              </a:rPr>
            </a:br>
            <a:r>
              <a:rPr lang="ru-RU" sz="3600" dirty="0">
                <a:latin typeface="Bahnschrift SemiBold" panose="020B0502040204020203" pitchFamily="34" charset="0"/>
              </a:rPr>
              <a:t>на тему: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ru-RU" sz="3600" dirty="0">
                <a:latin typeface="Bahnschrift SemiBold" panose="020B0502040204020203" pitchFamily="34" charset="0"/>
              </a:rPr>
              <a:t>«Создание интернет магазина кухонной техники»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700E4-4FE2-4379-9F89-54C62DEAECE9}"/>
              </a:ext>
            </a:extLst>
          </p:cNvPr>
          <p:cNvSpPr/>
          <p:nvPr/>
        </p:nvSpPr>
        <p:spPr>
          <a:xfrm>
            <a:off x="67265" y="5010150"/>
            <a:ext cx="12057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Выполнена командой студентов:                                             Научный руководитель: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Андреев В. А.                                        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Сальков А. Н. 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Кочкарева Е. Н. 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Ткаченко А. А.</a:t>
            </a:r>
          </a:p>
          <a:p>
            <a:r>
              <a:rPr lang="ru-RU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Цвек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Я. Б.</a:t>
            </a:r>
          </a:p>
        </p:txBody>
      </p:sp>
    </p:spTree>
    <p:extLst>
      <p:ext uri="{BB962C8B-B14F-4D97-AF65-F5344CB8AC3E}">
        <p14:creationId xmlns:p14="http://schemas.microsoft.com/office/powerpoint/2010/main" val="124199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0BD11-EB40-4276-8B16-08E8FF14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3FBD16-3795-4ADB-A36A-97A65EC693AD}"/>
              </a:ext>
            </a:extLst>
          </p:cNvPr>
          <p:cNvSpPr/>
          <p:nvPr/>
        </p:nvSpPr>
        <p:spPr>
          <a:xfrm>
            <a:off x="4016700" y="0"/>
            <a:ext cx="43086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MoonShine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(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Админ панель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3E6962-DB39-4E45-A895-757DD66A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6" y="1446550"/>
            <a:ext cx="10859588" cy="53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E7CE8B-771C-4812-9AE5-CB62AEB0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17249F-97A3-4D10-B500-CAA21B319C7D}"/>
              </a:ext>
            </a:extLst>
          </p:cNvPr>
          <p:cNvSpPr/>
          <p:nvPr/>
        </p:nvSpPr>
        <p:spPr>
          <a:xfrm>
            <a:off x="177567" y="0"/>
            <a:ext cx="118368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Цели и задачи поставленные в дипломной работе достигнуты и решены с помощью следующих программ: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20E12F-F559-4619-BD1A-A617D533C483}"/>
              </a:ext>
            </a:extLst>
          </p:cNvPr>
          <p:cNvSpPr/>
          <p:nvPr/>
        </p:nvSpPr>
        <p:spPr>
          <a:xfrm>
            <a:off x="177567" y="2446670"/>
            <a:ext cx="11836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1. </a:t>
            </a:r>
            <a:r>
              <a:rPr lang="en-US" sz="2800" dirty="0">
                <a:latin typeface="Bahnschrift SemiBold" panose="020B0502040204020203" pitchFamily="34" charset="0"/>
              </a:rPr>
              <a:t>WEEK(JIRA)</a:t>
            </a:r>
            <a:r>
              <a:rPr lang="ru-RU" sz="2800" dirty="0">
                <a:latin typeface="Bahnschrift SemiBold" panose="020B0502040204020203" pitchFamily="34" charset="0"/>
              </a:rPr>
              <a:t> – </a:t>
            </a:r>
            <a:r>
              <a:rPr lang="ru-RU" sz="2800" dirty="0" err="1">
                <a:latin typeface="Bahnschrift SemiBold" panose="020B0502040204020203" pitchFamily="34" charset="0"/>
              </a:rPr>
              <a:t>проджект</a:t>
            </a:r>
            <a:r>
              <a:rPr lang="ru-RU" sz="2800" dirty="0">
                <a:latin typeface="Bahnschrift SemiBold" panose="020B0502040204020203" pitchFamily="34" charset="0"/>
              </a:rPr>
              <a:t> менеджер (инструмент) управления проектами, который помогает оптимизировать работу команды.</a:t>
            </a: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2. </a:t>
            </a:r>
            <a:r>
              <a:rPr lang="en-US" sz="2800" dirty="0">
                <a:latin typeface="Bahnschrift SemiBold" panose="020B0502040204020203" pitchFamily="34" charset="0"/>
              </a:rPr>
              <a:t>GIT</a:t>
            </a:r>
            <a:r>
              <a:rPr lang="ru-RU" sz="2800" dirty="0">
                <a:latin typeface="Bahnschrift SemiBold" panose="020B0502040204020203" pitchFamily="34" charset="0"/>
              </a:rPr>
              <a:t>, HTML, CSS, JS, PHP(</a:t>
            </a:r>
            <a:r>
              <a:rPr lang="ru-RU" sz="2800" dirty="0" err="1">
                <a:latin typeface="Bahnschrift SemiBold" panose="020B0502040204020203" pitchFamily="34" charset="0"/>
              </a:rPr>
              <a:t>Laravel</a:t>
            </a:r>
            <a:r>
              <a:rPr lang="ru-RU" sz="2800" dirty="0">
                <a:latin typeface="Bahnschrift SemiBold" panose="020B0502040204020203" pitchFamily="34" charset="0"/>
              </a:rPr>
              <a:t> - фреймворка), </a:t>
            </a:r>
            <a:r>
              <a:rPr lang="ru-RU" sz="2800" dirty="0" err="1">
                <a:latin typeface="Bahnschrift SemiBold" panose="020B0502040204020203" pitchFamily="34" charset="0"/>
              </a:rPr>
              <a:t>Breeze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MoonShine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MySQL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blade</a:t>
            </a:r>
            <a:r>
              <a:rPr lang="ru-RU" sz="2800" dirty="0">
                <a:latin typeface="Bahnschrift SemiBold" panose="020B0502040204020203" pitchFamily="34" charset="0"/>
              </a:rPr>
              <a:t>. </a:t>
            </a: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3. </a:t>
            </a:r>
            <a:r>
              <a:rPr lang="ru-RU" sz="2800" dirty="0" err="1">
                <a:latin typeface="Bahnschrift SemiBold" panose="020B0502040204020203" pitchFamily="34" charset="0"/>
              </a:rPr>
              <a:t>PHPStorm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VSCode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OSPanel</a:t>
            </a:r>
            <a:r>
              <a:rPr lang="ru-RU" sz="2800" dirty="0">
                <a:latin typeface="Bahnschrift SemiBold" panose="020B0502040204020203" pitchFamily="34" charset="0"/>
              </a:rPr>
              <a:t> (в качестве локального сервера). </a:t>
            </a:r>
            <a:endParaRPr lang="en-US" sz="2800" dirty="0">
              <a:latin typeface="Bahnschrift SemiBold" panose="020B0502040204020203" pitchFamily="34" charset="0"/>
            </a:endParaRPr>
          </a:p>
          <a:p>
            <a:endParaRPr lang="en-US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4. </a:t>
            </a:r>
            <a:r>
              <a:rPr lang="ru-RU" sz="2800" dirty="0" err="1">
                <a:latin typeface="Bahnschrift SemiBold" panose="020B0502040204020203" pitchFamily="34" charset="0"/>
              </a:rPr>
              <a:t>Photoshop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Pixso</a:t>
            </a:r>
            <a:r>
              <a:rPr lang="ru-RU" sz="2800" dirty="0">
                <a:latin typeface="Bahnschrift SemiBold" panose="020B0502040204020203" pitchFamily="34" charset="0"/>
              </a:rPr>
              <a:t> (в качестве фронтовых программ и дизайна).</a:t>
            </a:r>
          </a:p>
        </p:txBody>
      </p:sp>
    </p:spTree>
    <p:extLst>
      <p:ext uri="{BB962C8B-B14F-4D97-AF65-F5344CB8AC3E}">
        <p14:creationId xmlns:p14="http://schemas.microsoft.com/office/powerpoint/2010/main" val="36650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D25952-CA65-48BA-9BA8-A7A6621A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905" y="18255"/>
            <a:ext cx="12344400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1CD3FB-C971-46A4-B54A-6FBE7D3E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09" y="18255"/>
            <a:ext cx="11010899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 Цель и задачи команды.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01A366C-8A54-43CC-A47B-4E1A9534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6128"/>
            <a:ext cx="12046591" cy="53437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4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Цель: </a:t>
            </a:r>
            <a:r>
              <a:rPr lang="ru-RU" sz="11200" dirty="0">
                <a:latin typeface="Bahnschrift SemiBold" panose="020B0502040204020203" pitchFamily="34" charset="0"/>
              </a:rPr>
              <a:t>Создать сайт приближенный к реальной коммерческой разработке.</a:t>
            </a:r>
            <a:endParaRPr lang="en-US" sz="112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14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Задачи: 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1. Применить полученные знания на практике.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2. Всю разработку осуществить на базе системы </a:t>
            </a:r>
            <a:r>
              <a:rPr lang="en-US" sz="9600" dirty="0">
                <a:latin typeface="Bahnschrift SemiBold" panose="020B0502040204020203" pitchFamily="34" charset="0"/>
              </a:rPr>
              <a:t>WEEK(JIRA)</a:t>
            </a:r>
            <a:r>
              <a:rPr lang="ru-RU" sz="9600" dirty="0">
                <a:latin typeface="Bahnschrift SemiBold" panose="020B0502040204020203" pitchFamily="34" charset="0"/>
              </a:rPr>
              <a:t> структурированной по задачам</a:t>
            </a:r>
            <a:r>
              <a:rPr lang="en-US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dirty="0">
                <a:latin typeface="Bahnschrift SemiBold" panose="020B0502040204020203" pitchFamily="34" charset="0"/>
              </a:rPr>
              <a:t>3.</a:t>
            </a:r>
            <a:r>
              <a:rPr lang="ru-RU" sz="9600" dirty="0">
                <a:latin typeface="Bahnschrift SemiBold" panose="020B0502040204020203" pitchFamily="34" charset="0"/>
              </a:rPr>
              <a:t> Использовать во </a:t>
            </a:r>
            <a:r>
              <a:rPr lang="en-US" sz="9600" dirty="0">
                <a:latin typeface="Bahnschrift SemiBold" panose="020B0502040204020203" pitchFamily="34" charset="0"/>
              </a:rPr>
              <a:t>Frontend </a:t>
            </a:r>
            <a:r>
              <a:rPr lang="ru-RU" sz="9600" dirty="0">
                <a:latin typeface="Bahnschrift SemiBold" panose="020B0502040204020203" pitchFamily="34" charset="0"/>
              </a:rPr>
              <a:t>части: </a:t>
            </a:r>
            <a:r>
              <a:rPr lang="en-US" sz="9600" dirty="0">
                <a:latin typeface="Bahnschrift SemiBold" panose="020B0502040204020203" pitchFamily="34" charset="0"/>
              </a:rPr>
              <a:t>HTML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en-US" sz="9600" dirty="0">
                <a:latin typeface="Bahnschrift SemiBold" panose="020B0502040204020203" pitchFamily="34" charset="0"/>
              </a:rPr>
              <a:t>CSS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en-US" sz="9600" dirty="0">
                <a:latin typeface="Bahnschrift SemiBold" panose="020B0502040204020203" pitchFamily="34" charset="0"/>
              </a:rPr>
              <a:t>JavaScript</a:t>
            </a:r>
            <a:r>
              <a:rPr lang="ru-RU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4. Реализовать в </a:t>
            </a:r>
            <a:r>
              <a:rPr lang="en-US" sz="9600" dirty="0">
                <a:latin typeface="Bahnschrift SemiBold" panose="020B0502040204020203" pitchFamily="34" charset="0"/>
              </a:rPr>
              <a:t>Backend </a:t>
            </a:r>
            <a:r>
              <a:rPr lang="ru-RU" sz="9600" dirty="0">
                <a:latin typeface="Bahnschrift SemiBold" panose="020B0502040204020203" pitchFamily="34" charset="0"/>
              </a:rPr>
              <a:t>части: </a:t>
            </a:r>
            <a:r>
              <a:rPr lang="en-US" sz="9600" dirty="0">
                <a:latin typeface="Bahnschrift SemiBold" panose="020B0502040204020203" pitchFamily="34" charset="0"/>
              </a:rPr>
              <a:t>PHP(</a:t>
            </a:r>
            <a:r>
              <a:rPr lang="ru-RU" sz="9600" dirty="0" err="1">
                <a:latin typeface="Bahnschrift SemiBold" panose="020B0502040204020203" pitchFamily="34" charset="0"/>
              </a:rPr>
              <a:t>фрэймворк</a:t>
            </a:r>
            <a:r>
              <a:rPr lang="ru-RU" sz="9600" dirty="0">
                <a:latin typeface="Bahnschrift SemiBold" panose="020B0502040204020203" pitchFamily="34" charset="0"/>
              </a:rPr>
              <a:t> </a:t>
            </a:r>
            <a:r>
              <a:rPr lang="en-US" sz="9600" dirty="0">
                <a:latin typeface="Bahnschrift SemiBold" panose="020B0502040204020203" pitchFamily="34" charset="0"/>
              </a:rPr>
              <a:t>Laravel)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ru-RU" sz="9600" dirty="0" err="1">
                <a:latin typeface="Bahnschrift SemiBold" panose="020B0502040204020203" pitchFamily="34" charset="0"/>
              </a:rPr>
              <a:t>шаблонизатор</a:t>
            </a:r>
            <a:r>
              <a:rPr lang="ru-RU" sz="9600" dirty="0">
                <a:latin typeface="Bahnschrift SemiBold" panose="020B0502040204020203" pitchFamily="34" charset="0"/>
              </a:rPr>
              <a:t> </a:t>
            </a:r>
            <a:r>
              <a:rPr lang="en-US" sz="9600" dirty="0">
                <a:latin typeface="Bahnschrift SemiBold" panose="020B0502040204020203" pitchFamily="34" charset="0"/>
              </a:rPr>
              <a:t>Blade</a:t>
            </a:r>
            <a:r>
              <a:rPr lang="ru-RU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5. Подключить пакет </a:t>
            </a:r>
            <a:r>
              <a:rPr lang="en-US" sz="9600" dirty="0">
                <a:latin typeface="Bahnschrift SemiBold" panose="020B0502040204020203" pitchFamily="34" charset="0"/>
              </a:rPr>
              <a:t>Laravel Breeze</a:t>
            </a:r>
            <a:r>
              <a:rPr lang="ru-RU" sz="9600" dirty="0">
                <a:latin typeface="Bahnschrift SemiBold" panose="020B0502040204020203" pitchFamily="34" charset="0"/>
              </a:rPr>
              <a:t>(для </a:t>
            </a:r>
            <a:r>
              <a:rPr lang="ru-RU" sz="9600" dirty="0" err="1">
                <a:latin typeface="Bahnschrift SemiBold" panose="020B0502040204020203" pitchFamily="34" charset="0"/>
              </a:rPr>
              <a:t>регистрациии</a:t>
            </a:r>
            <a:r>
              <a:rPr lang="ru-RU" sz="9600" dirty="0">
                <a:latin typeface="Bahnschrift SemiBold" panose="020B0502040204020203" pitchFamily="34" charset="0"/>
              </a:rPr>
              <a:t> и аутентификации)</a:t>
            </a:r>
            <a:r>
              <a:rPr lang="en-US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dirty="0">
                <a:latin typeface="Bahnschrift SemiBold" panose="020B0502040204020203" pitchFamily="34" charset="0"/>
              </a:rPr>
              <a:t>6.</a:t>
            </a:r>
            <a:r>
              <a:rPr lang="ru-RU" sz="9600" dirty="0">
                <a:latin typeface="Bahnschrift SemiBold" panose="020B0502040204020203" pitchFamily="34" charset="0"/>
              </a:rPr>
              <a:t> Осуществить разработку базы данных с применением </a:t>
            </a:r>
            <a:r>
              <a:rPr lang="en-US" sz="9600" b="1" dirty="0">
                <a:latin typeface="Bahnschrift SemiBold" panose="020B0502040204020203" pitchFamily="34" charset="0"/>
              </a:rPr>
              <a:t>MySQL.</a:t>
            </a:r>
          </a:p>
          <a:p>
            <a:pPr marL="0" indent="0">
              <a:buNone/>
            </a:pPr>
            <a:r>
              <a:rPr lang="en-US" sz="9600" b="1" dirty="0">
                <a:latin typeface="Bahnschrift SemiBold" panose="020B0502040204020203" pitchFamily="34" charset="0"/>
              </a:rPr>
              <a:t>7. </a:t>
            </a:r>
            <a:r>
              <a:rPr lang="ru-RU" sz="9600" b="1" dirty="0">
                <a:latin typeface="Bahnschrift SemiBold" panose="020B0502040204020203" pitchFamily="34" charset="0"/>
              </a:rPr>
              <a:t>Создать админ панель на основе </a:t>
            </a:r>
            <a:r>
              <a:rPr lang="en-US" sz="9600" b="1" dirty="0" err="1">
                <a:latin typeface="Bahnschrift SemiBold" panose="020B0502040204020203" pitchFamily="34" charset="0"/>
              </a:rPr>
              <a:t>MoonShine</a:t>
            </a:r>
            <a:r>
              <a:rPr lang="en-US" sz="9600" b="1" dirty="0">
                <a:latin typeface="Bahnschrift SemiBold" panose="020B0502040204020203" pitchFamily="34" charset="0"/>
              </a:rPr>
              <a:t>.</a:t>
            </a:r>
            <a:endParaRPr lang="ru-RU" sz="9600" b="1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9600" b="1" dirty="0">
                <a:latin typeface="Bahnschrift SemiBold" panose="020B0502040204020203" pitchFamily="34" charset="0"/>
              </a:rPr>
              <a:t>8. Разработать </a:t>
            </a:r>
            <a:r>
              <a:rPr lang="en-US" sz="9600" b="1" dirty="0" err="1">
                <a:latin typeface="Bahnschrift SemiBold" panose="020B0502040204020203" pitchFamily="34" charset="0"/>
              </a:rPr>
              <a:t>ux</a:t>
            </a:r>
            <a:r>
              <a:rPr lang="en-US" sz="9600" b="1" dirty="0">
                <a:latin typeface="Bahnschrift SemiBold" panose="020B0502040204020203" pitchFamily="34" charset="0"/>
              </a:rPr>
              <a:t>/</a:t>
            </a:r>
            <a:r>
              <a:rPr lang="en-US" sz="9600" b="1" dirty="0" err="1">
                <a:latin typeface="Bahnschrift SemiBold" panose="020B0502040204020203" pitchFamily="34" charset="0"/>
              </a:rPr>
              <a:t>ui</a:t>
            </a:r>
            <a:r>
              <a:rPr lang="en-US" sz="9600" b="1" dirty="0">
                <a:latin typeface="Bahnschrift SemiBold" panose="020B0502040204020203" pitchFamily="34" charset="0"/>
              </a:rPr>
              <a:t> </a:t>
            </a:r>
            <a:r>
              <a:rPr lang="ru-RU" sz="9600" b="1" dirty="0">
                <a:latin typeface="Bahnschrift SemiBold" panose="020B0502040204020203" pitchFamily="34" charset="0"/>
              </a:rPr>
              <a:t>дизайн</a:t>
            </a:r>
            <a:r>
              <a:rPr lang="en-US" sz="9600" b="1" dirty="0">
                <a:latin typeface="Bahnschrift SemiBold" panose="020B0502040204020203" pitchFamily="34" charset="0"/>
              </a:rPr>
              <a:t> </a:t>
            </a:r>
            <a:r>
              <a:rPr lang="ru-RU" sz="9600" b="1" dirty="0">
                <a:latin typeface="Bahnschrift SemiBold" panose="020B0502040204020203" pitchFamily="34" charset="0"/>
              </a:rPr>
              <a:t>для удобства и понимания  пользователем логики сайта.</a:t>
            </a:r>
            <a:endParaRPr lang="ru-RU" sz="9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35223-4E48-4CCD-A128-70313D19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5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D28A3A4-7CD0-4C3A-80DD-7EA54203AD1B}"/>
              </a:ext>
            </a:extLst>
          </p:cNvPr>
          <p:cNvSpPr/>
          <p:nvPr/>
        </p:nvSpPr>
        <p:spPr>
          <a:xfrm>
            <a:off x="3137133" y="309290"/>
            <a:ext cx="64251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Мои задачи по проекту:</a:t>
            </a:r>
            <a:endParaRPr lang="ru-RU" sz="4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FBD5E-DA75-4DED-927B-461E754FD51D}"/>
              </a:ext>
            </a:extLst>
          </p:cNvPr>
          <p:cNvSpPr/>
          <p:nvPr/>
        </p:nvSpPr>
        <p:spPr>
          <a:xfrm>
            <a:off x="246996" y="1462602"/>
            <a:ext cx="11836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400" dirty="0">
                <a:latin typeface="Bahnschrift SemiBold" panose="020B0502040204020203" pitchFamily="34" charset="0"/>
              </a:rPr>
              <a:t>Создать структур</a:t>
            </a:r>
            <a:r>
              <a:rPr lang="en-US" sz="2400" dirty="0">
                <a:latin typeface="Bahnschrift SemiBold" panose="020B0502040204020203" pitchFamily="34" charset="0"/>
              </a:rPr>
              <a:t>e</a:t>
            </a:r>
            <a:r>
              <a:rPr lang="ru-RU" sz="2400" dirty="0">
                <a:latin typeface="Bahnschrift SemiBold" panose="020B0502040204020203" pitchFamily="34" charset="0"/>
              </a:rPr>
              <a:t> на базе WEEK (администрирование) для удобств группы разработчиков, разбить на подзадачи разработку элементов сайта.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Bahnschrift SemiBold" panose="020B0502040204020203" pitchFamily="34" charset="0"/>
              </a:rPr>
              <a:t>Разработать</a:t>
            </a:r>
            <a:r>
              <a:rPr lang="en-US" sz="2400" dirty="0">
                <a:latin typeface="Bahnschrift SemiBold" panose="020B0502040204020203" pitchFamily="34" charset="0"/>
              </a:rPr>
              <a:t> Backend</a:t>
            </a:r>
            <a:r>
              <a:rPr lang="ru-RU" sz="2400" dirty="0">
                <a:latin typeface="Bahnschrift SemiBold" panose="020B0502040204020203" pitchFamily="34" charset="0"/>
              </a:rPr>
              <a:t> часть для корзины с помощью паттерна</a:t>
            </a:r>
            <a:r>
              <a:rPr lang="ru-RU" dirty="0"/>
              <a:t> </a:t>
            </a:r>
            <a:r>
              <a:rPr lang="ru-RU" sz="2400" dirty="0">
                <a:latin typeface="Bahnschrift SemiBold" panose="020B0502040204020203" pitchFamily="34" charset="0"/>
              </a:rPr>
              <a:t>MVC. 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Bahnschrift SemiBold" panose="020B0502040204020203" pitchFamily="34" charset="0"/>
              </a:rPr>
              <a:t>Разработать сводную таблицу корзины и продуктов.</a:t>
            </a:r>
            <a:endParaRPr lang="en-US" sz="2400" dirty="0">
              <a:latin typeface="Bahnschrift SemiBold" panose="020B0502040204020203" pitchFamily="34" charset="0"/>
            </a:endParaRPr>
          </a:p>
          <a:p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4.   Настроить и наладить панель админа </a:t>
            </a:r>
            <a:r>
              <a:rPr lang="ru-RU" sz="2400" dirty="0" err="1">
                <a:latin typeface="Bahnschrift SemiBold" panose="020B0502040204020203" pitchFamily="34" charset="0"/>
              </a:rPr>
              <a:t>MoonShine</a:t>
            </a:r>
            <a:r>
              <a:rPr lang="ru-RU" sz="2400" dirty="0">
                <a:latin typeface="Bahnschrift SemiBold" panose="020B0502040204020203" pitchFamily="34" charset="0"/>
              </a:rPr>
              <a:t> и стилизовать его. </a:t>
            </a:r>
          </a:p>
          <a:p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5.   Помочь в реализации </a:t>
            </a:r>
            <a:r>
              <a:rPr lang="en-US" sz="2400" b="1" dirty="0">
                <a:latin typeface="Bahnschrift SemiBold" panose="020B0502040204020203" pitchFamily="34" charset="0"/>
              </a:rPr>
              <a:t>UX / UI </a:t>
            </a:r>
            <a:r>
              <a:rPr lang="ru-RU" sz="2400" b="1" dirty="0">
                <a:latin typeface="Bahnschrift SemiBold" panose="020B0502040204020203" pitchFamily="34" charset="0"/>
              </a:rPr>
              <a:t>части</a:t>
            </a:r>
            <a:r>
              <a:rPr lang="ru-RU" sz="2400" dirty="0">
                <a:latin typeface="Bahnschrift SemiBold" panose="020B0502040204020203" pitchFamily="34" charset="0"/>
              </a:rPr>
              <a:t>. Осуществить непосредственную взаимосвязь </a:t>
            </a:r>
            <a:r>
              <a:rPr lang="en-US" sz="2400" dirty="0">
                <a:latin typeface="Bahnschrift SemiBold" panose="020B0502040204020203" pitchFamily="34" charset="0"/>
              </a:rPr>
              <a:t>Backend</a:t>
            </a:r>
            <a:r>
              <a:rPr lang="ru-RU" sz="2400" dirty="0">
                <a:latin typeface="Bahnschrift SemiBold" panose="020B0502040204020203" pitchFamily="34" charset="0"/>
              </a:rPr>
              <a:t> и </a:t>
            </a:r>
            <a:r>
              <a:rPr lang="en-US" sz="2400" b="1" dirty="0">
                <a:latin typeface="Bahnschrift SemiBold" panose="020B0502040204020203" pitchFamily="34" charset="0"/>
              </a:rPr>
              <a:t>Frontend</a:t>
            </a:r>
            <a:r>
              <a:rPr lang="ru-RU" sz="2400" dirty="0">
                <a:latin typeface="Bahnschrift SemiBold" panose="020B0502040204020203" pitchFamily="34" charset="0"/>
              </a:rPr>
              <a:t> в составе группы разработчиков, по фронтовой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40835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44F84F-CEAF-4EC3-8C68-FFDB8336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774A3-730B-41EF-9074-D3718B4B2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1015068"/>
            <a:ext cx="10217791" cy="557029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BD2838-CE91-4DD5-8302-BD2797B013F4}"/>
              </a:ext>
            </a:extLst>
          </p:cNvPr>
          <p:cNvSpPr/>
          <p:nvPr/>
        </p:nvSpPr>
        <p:spPr>
          <a:xfrm>
            <a:off x="2760784" y="122814"/>
            <a:ext cx="7415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Главная страница(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header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2431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B9487-F226-4640-940A-BCB58B9B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3F9E8A-D63F-4AED-AA90-6BF044E88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" y="754039"/>
            <a:ext cx="10228712" cy="58365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D001F9-2DD3-4939-A1E5-AEE00D6A2B38}"/>
              </a:ext>
            </a:extLst>
          </p:cNvPr>
          <p:cNvSpPr/>
          <p:nvPr/>
        </p:nvSpPr>
        <p:spPr>
          <a:xfrm>
            <a:off x="1424944" y="-15402"/>
            <a:ext cx="98235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Контентная часть главной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страницы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284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CFAC1-14B8-4A12-B9C1-911BAAC6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0CE4B-865A-4039-BBA3-15AD2FAD2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923692"/>
            <a:ext cx="10662249" cy="25792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ECC7F1-1861-4ECF-90AF-1AD03DF112D4}"/>
              </a:ext>
            </a:extLst>
          </p:cNvPr>
          <p:cNvSpPr/>
          <p:nvPr/>
        </p:nvSpPr>
        <p:spPr>
          <a:xfrm>
            <a:off x="2996335" y="397617"/>
            <a:ext cx="68339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Главная страница(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footer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803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E9F0F-71C7-4E2D-83C7-8D44F481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BEE6D1-29D9-4926-A63B-62B58CB9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7" y="1446550"/>
            <a:ext cx="10511246" cy="521454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7E309C-A095-404A-A632-F5D42FD5670A}"/>
              </a:ext>
            </a:extLst>
          </p:cNvPr>
          <p:cNvSpPr/>
          <p:nvPr/>
        </p:nvSpPr>
        <p:spPr>
          <a:xfrm>
            <a:off x="3198093" y="-69668"/>
            <a:ext cx="59284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WEEK</a:t>
            </a:r>
          </a:p>
          <a:p>
            <a:pPr algn="ctr"/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(администрирование)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36A707-DEB9-4AEF-9481-8D1265A6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D5519D-549C-4FDD-88EC-435AAC35E23A}"/>
              </a:ext>
            </a:extLst>
          </p:cNvPr>
          <p:cNvSpPr/>
          <p:nvPr/>
        </p:nvSpPr>
        <p:spPr>
          <a:xfrm>
            <a:off x="1987005" y="-148321"/>
            <a:ext cx="8217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Backend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(корзина)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7447A9-51E2-4E84-BEA0-A5A6EF86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1" y="621120"/>
            <a:ext cx="6652159" cy="327757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C9BA3-297F-4792-9ED2-FE1E6FE6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201" y="3142687"/>
            <a:ext cx="3651964" cy="36369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E77C0C-3C93-45F7-B6E9-830BFEE6A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165" y="3142687"/>
            <a:ext cx="2260285" cy="3636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5FE14-8917-4EA7-842C-1C6781DBC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450" y="3142687"/>
            <a:ext cx="2718211" cy="3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5E1D83-E819-4AFA-8B20-611753B1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4AB979-0724-4F9F-B226-F6312A2FD8B8}"/>
              </a:ext>
            </a:extLst>
          </p:cNvPr>
          <p:cNvSpPr/>
          <p:nvPr/>
        </p:nvSpPr>
        <p:spPr>
          <a:xfrm>
            <a:off x="531223" y="0"/>
            <a:ext cx="108334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Backend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(сводная таблица корзины и продуктов)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FA2104-43F0-46A0-8CF7-C374672A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53" y="1563750"/>
            <a:ext cx="4204002" cy="51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352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  <vt:lpstr>              Цель и задачи команды.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тему:«Создание интернет магазина кухонной техники»</dc:title>
  <dc:creator>OLD metal box</dc:creator>
  <cp:lastModifiedBy>Y TS</cp:lastModifiedBy>
  <cp:revision>50</cp:revision>
  <dcterms:created xsi:type="dcterms:W3CDTF">2024-05-21T18:50:31Z</dcterms:created>
  <dcterms:modified xsi:type="dcterms:W3CDTF">2024-05-23T12:07:18Z</dcterms:modified>
</cp:coreProperties>
</file>