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12" r:id="rId3"/>
    <p:sldId id="300" r:id="rId4"/>
    <p:sldId id="307" r:id="rId5"/>
    <p:sldId id="302" r:id="rId6"/>
    <p:sldId id="313" r:id="rId7"/>
    <p:sldId id="314" r:id="rId8"/>
    <p:sldId id="308" r:id="rId9"/>
    <p:sldId id="305" r:id="rId10"/>
    <p:sldId id="306" r:id="rId11"/>
    <p:sldId id="311" r:id="rId12"/>
    <p:sldId id="316" r:id="rId13"/>
    <p:sldId id="296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06" autoAdjust="0"/>
    <p:restoredTop sz="43228" autoAdjust="0"/>
  </p:normalViewPr>
  <p:slideViewPr>
    <p:cSldViewPr>
      <p:cViewPr varScale="1">
        <p:scale>
          <a:sx n="35" d="100"/>
          <a:sy n="35" d="100"/>
        </p:scale>
        <p:origin x="2645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60" d="100"/>
          <a:sy n="60" d="100"/>
        </p:scale>
        <p:origin x="2682" y="4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AF00C-6D75-48A8-A194-B96D46F0E30B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F204BC-D94E-4A4A-A5D3-5EDFD9255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512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64DB847-A7C6-423F-B771-46A6092732E3}" type="datetimeFigureOut">
              <a:rPr lang="en-US"/>
              <a:pPr>
                <a:defRPr/>
              </a:pPr>
              <a:t>4/16/2023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4985625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664012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7FC56A9-71FA-49A8-A49B-73E0C4B6E0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467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4986338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958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4986338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353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4986338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3160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4986338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759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4986338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69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4986338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endParaRPr lang="en-US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18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4986338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24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4986338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65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4986338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 algn="l"/>
            <a:endParaRPr lang="en-US" sz="1800" b="0" i="0" u="none" strike="noStrike" baseline="0" dirty="0">
              <a:latin typeface="LinLibertineT"/>
            </a:endParaRPr>
          </a:p>
          <a:p>
            <a:pPr algn="l"/>
            <a:endParaRPr lang="en-US" sz="1800" b="0" i="0" u="none" strike="noStrike" baseline="0" dirty="0">
              <a:latin typeface="LinLibertine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87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4986338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1536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4986338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90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4986338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9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4986338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657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dblp.uni-trier.de/db/journals/vldb/vldb29.html#GiatrakosAADG20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dblp.uni-trier.de/db/journals/vldb/vldb29.html#GiatrakosAADG20" TargetMode="External"/><Relationship Id="rId4" Type="http://schemas.openxmlformats.org/officeDocument/2006/relationships/image" Target="../media/image4.gi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dblp.uni-trier.de/db/journals/vldb/vldb29.html#GiatrakosAADG20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dblp.uni-trier.de/db/journals/vldb/vldb29.html#GiatrakosAADG20" TargetMode="Externa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dblp.uni-trier.de/db/journals/vldb/vldb29.html#GiatrakosAADG20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dblp.uni-trier.de/db/journals/vldb/vldb29.html#GiatrakosAADG20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533400" y="1295400"/>
            <a:ext cx="8077200" cy="9906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  <a:effectLst>
            <a:outerShdw blurRad="1143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33400" y="1295400"/>
            <a:ext cx="8077200" cy="990600"/>
          </a:xfrm>
        </p:spPr>
        <p:txBody>
          <a:bodyPr/>
          <a:lstStyle>
            <a:lvl1pPr>
              <a:defRPr sz="39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 Synopses Data Engine for </a:t>
            </a:r>
            <a:br>
              <a:rPr lang="en-US" dirty="0"/>
            </a:br>
            <a:r>
              <a:rPr lang="en-US" dirty="0"/>
              <a:t>Interactive Extreme-Scale Analytics 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492875"/>
            <a:ext cx="11430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06CB4F1-E69D-4458-B775-B121381A0F5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6660232" y="-12032"/>
            <a:ext cx="2483768" cy="7740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Virtual Event, Ireland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Oct 19 – Oct 23  2020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-16042" y="-12032"/>
            <a:ext cx="6676274" cy="774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baseline="0" dirty="0">
                <a:solidFill>
                  <a:schemeClr val="bg1"/>
                </a:solidFill>
              </a:rPr>
              <a:t>29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baseline="0" dirty="0">
                <a:solidFill>
                  <a:schemeClr val="bg1"/>
                </a:solidFill>
              </a:rPr>
              <a:t> International Conference on Information and Knowledge Management (</a:t>
            </a:r>
            <a:r>
              <a:rPr lang="en-US" baseline="0" dirty="0" err="1">
                <a:solidFill>
                  <a:schemeClr val="bg1"/>
                </a:solidFill>
              </a:rPr>
              <a:t>CIKM</a:t>
            </a:r>
            <a:r>
              <a:rPr lang="en-US" baseline="0" dirty="0">
                <a:solidFill>
                  <a:schemeClr val="bg1"/>
                </a:solidFill>
              </a:rPr>
              <a:t> 2020)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2627785" y="4572001"/>
            <a:ext cx="3888431" cy="1861066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C57530E-5B93-4727-A1D1-0AA916E8A720}"/>
              </a:ext>
            </a:extLst>
          </p:cNvPr>
          <p:cNvSpPr/>
          <p:nvPr userDrawn="1"/>
        </p:nvSpPr>
        <p:spPr>
          <a:xfrm>
            <a:off x="0" y="6477000"/>
            <a:ext cx="4572000" cy="381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686798-278C-4029-97B5-BFEFEF641771}"/>
              </a:ext>
            </a:extLst>
          </p:cNvPr>
          <p:cNvSpPr txBox="1"/>
          <p:nvPr userDrawn="1"/>
        </p:nvSpPr>
        <p:spPr>
          <a:xfrm>
            <a:off x="-16042" y="2806283"/>
            <a:ext cx="9144000" cy="1774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none" dirty="0"/>
              <a:t>Antonis Kontaxakis</a:t>
            </a:r>
            <a:r>
              <a:rPr lang="en-US" sz="2000" u="none" baseline="30000" dirty="0"/>
              <a:t>§†</a:t>
            </a:r>
            <a:r>
              <a:rPr lang="en-US" sz="2800" u="none" dirty="0"/>
              <a:t>, </a:t>
            </a:r>
            <a:r>
              <a:rPr lang="en-US" sz="2800" u="sng" dirty="0"/>
              <a:t>Nikos Giatrakos</a:t>
            </a:r>
            <a:r>
              <a:rPr lang="en-US" sz="2000" u="none" baseline="30000" dirty="0"/>
              <a:t>§†</a:t>
            </a:r>
            <a:r>
              <a:rPr lang="en-US" sz="2800" dirty="0"/>
              <a:t>, </a:t>
            </a:r>
          </a:p>
          <a:p>
            <a:pPr algn="ctr"/>
            <a:r>
              <a:rPr lang="en-US" sz="2800" dirty="0"/>
              <a:t>Antonios Deligiannakis</a:t>
            </a:r>
            <a:r>
              <a:rPr lang="en-US" sz="2000" u="none" baseline="30000" dirty="0"/>
              <a:t>§†</a:t>
            </a:r>
            <a:endParaRPr lang="en-US" sz="2800" u="none" dirty="0"/>
          </a:p>
          <a:p>
            <a:pPr algn="ctr"/>
            <a:endParaRPr lang="en-US" sz="2000" u="none" baseline="30000" dirty="0"/>
          </a:p>
          <a:p>
            <a:pPr algn="ctr"/>
            <a:r>
              <a:rPr lang="en-US" sz="2000" u="none" baseline="30000" dirty="0"/>
              <a:t>§</a:t>
            </a:r>
            <a:r>
              <a:rPr lang="en-US" sz="2000" dirty="0"/>
              <a:t>Athena Research &amp; Innovation Center, </a:t>
            </a:r>
          </a:p>
          <a:p>
            <a:pPr algn="ctr"/>
            <a:r>
              <a:rPr lang="en-US" sz="2000" baseline="30000" dirty="0"/>
              <a:t>$</a:t>
            </a:r>
            <a:r>
              <a:rPr lang="en-US" sz="2000" u="none" baseline="30000" dirty="0"/>
              <a:t>†</a:t>
            </a:r>
            <a:r>
              <a:rPr lang="en-US" sz="2000" dirty="0"/>
              <a:t>Technical University of Crete</a:t>
            </a:r>
          </a:p>
        </p:txBody>
      </p: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9C10444D-E4B4-42D0-970C-E0EFBC2DB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81642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z="15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</a:t>
            </a:r>
            <a:r>
              <a:rPr lang="en-US" sz="1500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SDE</a:t>
            </a:r>
            <a:r>
              <a:rPr lang="en-US" sz="15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for Interactive Extreme-Scale Analytics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A36733-459D-4C68-B614-1F8D3D4A1C30}" type="datetime1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9EB02-20BD-4C4F-B59A-1CA3F89D91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477000"/>
            <a:ext cx="4572000" cy="381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079" y="-2454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08720"/>
            <a:ext cx="8382000" cy="5217443"/>
          </a:xfrm>
        </p:spPr>
        <p:txBody>
          <a:bodyPr/>
          <a:lstStyle>
            <a:lvl1pPr>
              <a:buSzPct val="60000"/>
              <a:buFontTx/>
              <a:buBlip>
                <a:blip r:embed="rId3"/>
              </a:buBlip>
              <a:defRPr/>
            </a:lvl1pPr>
            <a:lvl2pPr>
              <a:buSzPct val="60000"/>
              <a:buFontTx/>
              <a:buBlip>
                <a:blip r:embed="rId4"/>
              </a:buBlip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79" y="15593"/>
            <a:ext cx="9007642" cy="743953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BC7FEBF-A170-470C-A369-F0D066FB58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FB854C83-43EA-4737-BD5C-E49750A37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81642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z="15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</a:t>
            </a:r>
            <a:r>
              <a:rPr lang="en-US" sz="1500" dirty="0" err="1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SDE</a:t>
            </a:r>
            <a:r>
              <a:rPr lang="en-US" sz="15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for Interactive Extreme-Scale Analytics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-16042" y="6477000"/>
            <a:ext cx="4572000" cy="381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3"/>
              </a:buBlip>
              <a:defRPr sz="2800"/>
            </a:lvl1pPr>
            <a:lvl2pPr>
              <a:buSzPct val="60000"/>
              <a:buFontTx/>
              <a:buBlip>
                <a:blip r:embed="rId3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3"/>
              </a:buBlip>
              <a:defRPr sz="2800"/>
            </a:lvl1pPr>
            <a:lvl2pPr>
              <a:buSzPct val="60000"/>
              <a:buFontTx/>
              <a:buBlip>
                <a:blip r:embed="rId3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A58546F-1E4E-426D-9940-5EB4B4A746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7DC7D10A-57C9-45C6-A377-B53F62CB5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81642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z="15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</a:t>
            </a:r>
            <a:r>
              <a:rPr lang="en-US" sz="1500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SDE</a:t>
            </a:r>
            <a:r>
              <a:rPr lang="en-US" sz="15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for Interactive Extreme-Scale Analytics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76400"/>
            <a:ext cx="4040188" cy="4449763"/>
          </a:xfrm>
        </p:spPr>
        <p:txBody>
          <a:bodyPr/>
          <a:lstStyle>
            <a:lvl1pPr>
              <a:buSzPct val="60000"/>
              <a:buFontTx/>
              <a:buBlip>
                <a:blip r:embed="rId3"/>
              </a:buBlip>
              <a:defRPr sz="2400"/>
            </a:lvl1pPr>
            <a:lvl2pPr>
              <a:buSzPct val="60000"/>
              <a:buFontTx/>
              <a:buBlip>
                <a:blip r:embed="rId3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76400"/>
            <a:ext cx="4041775" cy="4449763"/>
          </a:xfrm>
        </p:spPr>
        <p:txBody>
          <a:bodyPr/>
          <a:lstStyle>
            <a:lvl1pPr>
              <a:buSzPct val="60000"/>
              <a:buFontTx/>
              <a:buBlip>
                <a:blip r:embed="rId3"/>
              </a:buBlip>
              <a:defRPr sz="2400"/>
            </a:lvl1pPr>
            <a:lvl2pPr>
              <a:buSzPct val="60000"/>
              <a:buFontTx/>
              <a:buBlip>
                <a:blip r:embed="rId3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F25B14B-C98E-4C14-96E7-18DD3A29C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9D575740-8926-4E92-82D3-4CBE9A2C3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81642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z="15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</a:t>
            </a:r>
            <a:r>
              <a:rPr lang="en-US" sz="1500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SDE</a:t>
            </a:r>
            <a:r>
              <a:rPr lang="en-US" sz="15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for Interactive Extreme-Scale Analytics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F8ABFDA-DAF0-4496-8136-3108F5781C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0F08F775-8835-4AF8-BC68-A0BB37706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81642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z="15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</a:t>
            </a:r>
            <a:r>
              <a:rPr lang="en-US" sz="1500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SDE</a:t>
            </a:r>
            <a:r>
              <a:rPr lang="en-US" sz="15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for Interactive Extreme-Scale Analytics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6477000"/>
            <a:ext cx="4572000" cy="381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7C05FB1-C35B-4870-BC50-C1BF2D042A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9601739E-8C71-489A-8585-996154B4C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81642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sz="15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</a:t>
            </a:r>
            <a:r>
              <a:rPr lang="en-US" sz="1500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SDE</a:t>
            </a:r>
            <a:r>
              <a:rPr lang="en-US" sz="15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for Interactive Extreme-Scale Analytics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A3CDFA-330E-4CAA-8D3D-CB5AEA74F8D2}" type="datetime1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2A947-F0B9-4AC8-B617-2CA04D3999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267CC-F936-4338-A5BF-4A2F6369C5A4}" type="datetime1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5516-340B-459A-81CA-6701DA508F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9EC681-8D43-4411-94FF-0E685A50AF1A}" type="datetime1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blipFill>
            <a:blip r:embed="rId2"/>
            <a:stretch>
              <a:fillRect/>
            </a:stretch>
          </a:blipFill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EA575-3527-424C-A005-428A5216F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C732611-0F25-4EBF-9023-C4FFDAAD1EC6}" type="datetime1">
              <a:rPr lang="en-US" smtClean="0"/>
              <a:t>4/16/2023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D6CB6DE-1033-4C2C-8280-139BC16F7CB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67" r:id="rId7"/>
    <p:sldLayoutId id="2147483668" r:id="rId8"/>
    <p:sldLayoutId id="2147483669" r:id="rId9"/>
    <p:sldLayoutId id="2147483670" r:id="rId10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blp.uni-trier.de/db/journals/vldb/vldb29.html#GiatrakosAADG2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blp.uni-trier.de/db/journals/vldb/vldb29.html#GiatrakosAADG20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blp.uni-trier.de/db/journals/vldb/vldb29.html#GiatrakosAADG20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blp.uni-trier.de/db/journals/vldb/vldb29.html#GiatrakosAADG20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infore-project.eu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blp.uni-trier.de/db/journals/vldb/vldb29.html#GiatrakosAADG2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blp.uni-trier.de/db/journals/vldb/vldb29.html#GiatrakosAADG20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blp.uni-trier.de/db/journals/vldb/vldb29.html#GiatrakosAADG2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blp.uni-trier.de/db/journals/vldb/vldb29.html#GiatrakosAADG20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blp.uni-trier.de/db/journals/vldb/vldb29.html#GiatrakosAADG2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blp.uni-trier.de/db/journals/vldb/vldb29.html#GiatrakosAADG20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blp.uni-trier.de/db/journals/vldb/vldb29.html#GiatrakosAADG20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blp.uni-trier.de/db/journals/vldb/vldb29.html#GiatrakosAADG20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doi.org/10.5281/zenodo.388689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84870-D40E-4232-A592-8E6DD37BE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2004" y="1340768"/>
            <a:ext cx="7994848" cy="936104"/>
          </a:xfrm>
        </p:spPr>
        <p:txBody>
          <a:bodyPr/>
          <a:lstStyle/>
          <a:p>
            <a:r>
              <a:rPr lang="en-US" sz="3600" dirty="0"/>
              <a:t>A Synopses Data Engine for </a:t>
            </a:r>
            <a:br>
              <a:rPr lang="en-US" sz="3600" dirty="0"/>
            </a:br>
            <a:r>
              <a:rPr lang="en-US" sz="3600" dirty="0"/>
              <a:t>Interactive Extreme-Scale Analytics </a:t>
            </a:r>
            <a:endParaRPr lang="en-US" sz="32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8DDAEA-6F4F-4804-9807-EFABF0C2A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816424" cy="365125"/>
          </a:xfrm>
        </p:spPr>
        <p:txBody>
          <a:bodyPr/>
          <a:lstStyle/>
          <a:p>
            <a:pPr>
              <a:defRPr/>
            </a:pPr>
            <a:r>
              <a:rPr lang="en-US" sz="15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</a:t>
            </a:r>
            <a:r>
              <a:rPr lang="en-US" sz="1500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SDE</a:t>
            </a:r>
            <a:r>
              <a:rPr lang="en-US" sz="15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for Interactive Extreme-Scale Analytics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820A51-BC5D-4D05-8E9E-2B13ECF56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6CB4F1-E69D-4458-B775-B121381A0F56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421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C97AF9-9ECB-491D-893A-ECABF1F29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7DB1A-69AC-42C4-B129-AFE8C173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11738-AD2B-4F40-859E-529E89476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50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SDE for Interactive Extreme-Scale Analytics</a:t>
            </a:r>
            <a:endParaRPr lang="en-US" sz="1500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270FEE-7728-4439-9188-DCB3A3783F38}"/>
              </a:ext>
            </a:extLst>
          </p:cNvPr>
          <p:cNvSpPr txBox="1"/>
          <p:nvPr/>
        </p:nvSpPr>
        <p:spPr>
          <a:xfrm>
            <a:off x="68179" y="973438"/>
            <a:ext cx="3229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Nearly Linear Trends</a:t>
            </a:r>
          </a:p>
        </p:txBody>
      </p:sp>
      <p:pic>
        <p:nvPicPr>
          <p:cNvPr id="9" name="Picture 8" descr="A close up of text on a black background&#10;&#10;Description automatically generated">
            <a:extLst>
              <a:ext uri="{FF2B5EF4-FFF2-40B4-BE49-F238E27FC236}">
                <a16:creationId xmlns:a16="http://schemas.microsoft.com/office/drawing/2014/main" id="{8087B14C-FA8C-4AB6-A577-B417B660885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9546"/>
            <a:ext cx="9144000" cy="56217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AEA5F4C-0B92-4CA0-9723-CF758656EF8A}"/>
              </a:ext>
            </a:extLst>
          </p:cNvPr>
          <p:cNvSpPr txBox="1"/>
          <p:nvPr/>
        </p:nvSpPr>
        <p:spPr>
          <a:xfrm>
            <a:off x="3297589" y="4293096"/>
            <a:ext cx="32944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Horizontal Scalability</a:t>
            </a: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(volume, velocity)</a:t>
            </a:r>
          </a:p>
        </p:txBody>
      </p:sp>
    </p:spTree>
    <p:extLst>
      <p:ext uri="{BB962C8B-B14F-4D97-AF65-F5344CB8AC3E}">
        <p14:creationId xmlns:p14="http://schemas.microsoft.com/office/powerpoint/2010/main" val="3496607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FB9ACA9-E38B-47EB-843B-06DF8FB66A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9545"/>
            <a:ext cx="9144000" cy="573332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DC97AF9-9ECB-491D-893A-ECABF1F29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7DB1A-69AC-42C4-B129-AFE8C173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11738-AD2B-4F40-859E-529E89476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50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SDE for Interactive Extreme-Scale Analytics</a:t>
            </a:r>
            <a:endParaRPr lang="en-US" sz="1500" dirty="0"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5F4C-0B92-4CA0-9723-CF758656EF8A}"/>
              </a:ext>
            </a:extLst>
          </p:cNvPr>
          <p:cNvSpPr txBox="1"/>
          <p:nvPr/>
        </p:nvSpPr>
        <p:spPr>
          <a:xfrm>
            <a:off x="3275856" y="2066592"/>
            <a:ext cx="7653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Federated Scalability</a:t>
            </a:r>
          </a:p>
        </p:txBody>
      </p:sp>
    </p:spTree>
    <p:extLst>
      <p:ext uri="{BB962C8B-B14F-4D97-AF65-F5344CB8AC3E}">
        <p14:creationId xmlns:p14="http://schemas.microsoft.com/office/powerpoint/2010/main" val="1268423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map&#10;&#10;Description automatically generated">
            <a:extLst>
              <a:ext uri="{FF2B5EF4-FFF2-40B4-BE49-F238E27FC236}">
                <a16:creationId xmlns:a16="http://schemas.microsoft.com/office/drawing/2014/main" id="{19BF4EBD-C3EF-48E8-83EC-79821D61C1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59" y="860430"/>
            <a:ext cx="8691482" cy="553156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DC97AF9-9ECB-491D-893A-ECABF1F29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7DB1A-69AC-42C4-B129-AFE8C173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11738-AD2B-4F40-859E-529E89476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50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SDE for Interactive Extreme-Scale Analytics</a:t>
            </a:r>
            <a:endParaRPr lang="en-US" sz="1500" dirty="0"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A5F4C-0B92-4CA0-9723-CF758656EF8A}"/>
              </a:ext>
            </a:extLst>
          </p:cNvPr>
          <p:cNvSpPr txBox="1"/>
          <p:nvPr/>
        </p:nvSpPr>
        <p:spPr>
          <a:xfrm>
            <a:off x="2051720" y="3198167"/>
            <a:ext cx="7653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Vertical Scalability</a:t>
            </a:r>
          </a:p>
        </p:txBody>
      </p:sp>
    </p:spTree>
    <p:extLst>
      <p:ext uri="{BB962C8B-B14F-4D97-AF65-F5344CB8AC3E}">
        <p14:creationId xmlns:p14="http://schemas.microsoft.com/office/powerpoint/2010/main" val="2506086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A7D96B-B771-48CC-AF05-98023AE3801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E7C05FB1-C35B-4870-BC50-C1BF2D042AF7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4" name="Rounded Rectangle 5">
            <a:extLst>
              <a:ext uri="{FF2B5EF4-FFF2-40B4-BE49-F238E27FC236}">
                <a16:creationId xmlns:a16="http://schemas.microsoft.com/office/drawing/2014/main" id="{B9ACD183-DA32-47B3-AB9D-B42AAFAC69B7}"/>
              </a:ext>
            </a:extLst>
          </p:cNvPr>
          <p:cNvSpPr/>
          <p:nvPr/>
        </p:nvSpPr>
        <p:spPr>
          <a:xfrm>
            <a:off x="533400" y="1782149"/>
            <a:ext cx="8077200" cy="112548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  <a:effectLst>
            <a:outerShdw blurRad="1143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73D9E8-553C-48A7-9A8C-B1B884773FA8}"/>
              </a:ext>
            </a:extLst>
          </p:cNvPr>
          <p:cNvSpPr txBox="1"/>
          <p:nvPr/>
        </p:nvSpPr>
        <p:spPr>
          <a:xfrm>
            <a:off x="-16042" y="5150028"/>
            <a:ext cx="9144000" cy="1159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Antonis Kontaxakis, </a:t>
            </a:r>
            <a:r>
              <a:rPr lang="en-US" sz="2800" u="sng" dirty="0"/>
              <a:t>Nikos Giatrakos</a:t>
            </a:r>
            <a:r>
              <a:rPr lang="en-US" sz="2800" dirty="0"/>
              <a:t>, </a:t>
            </a:r>
          </a:p>
          <a:p>
            <a:pPr algn="ctr"/>
            <a:r>
              <a:rPr lang="en-US" sz="2800" dirty="0"/>
              <a:t>Antonios Deligiannakis</a:t>
            </a:r>
            <a:endParaRPr lang="en-US" sz="2800" u="none" dirty="0"/>
          </a:p>
          <a:p>
            <a:pPr algn="ctr"/>
            <a:endParaRPr lang="en-US" sz="2000" u="none" baseline="3000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DE2FA07-85D9-459D-84BF-4B859BC39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006" y="3486020"/>
            <a:ext cx="8358188" cy="92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tabLst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54864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AD6A0CB-E1D9-4436-BF37-45BB0E9BDEA2}"/>
              </a:ext>
            </a:extLst>
          </p:cNvPr>
          <p:cNvSpPr/>
          <p:nvPr/>
        </p:nvSpPr>
        <p:spPr>
          <a:xfrm>
            <a:off x="2664254" y="1150652"/>
            <a:ext cx="3783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</a:t>
            </a:r>
            <a:r>
              <a:rPr lang="en-US" sz="2800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infore-project.eu</a:t>
            </a:r>
            <a:r>
              <a:rPr lang="en-US" sz="2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8F08BB-CC4B-4B5E-9102-BA3302216388}"/>
              </a:ext>
            </a:extLst>
          </p:cNvPr>
          <p:cNvSpPr/>
          <p:nvPr/>
        </p:nvSpPr>
        <p:spPr>
          <a:xfrm>
            <a:off x="4555958" y="-12032"/>
            <a:ext cx="4588042" cy="77403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Virtual Event, Ireland</a:t>
            </a: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Oct 19 – Oct 23  2020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55A72E-7595-4562-9687-1E0608403BE9}"/>
              </a:ext>
            </a:extLst>
          </p:cNvPr>
          <p:cNvSpPr/>
          <p:nvPr/>
        </p:nvSpPr>
        <p:spPr>
          <a:xfrm>
            <a:off x="-16042" y="-12032"/>
            <a:ext cx="6820290" cy="7740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chemeClr val="bg1"/>
                </a:solidFill>
              </a:rPr>
              <a:t>29</a:t>
            </a:r>
            <a:r>
              <a:rPr lang="en-US" baseline="30000" dirty="0">
                <a:solidFill>
                  <a:schemeClr val="bg1"/>
                </a:solidFill>
              </a:rPr>
              <a:t>th</a:t>
            </a:r>
            <a:r>
              <a:rPr lang="en-US" baseline="0" dirty="0">
                <a:solidFill>
                  <a:schemeClr val="bg1"/>
                </a:solidFill>
              </a:rPr>
              <a:t> International Conference on Information and Knowledge Management (</a:t>
            </a:r>
            <a:r>
              <a:rPr lang="en-US" baseline="0" dirty="0" err="1">
                <a:solidFill>
                  <a:schemeClr val="bg1"/>
                </a:solidFill>
              </a:rPr>
              <a:t>CIKM</a:t>
            </a:r>
            <a:r>
              <a:rPr lang="en-US" baseline="0" dirty="0">
                <a:solidFill>
                  <a:schemeClr val="bg1"/>
                </a:solidFill>
              </a:rPr>
              <a:t> 2020)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7C5B103-5FBC-46D2-817A-09363C9316D1}"/>
              </a:ext>
            </a:extLst>
          </p:cNvPr>
          <p:cNvSpPr txBox="1">
            <a:spLocks/>
          </p:cNvSpPr>
          <p:nvPr/>
        </p:nvSpPr>
        <p:spPr>
          <a:xfrm>
            <a:off x="769090" y="1746604"/>
            <a:ext cx="7994848" cy="936104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600">
                <a:solidFill>
                  <a:schemeClr val="bg1"/>
                </a:solidFill>
              </a:rPr>
              <a:t>A Synopses Data Engine for </a:t>
            </a:r>
            <a:br>
              <a:rPr lang="en-US" sz="3600">
                <a:solidFill>
                  <a:schemeClr val="bg1"/>
                </a:solidFill>
              </a:rPr>
            </a:br>
            <a:r>
              <a:rPr lang="en-US" sz="3600">
                <a:solidFill>
                  <a:schemeClr val="bg1"/>
                </a:solidFill>
              </a:rPr>
              <a:t>Interactive Extreme-Scale Analytics 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CB4B6DC8-94FC-410C-AED6-9A8AD170E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816424" cy="365125"/>
          </a:xfrm>
        </p:spPr>
        <p:txBody>
          <a:bodyPr/>
          <a:lstStyle/>
          <a:p>
            <a:pPr>
              <a:defRPr/>
            </a:pPr>
            <a:r>
              <a:rPr lang="en-US" sz="15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</a:t>
            </a:r>
            <a:r>
              <a:rPr lang="en-US" sz="1500" dirty="0" err="1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SDE</a:t>
            </a:r>
            <a:r>
              <a:rPr lang="en-US" sz="15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for Interactive Extreme-Scale Analytics</a:t>
            </a:r>
          </a:p>
        </p:txBody>
      </p:sp>
    </p:spTree>
    <p:extLst>
      <p:ext uri="{BB962C8B-B14F-4D97-AF65-F5344CB8AC3E}">
        <p14:creationId xmlns:p14="http://schemas.microsoft.com/office/powerpoint/2010/main" val="169826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808797-E0E1-496A-8466-4A7B7813E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 dirty="0"/>
              <a:t>Motivation – using synopses for analytics at scale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1FDF88-28FE-4365-B03E-936E984C3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2A82C-7094-40D0-B84D-44C2387F6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50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SDE for Interactive Extreme-Scale Analytics</a:t>
            </a:r>
            <a:endParaRPr lang="en-US" sz="1500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CF88A67D-7B5D-45A6-9D5A-B8E753C69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78" y="908720"/>
            <a:ext cx="9075821" cy="5217443"/>
          </a:xfrm>
        </p:spPr>
        <p:txBody>
          <a:bodyPr/>
          <a:lstStyle/>
          <a:p>
            <a:r>
              <a:rPr lang="en-US" dirty="0"/>
              <a:t>Big </a:t>
            </a:r>
            <a:r>
              <a:rPr lang="en-US" dirty="0">
                <a:solidFill>
                  <a:srgbClr val="FF0000"/>
                </a:solidFill>
              </a:rPr>
              <a:t>Streaming</a:t>
            </a:r>
            <a:r>
              <a:rPr lang="en-US" dirty="0"/>
              <a:t> Data processing pipelines</a:t>
            </a:r>
          </a:p>
          <a:p>
            <a:r>
              <a:rPr lang="en-US" dirty="0">
                <a:solidFill>
                  <a:srgbClr val="FF0000"/>
                </a:solidFill>
              </a:rPr>
              <a:t>At scale (e.g. TB/min or higher)</a:t>
            </a:r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Synopses (sketches, samples, histograms) provide </a:t>
            </a:r>
            <a:r>
              <a:rPr lang="en-US" sz="2400" dirty="0"/>
              <a:t>a perfect fit to speed up the processing boosting </a:t>
            </a:r>
            <a:r>
              <a:rPr lang="en-US" dirty="0">
                <a:solidFill>
                  <a:srgbClr val="FF0000"/>
                </a:solidFill>
              </a:rPr>
              <a:t>interactivity</a:t>
            </a:r>
            <a:r>
              <a:rPr lang="en-US" sz="2400" dirty="0"/>
              <a:t> in analytics</a:t>
            </a:r>
            <a:endParaRPr lang="en-US" sz="240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US" sz="1200" dirty="0"/>
          </a:p>
          <a:p>
            <a:pPr lvl="1"/>
            <a:r>
              <a:rPr lang="en-US" sz="2700" dirty="0">
                <a:solidFill>
                  <a:srgbClr val="0070C0"/>
                </a:solidFill>
              </a:rPr>
              <a:t>Enhanced Horizontal Scalability</a:t>
            </a:r>
          </a:p>
          <a:p>
            <a:pPr lvl="2"/>
            <a:r>
              <a:rPr lang="en-US" sz="2300" dirty="0">
                <a:solidFill>
                  <a:srgbClr val="00B050"/>
                </a:solidFill>
              </a:rPr>
              <a:t>Parallel</a:t>
            </a:r>
            <a:r>
              <a:rPr lang="en-US" sz="2300" dirty="0"/>
              <a:t> processing </a:t>
            </a:r>
            <a:r>
              <a:rPr lang="en-US" sz="2300" dirty="0">
                <a:solidFill>
                  <a:srgbClr val="00B050"/>
                </a:solidFill>
              </a:rPr>
              <a:t>with reduced load </a:t>
            </a:r>
            <a:r>
              <a:rPr lang="en-US" sz="2300" dirty="0"/>
              <a:t>due to data summarization</a:t>
            </a:r>
          </a:p>
          <a:p>
            <a:pPr lvl="1"/>
            <a:endParaRPr lang="en-US" sz="1200" dirty="0"/>
          </a:p>
          <a:p>
            <a:pPr lvl="1"/>
            <a:r>
              <a:rPr lang="en-US" sz="2700" dirty="0">
                <a:solidFill>
                  <a:srgbClr val="0070C0"/>
                </a:solidFill>
              </a:rPr>
              <a:t>Vertical Scalability</a:t>
            </a:r>
          </a:p>
          <a:p>
            <a:pPr lvl="2"/>
            <a:r>
              <a:rPr lang="en-US" sz="2300" dirty="0"/>
              <a:t>Scaling to </a:t>
            </a:r>
            <a:r>
              <a:rPr lang="en-US" sz="2300" dirty="0">
                <a:solidFill>
                  <a:srgbClr val="00B050"/>
                </a:solidFill>
              </a:rPr>
              <a:t>very high number of</a:t>
            </a:r>
            <a:r>
              <a:rPr lang="en-US" sz="2300" dirty="0"/>
              <a:t> processed </a:t>
            </a:r>
            <a:r>
              <a:rPr lang="en-US" sz="2300" dirty="0">
                <a:solidFill>
                  <a:srgbClr val="00B050"/>
                </a:solidFill>
              </a:rPr>
              <a:t>streams</a:t>
            </a:r>
          </a:p>
          <a:p>
            <a:pPr lvl="1"/>
            <a:endParaRPr lang="en-US" sz="1200" dirty="0"/>
          </a:p>
          <a:p>
            <a:pPr lvl="1"/>
            <a:r>
              <a:rPr lang="en-US" sz="2700" dirty="0">
                <a:solidFill>
                  <a:srgbClr val="0070C0"/>
                </a:solidFill>
              </a:rPr>
              <a:t>Federated Scalability</a:t>
            </a:r>
          </a:p>
          <a:p>
            <a:pPr lvl="2"/>
            <a:r>
              <a:rPr lang="en-US" sz="2300" dirty="0">
                <a:solidFill>
                  <a:srgbClr val="00B050"/>
                </a:solidFill>
              </a:rPr>
              <a:t>Reduce bandwidth consumption </a:t>
            </a:r>
            <a:r>
              <a:rPr lang="en-US" sz="2300" dirty="0"/>
              <a:t>in multi-cluster settings</a:t>
            </a:r>
          </a:p>
        </p:txBody>
      </p:sp>
    </p:spTree>
    <p:extLst>
      <p:ext uri="{BB962C8B-B14F-4D97-AF65-F5344CB8AC3E}">
        <p14:creationId xmlns:p14="http://schemas.microsoft.com/office/powerpoint/2010/main" val="3543541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808797-E0E1-496A-8466-4A7B7813E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 Synopses Data Engine (</a:t>
            </a:r>
            <a:r>
              <a:rPr lang="en-US" sz="3600" dirty="0" err="1"/>
              <a:t>SDE</a:t>
            </a:r>
            <a:r>
              <a:rPr lang="en-US" sz="3600" dirty="0"/>
              <a:t>)-as-a-Service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1FDF88-28FE-4365-B03E-936E984C3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2A82C-7094-40D0-B84D-44C2387F6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50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SDE for Interactive Extreme-Scale Analytics</a:t>
            </a:r>
            <a:endParaRPr lang="en-US" sz="1500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">
                <a:extLst>
                  <a:ext uri="{FF2B5EF4-FFF2-40B4-BE49-F238E27FC236}">
                    <a16:creationId xmlns:a16="http://schemas.microsoft.com/office/drawing/2014/main" id="{562EBADF-39A5-46C0-9948-2F414A99DD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178" y="908720"/>
                <a:ext cx="9075821" cy="5217443"/>
              </a:xfrm>
            </p:spPr>
            <p:txBody>
              <a:bodyPr/>
              <a:lstStyle/>
              <a:p>
                <a:r>
                  <a:rPr lang="en-US" dirty="0"/>
                  <a:t>Apache </a:t>
                </a:r>
                <a:r>
                  <a:rPr lang="en-US" dirty="0" err="1"/>
                  <a:t>Flink</a:t>
                </a:r>
                <a:r>
                  <a:rPr lang="en-US" dirty="0"/>
                  <a:t> implementation</a:t>
                </a:r>
              </a:p>
              <a:p>
                <a:r>
                  <a:rPr lang="en-US" dirty="0" err="1">
                    <a:solidFill>
                      <a:srgbClr val="FF0000"/>
                    </a:solidFill>
                  </a:rPr>
                  <a:t>SDE</a:t>
                </a:r>
                <a:r>
                  <a:rPr lang="en-US" dirty="0">
                    <a:solidFill>
                      <a:srgbClr val="FF0000"/>
                    </a:solidFill>
                  </a:rPr>
                  <a:t>-as-a-service (</a:t>
                </a:r>
                <a:r>
                  <a:rPr lang="en-US" dirty="0" err="1">
                    <a:solidFill>
                      <a:srgbClr val="FF0000"/>
                    </a:solidFill>
                  </a:rPr>
                  <a:t>SDEaaS</a:t>
                </a:r>
                <a:r>
                  <a:rPr lang="en-US" dirty="0">
                    <a:solidFill>
                      <a:srgbClr val="FF0000"/>
                    </a:solidFill>
                  </a:rPr>
                  <a:t>) Design</a:t>
                </a:r>
              </a:p>
              <a:p>
                <a:pPr lvl="1"/>
                <a:r>
                  <a:rPr lang="en-US" sz="2700" dirty="0"/>
                  <a:t>constantly running job in one or more clusters, accepting </a:t>
                </a:r>
                <a:r>
                  <a:rPr lang="en-US" sz="2700" dirty="0">
                    <a:solidFill>
                      <a:srgbClr val="0070C0"/>
                    </a:solidFill>
                  </a:rPr>
                  <a:t>on-the-fly</a:t>
                </a:r>
                <a:r>
                  <a:rPr lang="en-US" sz="2700" dirty="0"/>
                  <a:t> requests </a:t>
                </a:r>
                <a:r>
                  <a:rPr lang="en-US" sz="2700" dirty="0">
                    <a:solidFill>
                      <a:srgbClr val="0070C0"/>
                    </a:solidFill>
                  </a:rPr>
                  <a:t>without downtime</a:t>
                </a:r>
              </a:p>
              <a:p>
                <a:pPr marL="457200" lvl="1" indent="0">
                  <a:buNone/>
                </a:pPr>
                <a:endParaRPr lang="en-US" sz="1200" dirty="0"/>
              </a:p>
              <a:p>
                <a:pPr lvl="1"/>
                <a:r>
                  <a:rPr lang="en-US" sz="2700" dirty="0">
                    <a:solidFill>
                      <a:srgbClr val="0070C0"/>
                    </a:solidFill>
                  </a:rPr>
                  <a:t>Re-uses</a:t>
                </a:r>
                <a:r>
                  <a:rPr lang="en-US" sz="2700" dirty="0"/>
                  <a:t> common synopses across concurrent workflows</a:t>
                </a:r>
              </a:p>
              <a:p>
                <a:pPr lvl="1"/>
                <a:endParaRPr lang="en-US" sz="1200" dirty="0"/>
              </a:p>
              <a:p>
                <a:pPr lvl="1"/>
                <a:r>
                  <a:rPr lang="en-US" sz="2700" dirty="0">
                    <a:solidFill>
                      <a:srgbClr val="0070C0"/>
                    </a:solidFill>
                  </a:rPr>
                  <a:t>Avoid duplicating </a:t>
                </a:r>
                <a:r>
                  <a:rPr lang="en-US" sz="2700" dirty="0"/>
                  <a:t>common streams and synopses among workflows that use them</a:t>
                </a:r>
              </a:p>
              <a:p>
                <a:pPr lvl="1"/>
                <a:endParaRPr lang="en-US" sz="1200" dirty="0"/>
              </a:p>
              <a:p>
                <a:pPr lvl="1"/>
                <a:r>
                  <a:rPr lang="en-US" sz="2700" dirty="0"/>
                  <a:t>Each </a:t>
                </a:r>
                <a:r>
                  <a:rPr lang="en-US" sz="2700" dirty="0">
                    <a:solidFill>
                      <a:srgbClr val="0070C0"/>
                    </a:solidFill>
                  </a:rPr>
                  <a:t>new synopsis </a:t>
                </a:r>
                <a:r>
                  <a:rPr lang="en-US" sz="2700" dirty="0"/>
                  <a:t>reserves </a:t>
                </a:r>
                <a:r>
                  <a:rPr lang="en-US" sz="2700" dirty="0">
                    <a:solidFill>
                      <a:srgbClr val="0070C0"/>
                    </a:solidFill>
                  </a:rPr>
                  <a:t>new tasks</a:t>
                </a:r>
                <a:r>
                  <a:rPr lang="en-US" sz="2700" dirty="0"/>
                  <a:t>, while </a:t>
                </a:r>
                <a:r>
                  <a:rPr lang="en-US" sz="2700" dirty="0">
                    <a:solidFill>
                      <a:srgbClr val="FF0000"/>
                    </a:solidFill>
                  </a:rPr>
                  <a:t>without</a:t>
                </a:r>
                <a:r>
                  <a:rPr lang="en-US" sz="2700" dirty="0"/>
                  <a:t> </a:t>
                </a:r>
                <a:r>
                  <a:rPr lang="en-US" sz="2700" dirty="0" err="1">
                    <a:solidFill>
                      <a:srgbClr val="FF0000"/>
                    </a:solidFill>
                  </a:rPr>
                  <a:t>SDEaaS</a:t>
                </a:r>
                <a:r>
                  <a:rPr lang="en-US" sz="2700" dirty="0">
                    <a:solidFill>
                      <a:srgbClr val="FF0000"/>
                    </a:solidFill>
                  </a:rPr>
                  <a:t> </a:t>
                </a:r>
                <a:r>
                  <a:rPr lang="en-US" sz="2700" dirty="0"/>
                  <a:t>reserves</a:t>
                </a:r>
                <a:r>
                  <a:rPr lang="en-US" sz="2700" dirty="0">
                    <a:solidFill>
                      <a:srgbClr val="FF0000"/>
                    </a:solidFill>
                  </a:rPr>
                  <a:t> entire task slots </a:t>
                </a:r>
              </a:p>
              <a:p>
                <a:pPr marL="457200" lvl="1" indent="0">
                  <a:buNone/>
                </a:pPr>
                <a:r>
                  <a:rPr lang="en-US" sz="2700" i="1" dirty="0">
                    <a:solidFill>
                      <a:srgbClr val="FF0000"/>
                    </a:solidFill>
                  </a:rPr>
                  <a:t>    </a:t>
                </a:r>
                <a:r>
                  <a:rPr lang="en-US" sz="2700" i="1" dirty="0"/>
                  <a:t>(CPU cores </a:t>
                </a:r>
                <a14:m>
                  <m:oMath xmlns:m="http://schemas.openxmlformats.org/officeDocument/2006/math">
                    <m:r>
                      <a:rPr lang="en-US" sz="27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sz="2700" i="1" dirty="0"/>
                  <a:t> task slots &lt; tasks)</a:t>
                </a:r>
              </a:p>
            </p:txBody>
          </p:sp>
        </mc:Choice>
        <mc:Fallback xmlns="">
          <p:sp>
            <p:nvSpPr>
              <p:cNvPr id="13" name="Content Placeholder 1">
                <a:extLst>
                  <a:ext uri="{FF2B5EF4-FFF2-40B4-BE49-F238E27FC236}">
                    <a16:creationId xmlns:a16="http://schemas.microsoft.com/office/drawing/2014/main" id="{562EBADF-39A5-46C0-9948-2F414A99DD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178" y="908720"/>
                <a:ext cx="9075821" cy="5217443"/>
              </a:xfrm>
              <a:blipFill>
                <a:blip r:embed="rId4"/>
                <a:stretch>
                  <a:fillRect t="-1519" b="-9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5307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C97AF9-9ECB-491D-893A-ECABF1F29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78" y="15593"/>
            <a:ext cx="9075821" cy="743953"/>
          </a:xfrm>
        </p:spPr>
        <p:txBody>
          <a:bodyPr/>
          <a:lstStyle/>
          <a:p>
            <a:r>
              <a:rPr lang="en-US" dirty="0" err="1"/>
              <a:t>SDEaaS</a:t>
            </a:r>
            <a:r>
              <a:rPr lang="en-US" dirty="0"/>
              <a:t> API &amp; Remarks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7DB1A-69AC-42C4-B129-AFE8C173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11738-AD2B-4F40-859E-529E89476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50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SDE for Interactive Extreme-Scale Analytics</a:t>
            </a:r>
            <a:endParaRPr lang="en-US" sz="1500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B91E11EC-77FE-48E6-80EA-A13A31304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08720"/>
            <a:ext cx="8382000" cy="5217443"/>
          </a:xfrm>
        </p:spPr>
        <p:txBody>
          <a:bodyPr/>
          <a:lstStyle/>
          <a:p>
            <a:r>
              <a:rPr lang="en-US" sz="3100" dirty="0" err="1">
                <a:solidFill>
                  <a:srgbClr val="0070C0"/>
                </a:solidFill>
              </a:rPr>
              <a:t>SDEaaS</a:t>
            </a:r>
            <a:r>
              <a:rPr lang="en-US" sz="3100" dirty="0">
                <a:solidFill>
                  <a:srgbClr val="0070C0"/>
                </a:solidFill>
              </a:rPr>
              <a:t> API</a:t>
            </a:r>
          </a:p>
          <a:p>
            <a:pPr lvl="1"/>
            <a:r>
              <a:rPr lang="en-US" sz="2600" dirty="0">
                <a:solidFill>
                  <a:srgbClr val="0070C0"/>
                </a:solidFill>
              </a:rPr>
              <a:t>Build/Stop </a:t>
            </a:r>
            <a:r>
              <a:rPr lang="en-US" sz="2600" dirty="0"/>
              <a:t>synopsis at runtime, with zero downtime</a:t>
            </a:r>
          </a:p>
          <a:p>
            <a:pPr lvl="1"/>
            <a:r>
              <a:rPr lang="en-US" sz="2600" dirty="0"/>
              <a:t>Dynamically </a:t>
            </a:r>
            <a:r>
              <a:rPr lang="en-US" sz="2600" dirty="0">
                <a:solidFill>
                  <a:srgbClr val="0070C0"/>
                </a:solidFill>
              </a:rPr>
              <a:t>plug-in</a:t>
            </a:r>
            <a:r>
              <a:rPr lang="en-US" sz="2600" dirty="0"/>
              <a:t> of code of new synopsis on the fly</a:t>
            </a:r>
          </a:p>
          <a:p>
            <a:pPr lvl="1"/>
            <a:r>
              <a:rPr lang="en-US" sz="2600" dirty="0">
                <a:solidFill>
                  <a:srgbClr val="0070C0"/>
                </a:solidFill>
              </a:rPr>
              <a:t>Continuous</a:t>
            </a:r>
            <a:r>
              <a:rPr lang="en-US" sz="2600" dirty="0"/>
              <a:t> &amp; </a:t>
            </a:r>
            <a:r>
              <a:rPr lang="en-US" sz="2600" dirty="0">
                <a:solidFill>
                  <a:srgbClr val="0070C0"/>
                </a:solidFill>
              </a:rPr>
              <a:t>Ad-hoc</a:t>
            </a:r>
            <a:r>
              <a:rPr lang="en-US" sz="2600" dirty="0"/>
              <a:t> queries</a:t>
            </a:r>
          </a:p>
          <a:p>
            <a:r>
              <a:rPr lang="en-US" dirty="0"/>
              <a:t>Remarks</a:t>
            </a:r>
          </a:p>
          <a:p>
            <a:pPr lvl="1"/>
            <a:r>
              <a:rPr lang="en-US" sz="2600" dirty="0"/>
              <a:t>Support for cross Big Data platform execution scenarios</a:t>
            </a:r>
          </a:p>
          <a:p>
            <a:pPr lvl="1"/>
            <a:r>
              <a:rPr lang="en-US" sz="2600" dirty="0"/>
              <a:t>… via Input/output in JSON format</a:t>
            </a:r>
          </a:p>
          <a:p>
            <a:pPr lvl="1"/>
            <a:r>
              <a:rPr lang="en-US" sz="2600" dirty="0"/>
              <a:t>… and Kafka Input/output topics </a:t>
            </a:r>
          </a:p>
        </p:txBody>
      </p:sp>
    </p:spTree>
    <p:extLst>
      <p:ext uri="{BB962C8B-B14F-4D97-AF65-F5344CB8AC3E}">
        <p14:creationId xmlns:p14="http://schemas.microsoft.com/office/powerpoint/2010/main" val="2990301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>
            <a:extLst>
              <a:ext uri="{FF2B5EF4-FFF2-40B4-BE49-F238E27FC236}">
                <a16:creationId xmlns:a16="http://schemas.microsoft.com/office/drawing/2014/main" id="{FC9DA571-2820-4EB6-838E-3AC81903A5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263"/>
          <a:stretch/>
        </p:blipFill>
        <p:spPr>
          <a:xfrm>
            <a:off x="-1" y="2241790"/>
            <a:ext cx="9075821" cy="3851506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7A142B4F-D825-4024-B779-445CA30CF40E}"/>
              </a:ext>
            </a:extLst>
          </p:cNvPr>
          <p:cNvSpPr/>
          <p:nvPr/>
        </p:nvSpPr>
        <p:spPr>
          <a:xfrm>
            <a:off x="467544" y="4023527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59BDE65-DF54-4A75-BDD9-85E2DA3F7CBB}"/>
              </a:ext>
            </a:extLst>
          </p:cNvPr>
          <p:cNvSpPr/>
          <p:nvPr/>
        </p:nvSpPr>
        <p:spPr>
          <a:xfrm>
            <a:off x="467544" y="4023527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C97AF9-9ECB-491D-893A-ECABF1F29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SDE</a:t>
            </a:r>
            <a:r>
              <a:rPr lang="en-US" dirty="0"/>
              <a:t> Architecture – Condensed 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7DB1A-69AC-42C4-B129-AFE8C173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11738-AD2B-4F40-859E-529E89476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50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SDE for Interactive Extreme-Scale Analytics</a:t>
            </a:r>
            <a:endParaRPr lang="en-US" sz="1500" dirty="0"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84C159-88EC-451A-A62A-6A025E49D05F}"/>
              </a:ext>
            </a:extLst>
          </p:cNvPr>
          <p:cNvSpPr txBox="1"/>
          <p:nvPr/>
        </p:nvSpPr>
        <p:spPr>
          <a:xfrm>
            <a:off x="1071019" y="1506034"/>
            <a:ext cx="4121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New Synopsis maintenance request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EF611E-4215-4335-9B8C-5876C37E58F5}"/>
              </a:ext>
            </a:extLst>
          </p:cNvPr>
          <p:cNvSpPr txBox="1"/>
          <p:nvPr/>
        </p:nvSpPr>
        <p:spPr>
          <a:xfrm>
            <a:off x="1763687" y="4705635"/>
            <a:ext cx="237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Produce keys pointing to workers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90E999E7-BC02-4110-A9A5-C8918003FEFB}"/>
              </a:ext>
            </a:extLst>
          </p:cNvPr>
          <p:cNvSpPr/>
          <p:nvPr/>
        </p:nvSpPr>
        <p:spPr>
          <a:xfrm rot="10800000">
            <a:off x="2771800" y="4455575"/>
            <a:ext cx="360040" cy="2695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325A86B-B8A3-4BD0-B0F4-B71026340D7D}"/>
              </a:ext>
            </a:extLst>
          </p:cNvPr>
          <p:cNvSpPr/>
          <p:nvPr/>
        </p:nvSpPr>
        <p:spPr>
          <a:xfrm>
            <a:off x="619944" y="1628800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64680D-F24A-494B-9BFC-5C4485BF8F72}"/>
              </a:ext>
            </a:extLst>
          </p:cNvPr>
          <p:cNvSpPr txBox="1"/>
          <p:nvPr/>
        </p:nvSpPr>
        <p:spPr>
          <a:xfrm>
            <a:off x="3131839" y="2136596"/>
            <a:ext cx="45818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**each </a:t>
            </a:r>
            <a:r>
              <a:rPr lang="en-US" dirty="0" err="1"/>
              <a:t>CoFlatMap</a:t>
            </a:r>
            <a:r>
              <a:rPr lang="en-US" dirty="0"/>
              <a:t> hosts 2 </a:t>
            </a:r>
            <a:r>
              <a:rPr lang="en-US" dirty="0" err="1"/>
              <a:t>FlatMap</a:t>
            </a:r>
            <a:r>
              <a:rPr lang="en-US" dirty="0"/>
              <a:t> operators</a:t>
            </a:r>
          </a:p>
        </p:txBody>
      </p:sp>
    </p:spTree>
    <p:extLst>
      <p:ext uri="{BB962C8B-B14F-4D97-AF65-F5344CB8AC3E}">
        <p14:creationId xmlns:p14="http://schemas.microsoft.com/office/powerpoint/2010/main" val="131055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2 0.00162 L 0.12847 0.00648 L 0.16719 0.00394 L 0.21458 -0.07754 L 0.26007 -0.07754 L 0.26007 -0.07731 " pathEditMode="relative" rAng="0" ptsTypes="AAAAAA">
                                      <p:cBhvr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56" y="-372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2 -0.00046 L 0.125 0.00417 L 0.26198 0.00417 L 0.26198 0.0044 " pathEditMode="relative" rAng="0" ptsTypes="AAAA">
                                      <p:cBhvr>
                                        <p:cTn id="8" dur="3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60" y="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>
            <a:extLst>
              <a:ext uri="{FF2B5EF4-FFF2-40B4-BE49-F238E27FC236}">
                <a16:creationId xmlns:a16="http://schemas.microsoft.com/office/drawing/2014/main" id="{FC9DA571-2820-4EB6-838E-3AC81903A5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263"/>
          <a:stretch/>
        </p:blipFill>
        <p:spPr>
          <a:xfrm>
            <a:off x="-1" y="2241790"/>
            <a:ext cx="9075821" cy="385150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DC97AF9-9ECB-491D-893A-ECABF1F29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SDE</a:t>
            </a:r>
            <a:r>
              <a:rPr lang="en-US" dirty="0"/>
              <a:t> Architecture – Condensed 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7DB1A-69AC-42C4-B129-AFE8C173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11738-AD2B-4F40-859E-529E89476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50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SDE for Interactive Extreme-Scale Analytics</a:t>
            </a:r>
            <a:endParaRPr lang="en-US" sz="1500" dirty="0"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85EB7746-E544-4534-9026-7DBE7329B15B}"/>
              </a:ext>
            </a:extLst>
          </p:cNvPr>
          <p:cNvSpPr/>
          <p:nvPr/>
        </p:nvSpPr>
        <p:spPr>
          <a:xfrm>
            <a:off x="68179" y="2866372"/>
            <a:ext cx="216024" cy="21602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078DB9-FA59-4AFA-A527-981A6311D7DE}"/>
              </a:ext>
            </a:extLst>
          </p:cNvPr>
          <p:cNvSpPr txBox="1"/>
          <p:nvPr/>
        </p:nvSpPr>
        <p:spPr>
          <a:xfrm>
            <a:off x="1403648" y="1052736"/>
            <a:ext cx="5622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Updating a synopsis upon new data tuple arrival</a:t>
            </a:r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8D1DE3F9-D430-4958-A42F-6678EB3002A3}"/>
              </a:ext>
            </a:extLst>
          </p:cNvPr>
          <p:cNvSpPr/>
          <p:nvPr/>
        </p:nvSpPr>
        <p:spPr>
          <a:xfrm>
            <a:off x="755576" y="1114266"/>
            <a:ext cx="216024" cy="216024"/>
          </a:xfrm>
          <a:prstGeom prst="triangl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B543A1-FDCF-4011-B7BB-C8D4EAF77E5D}"/>
              </a:ext>
            </a:extLst>
          </p:cNvPr>
          <p:cNvSpPr txBox="1"/>
          <p:nvPr/>
        </p:nvSpPr>
        <p:spPr>
          <a:xfrm>
            <a:off x="3059832" y="1723442"/>
            <a:ext cx="2871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Lookup keys of workers handling that synopsis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7B5D0FA8-1BBB-40DC-A012-F7A54C34BE72}"/>
              </a:ext>
            </a:extLst>
          </p:cNvPr>
          <p:cNvSpPr/>
          <p:nvPr/>
        </p:nvSpPr>
        <p:spPr>
          <a:xfrm rot="2580117">
            <a:off x="3463432" y="2404089"/>
            <a:ext cx="360040" cy="2695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9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74 -0.00116 L 0.28056 -0.00116 L 0.28941 -0.01274 L 0.3158 -0.01736 L 0.33333 -0.00116 L 0.31927 0.00578 L 0.28767 0.01527 L 0.28594 -0.00579 L 0.30868 -0.01042 L 0.34375 -0.00348 L 0.43681 0.04097 L 0.47899 0.04097 " pathEditMode="relative" ptsTypes="AAAAAAAAAAAA">
                                      <p:cBhvr>
                                        <p:cTn id="6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>
            <a:extLst>
              <a:ext uri="{FF2B5EF4-FFF2-40B4-BE49-F238E27FC236}">
                <a16:creationId xmlns:a16="http://schemas.microsoft.com/office/drawing/2014/main" id="{FC9DA571-2820-4EB6-838E-3AC81903A5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263"/>
          <a:stretch/>
        </p:blipFill>
        <p:spPr>
          <a:xfrm>
            <a:off x="-1" y="2385806"/>
            <a:ext cx="9075821" cy="385150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DC97AF9-9ECB-491D-893A-ECABF1F29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SDE</a:t>
            </a:r>
            <a:r>
              <a:rPr lang="en-US" dirty="0"/>
              <a:t> Architecture – Condensed 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7DB1A-69AC-42C4-B129-AFE8C173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11738-AD2B-4F40-859E-529E89476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50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SDE for Interactive Extreme-Scale Analytics</a:t>
            </a:r>
            <a:endParaRPr lang="en-US" sz="1500" dirty="0"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078DB9-FA59-4AFA-A527-981A6311D7DE}"/>
              </a:ext>
            </a:extLst>
          </p:cNvPr>
          <p:cNvSpPr txBox="1"/>
          <p:nvPr/>
        </p:nvSpPr>
        <p:spPr>
          <a:xfrm>
            <a:off x="971600" y="1663985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Querying a synopsis</a:t>
            </a: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A7D4EDDC-F705-4C22-B6C7-F700435F242B}"/>
              </a:ext>
            </a:extLst>
          </p:cNvPr>
          <p:cNvSpPr/>
          <p:nvPr/>
        </p:nvSpPr>
        <p:spPr>
          <a:xfrm>
            <a:off x="24063" y="4087242"/>
            <a:ext cx="183341" cy="360040"/>
          </a:xfrm>
          <a:prstGeom prst="can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165049-6761-4E65-A1EC-0981A1424A4E}"/>
              </a:ext>
            </a:extLst>
          </p:cNvPr>
          <p:cNvSpPr txBox="1"/>
          <p:nvPr/>
        </p:nvSpPr>
        <p:spPr>
          <a:xfrm>
            <a:off x="2051720" y="486916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Look up keys to workers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BE52520D-26E4-4592-BD2E-C951F6B2CC12}"/>
              </a:ext>
            </a:extLst>
          </p:cNvPr>
          <p:cNvSpPr/>
          <p:nvPr/>
        </p:nvSpPr>
        <p:spPr>
          <a:xfrm rot="10800000">
            <a:off x="2706038" y="4613597"/>
            <a:ext cx="360040" cy="2695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ylinder 12">
            <a:extLst>
              <a:ext uri="{FF2B5EF4-FFF2-40B4-BE49-F238E27FC236}">
                <a16:creationId xmlns:a16="http://schemas.microsoft.com/office/drawing/2014/main" id="{A6611C17-0047-482C-9983-6D1D4C4B576B}"/>
              </a:ext>
            </a:extLst>
          </p:cNvPr>
          <p:cNvSpPr/>
          <p:nvPr/>
        </p:nvSpPr>
        <p:spPr>
          <a:xfrm>
            <a:off x="539552" y="1669502"/>
            <a:ext cx="183341" cy="360040"/>
          </a:xfrm>
          <a:prstGeom prst="can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DE76E397-367D-4035-B740-966C20BFAE72}"/>
              </a:ext>
            </a:extLst>
          </p:cNvPr>
          <p:cNvSpPr/>
          <p:nvPr/>
        </p:nvSpPr>
        <p:spPr>
          <a:xfrm>
            <a:off x="4748699" y="3717032"/>
            <a:ext cx="183341" cy="360040"/>
          </a:xfrm>
          <a:prstGeom prst="can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ylinder 13">
            <a:extLst>
              <a:ext uri="{FF2B5EF4-FFF2-40B4-BE49-F238E27FC236}">
                <a16:creationId xmlns:a16="http://schemas.microsoft.com/office/drawing/2014/main" id="{2E2E4F1C-BED2-43D5-ACE1-EB33085565D5}"/>
              </a:ext>
            </a:extLst>
          </p:cNvPr>
          <p:cNvSpPr/>
          <p:nvPr/>
        </p:nvSpPr>
        <p:spPr>
          <a:xfrm>
            <a:off x="5796136" y="3869432"/>
            <a:ext cx="183341" cy="360040"/>
          </a:xfrm>
          <a:prstGeom prst="can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B6092109-F6FB-437F-A37D-051E672A358E}"/>
              </a:ext>
            </a:extLst>
          </p:cNvPr>
          <p:cNvSpPr/>
          <p:nvPr/>
        </p:nvSpPr>
        <p:spPr>
          <a:xfrm>
            <a:off x="5796136" y="3429000"/>
            <a:ext cx="183341" cy="360040"/>
          </a:xfrm>
          <a:prstGeom prst="can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6FC03370-A5AB-440B-A402-4C0C0240288A}"/>
              </a:ext>
            </a:extLst>
          </p:cNvPr>
          <p:cNvSpPr/>
          <p:nvPr/>
        </p:nvSpPr>
        <p:spPr>
          <a:xfrm>
            <a:off x="7452320" y="4883166"/>
            <a:ext cx="183341" cy="360040"/>
          </a:xfrm>
          <a:prstGeom prst="can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FE2632BD-1DAC-48A7-8208-3C48ECED1792}"/>
              </a:ext>
            </a:extLst>
          </p:cNvPr>
          <p:cNvSpPr/>
          <p:nvPr/>
        </p:nvSpPr>
        <p:spPr>
          <a:xfrm>
            <a:off x="7092280" y="4869160"/>
            <a:ext cx="183341" cy="360040"/>
          </a:xfrm>
          <a:prstGeom prst="can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ylinder 17">
            <a:extLst>
              <a:ext uri="{FF2B5EF4-FFF2-40B4-BE49-F238E27FC236}">
                <a16:creationId xmlns:a16="http://schemas.microsoft.com/office/drawing/2014/main" id="{54E9ACA9-24B0-4F9C-BFF4-E9D2DFC95315}"/>
              </a:ext>
            </a:extLst>
          </p:cNvPr>
          <p:cNvSpPr/>
          <p:nvPr/>
        </p:nvSpPr>
        <p:spPr>
          <a:xfrm>
            <a:off x="6044843" y="3717032"/>
            <a:ext cx="183341" cy="360040"/>
          </a:xfrm>
          <a:prstGeom prst="can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3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0486 -0.00463 L 0.31702 -2.22222E-6 L 0.33629 0.01181 L 0.30834 0.03056 L 0.28021 -0.01389 L 0.32223 -0.02338 L 0.34514 0.00463 L 0.44514 -0.05833 L 0.49254 -0.05833 L 0.49254 -0.0581 L 0.49254 -0.05833 " pathEditMode="relative" rAng="0" ptsTypes="AAAAAAAAAAA">
                                      <p:cBhvr>
                                        <p:cTn id="6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75" y="-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9 -0.00186 L 0.12309 -0.00417 L 0.15087 -0.04792 L 0.1526 -0.14213 L 0.38212 -0.1463 L 0.38212 -0.1463 " pathEditMode="relative" ptsTypes="AAAAAA">
                                      <p:cBhvr>
                                        <p:cTn id="1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81 2.22222E-6 L 0.05105 -0.02639 L 0.29549 -0.02639 L 0.29549 -0.14653 L 0.29549 -0.14653 " pathEditMode="relative" ptsTypes="AAAAA">
                                      <p:cBhvr>
                                        <p:cTn id="2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5 0.00046 L 0.05105 0.03541 L 0.29549 0.03773 L 0.29549 -0.07593 L 0.29549 -0.07593 " pathEditMode="relative" ptsTypes="AAAAA">
                                      <p:cBhvr>
                                        <p:cTn id="2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0.00162 L 0.01267 -0.16782 L 0.15365 -0.17454 L 0.15538 -0.29236 " pathEditMode="relative" ptsTypes="AAAA">
                                      <p:cBhvr>
                                        <p:cTn id="4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093 -0.00417 L 0.13055 -0.00186 L 0.2684 -0.00417 L 0.2684 -0.13311 " pathEditMode="relative" ptsTypes="AAAA">
                                      <p:cBhvr>
                                        <p:cTn id="4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38 -0.0125 L -0.025 -0.1787 L 0.11424 -0.1743 L 0.11597 -0.29884 " pathEditMode="relative" ptsTypes="AAAA">
                                      <p:cBhvr>
                                        <p:cTn id="4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1" grpId="0" animBg="1"/>
      <p:bldP spid="11" grpId="1" animBg="1"/>
      <p:bldP spid="11" grpId="2" animBg="1"/>
      <p:bldP spid="14" grpId="0" animBg="1"/>
      <p:bldP spid="14" grpId="1" animBg="1"/>
      <p:bldP spid="14" grpId="2" animBg="1"/>
      <p:bldP spid="15" grpId="0" animBg="1"/>
      <p:bldP spid="15" grpId="1" animBg="1"/>
      <p:bldP spid="15" grpId="2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C97AF9-9ECB-491D-893A-ECABF1F29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SDE</a:t>
            </a:r>
            <a:r>
              <a:rPr lang="en-US" dirty="0"/>
              <a:t> Library</a:t>
            </a:r>
          </a:p>
        </p:txBody>
      </p:sp>
      <p:pic>
        <p:nvPicPr>
          <p:cNvPr id="6" name="Picture 5" descr="A screenshot of text&#10;&#10;Description automatically generated">
            <a:extLst>
              <a:ext uri="{FF2B5EF4-FFF2-40B4-BE49-F238E27FC236}">
                <a16:creationId xmlns:a16="http://schemas.microsoft.com/office/drawing/2014/main" id="{A81413BC-8730-4CD2-AC4B-FD23F05174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520" y="759545"/>
            <a:ext cx="6985992" cy="61148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FAC731-36EA-4E41-9E3F-18AA0767A7E4}"/>
              </a:ext>
            </a:extLst>
          </p:cNvPr>
          <p:cNvSpPr txBox="1"/>
          <p:nvPr/>
        </p:nvSpPr>
        <p:spPr>
          <a:xfrm>
            <a:off x="72945" y="1180333"/>
            <a:ext cx="21215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 structure of the </a:t>
            </a:r>
            <a:r>
              <a:rPr lang="en-US" b="1" dirty="0" err="1"/>
              <a:t>SDE</a:t>
            </a:r>
            <a:r>
              <a:rPr lang="en-US" b="1" dirty="0"/>
              <a:t> Library, utilizing</a:t>
            </a:r>
          </a:p>
          <a:p>
            <a:r>
              <a:rPr lang="en-US" b="1" dirty="0"/>
              <a:t>inheritance &amp; polymorphism, is key for plugging in new synopses classes at runtime.</a:t>
            </a:r>
          </a:p>
        </p:txBody>
      </p:sp>
    </p:spTree>
    <p:extLst>
      <p:ext uri="{BB962C8B-B14F-4D97-AF65-F5344CB8AC3E}">
        <p14:creationId xmlns:p14="http://schemas.microsoft.com/office/powerpoint/2010/main" val="3004212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C97AF9-9ECB-491D-893A-ECABF1F29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7DB1A-69AC-42C4-B129-AFE8C1731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C7FEBF-A170-470C-A369-F0D066FB58E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11738-AD2B-4F40-859E-529E89476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50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SDE for Interactive Extreme-Scale Analytics</a:t>
            </a:r>
            <a:endParaRPr lang="en-US" sz="1500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1592D698-C1C6-4976-8675-204AF7F2A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78" y="908720"/>
            <a:ext cx="9075821" cy="5217443"/>
          </a:xfrm>
        </p:spPr>
        <p:txBody>
          <a:bodyPr/>
          <a:lstStyle/>
          <a:p>
            <a:r>
              <a:rPr lang="en-US" dirty="0"/>
              <a:t>Datasets</a:t>
            </a:r>
          </a:p>
          <a:p>
            <a:pPr lvl="1"/>
            <a:r>
              <a:rPr lang="en-US" dirty="0"/>
              <a:t>10 TB of stock data, ~5000 stocks</a:t>
            </a:r>
          </a:p>
          <a:p>
            <a:pPr lvl="1"/>
            <a:r>
              <a:rPr lang="en-US" dirty="0"/>
              <a:t>Date, Time, Price, Volume for each data tick of a stock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Portion</a:t>
            </a:r>
            <a:r>
              <a:rPr lang="en-US" dirty="0"/>
              <a:t> of the data available @ </a:t>
            </a:r>
            <a:r>
              <a:rPr lang="en-US" dirty="0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</a:t>
            </a:r>
            <a:r>
              <a:rPr lang="en-US" dirty="0" err="1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doi.org</a:t>
            </a:r>
            <a:r>
              <a:rPr lang="en-US" dirty="0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/10.5281/</a:t>
            </a:r>
            <a:r>
              <a:rPr lang="en-US" dirty="0" err="1">
                <a:solidFill>
                  <a:srgbClr val="00206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zenodo.3886895</a:t>
            </a:r>
            <a:r>
              <a:rPr lang="en-US" dirty="0">
                <a:solidFill>
                  <a:srgbClr val="002060"/>
                </a:solidFill>
              </a:rPr>
              <a:t> </a:t>
            </a:r>
          </a:p>
          <a:p>
            <a:r>
              <a:rPr lang="en-US" dirty="0"/>
              <a:t>Clusters</a:t>
            </a:r>
          </a:p>
          <a:p>
            <a:pPr lvl="1"/>
            <a:r>
              <a:rPr lang="en-US" dirty="0"/>
              <a:t>Kafka cluster with 4 Dell PowerEdge </a:t>
            </a:r>
            <a:r>
              <a:rPr lang="en-US" dirty="0" err="1"/>
              <a:t>R320</a:t>
            </a:r>
            <a:r>
              <a:rPr lang="en-US" dirty="0"/>
              <a:t> Intel Xeon </a:t>
            </a:r>
            <a:r>
              <a:rPr lang="en-US" dirty="0" err="1"/>
              <a:t>E5</a:t>
            </a:r>
            <a:r>
              <a:rPr lang="en-US" dirty="0"/>
              <a:t>-2430 </a:t>
            </a:r>
            <a:r>
              <a:rPr lang="en-US" dirty="0" err="1"/>
              <a:t>v2</a:t>
            </a:r>
            <a:r>
              <a:rPr lang="en-US" dirty="0"/>
              <a:t> </a:t>
            </a:r>
            <a:r>
              <a:rPr lang="en-US" dirty="0" err="1"/>
              <a:t>2.50GHz</a:t>
            </a:r>
            <a:r>
              <a:rPr lang="en-US" dirty="0"/>
              <a:t> machines with </a:t>
            </a:r>
            <a:r>
              <a:rPr lang="en-US" dirty="0" err="1"/>
              <a:t>32GB</a:t>
            </a:r>
            <a:r>
              <a:rPr lang="en-US" dirty="0"/>
              <a:t> RAM each</a:t>
            </a:r>
          </a:p>
          <a:p>
            <a:pPr lvl="1"/>
            <a:r>
              <a:rPr lang="en-US" dirty="0" err="1"/>
              <a:t>Flink</a:t>
            </a:r>
            <a:r>
              <a:rPr lang="en-US" dirty="0"/>
              <a:t> cluster has 10 Dell PowerEdge </a:t>
            </a:r>
            <a:r>
              <a:rPr lang="en-US" dirty="0" err="1"/>
              <a:t>R300</a:t>
            </a:r>
            <a:r>
              <a:rPr lang="en-US" dirty="0"/>
              <a:t> Quad Core Xeon </a:t>
            </a:r>
            <a:r>
              <a:rPr lang="en-US" dirty="0" err="1"/>
              <a:t>X3323</a:t>
            </a:r>
            <a:r>
              <a:rPr lang="en-US" dirty="0"/>
              <a:t> </a:t>
            </a:r>
            <a:r>
              <a:rPr lang="en-US" dirty="0" err="1"/>
              <a:t>2.5GHz</a:t>
            </a:r>
            <a:r>
              <a:rPr lang="en-US" dirty="0"/>
              <a:t> machines with </a:t>
            </a:r>
            <a:r>
              <a:rPr lang="en-US" dirty="0" err="1"/>
              <a:t>8GB</a:t>
            </a:r>
            <a:r>
              <a:rPr lang="en-US" dirty="0"/>
              <a:t> RAM each</a:t>
            </a:r>
          </a:p>
          <a:p>
            <a:pPr marL="457200" lvl="1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64273803"/>
      </p:ext>
    </p:extLst>
  </p:cSld>
  <p:clrMapOvr>
    <a:masterClrMapping/>
  </p:clrMapOvr>
</p:sld>
</file>

<file path=ppt/theme/theme1.xml><?xml version="1.0" encoding="utf-8"?>
<a:theme xmlns:a="http://schemas.openxmlformats.org/drawingml/2006/main" name="Beamer_Presentation_templat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F7F7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FORE.potx" id="{C56D772A-12A1-4A3F-954D-C7F93F9ED8D4}" vid="{57473E4C-DE2C-4103-BE9A-C30DFAE7F5F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INFORE</Template>
  <TotalTime>0</TotalTime>
  <Words>533</Words>
  <Application>Microsoft Office PowerPoint</Application>
  <PresentationFormat>On-screen Show (4:3)</PresentationFormat>
  <Paragraphs>109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LinLibertineT</vt:lpstr>
      <vt:lpstr>Times New Roman</vt:lpstr>
      <vt:lpstr>Beamer_Presentation_template</vt:lpstr>
      <vt:lpstr>A Synopses Data Engine for  Interactive Extreme-Scale Analytics </vt:lpstr>
      <vt:lpstr>Motivation – using synopses for analytics at scale</vt:lpstr>
      <vt:lpstr>A Synopses Data Engine (SDE)-as-a-Service</vt:lpstr>
      <vt:lpstr>SDEaaS API &amp; Remarks</vt:lpstr>
      <vt:lpstr>SDE Architecture – Condensed View</vt:lpstr>
      <vt:lpstr>SDE Architecture – Condensed View</vt:lpstr>
      <vt:lpstr>SDE Architecture – Condensed View</vt:lpstr>
      <vt:lpstr>SDE Library</vt:lpstr>
      <vt:lpstr>Experimental Setup</vt:lpstr>
      <vt:lpstr>Experimental Results</vt:lpstr>
      <vt:lpstr>Experimental Results</vt:lpstr>
      <vt:lpstr>Experimental Results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2019-01-26T15:20:16Z</dcterms:created>
  <dcterms:modified xsi:type="dcterms:W3CDTF">2023-04-16T08:38:40Z</dcterms:modified>
</cp:coreProperties>
</file>