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handoutMasterIdLst>
    <p:handoutMasterId r:id="rId16"/>
  </p:handoutMasterIdLst>
  <p:sldIdLst>
    <p:sldId id="256" r:id="rId2"/>
    <p:sldId id="312" r:id="rId3"/>
    <p:sldId id="300" r:id="rId4"/>
    <p:sldId id="307" r:id="rId5"/>
    <p:sldId id="302" r:id="rId6"/>
    <p:sldId id="313" r:id="rId7"/>
    <p:sldId id="314" r:id="rId8"/>
    <p:sldId id="308" r:id="rId9"/>
    <p:sldId id="305" r:id="rId10"/>
    <p:sldId id="306" r:id="rId11"/>
    <p:sldId id="311" r:id="rId12"/>
    <p:sldId id="316" r:id="rId13"/>
    <p:sldId id="296"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06" autoAdjust="0"/>
    <p:restoredTop sz="43228" autoAdjust="0"/>
  </p:normalViewPr>
  <p:slideViewPr>
    <p:cSldViewPr>
      <p:cViewPr varScale="1">
        <p:scale>
          <a:sx n="27" d="100"/>
          <a:sy n="27" d="100"/>
        </p:scale>
        <p:origin x="240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60" d="100"/>
          <a:sy n="60" d="100"/>
        </p:scale>
        <p:origin x="2682" y="4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9AF00C-6D75-48A8-A194-B96D46F0E30B}" type="datetimeFigureOut">
              <a:rPr lang="en-US" smtClean="0"/>
              <a:t>9/8/2020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F204BC-D94E-4A4A-A5D3-5EDFD9255BF2}" type="slidenum">
              <a:rPr lang="en-US" smtClean="0"/>
              <a:t>‹#›</a:t>
            </a:fld>
            <a:endParaRPr lang="en-US"/>
          </a:p>
        </p:txBody>
      </p:sp>
    </p:spTree>
    <p:extLst>
      <p:ext uri="{BB962C8B-B14F-4D97-AF65-F5344CB8AC3E}">
        <p14:creationId xmlns:p14="http://schemas.microsoft.com/office/powerpoint/2010/main" val="36508512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564DB847-A7C6-423F-B771-46A6092732E3}" type="datetimeFigureOut">
              <a:rPr lang="en-US"/>
              <a:pPr>
                <a:defRPr/>
              </a:pPr>
              <a:t>9/8/2020</a:t>
            </a:fld>
            <a:endParaRPr lang="en-US"/>
          </a:p>
        </p:txBody>
      </p:sp>
      <p:sp>
        <p:nvSpPr>
          <p:cNvPr id="4" name="Slide Image Placeholder 3"/>
          <p:cNvSpPr>
            <a:spLocks noGrp="1" noRot="1" noChangeAspect="1"/>
          </p:cNvSpPr>
          <p:nvPr>
            <p:ph type="sldImg" idx="2"/>
          </p:nvPr>
        </p:nvSpPr>
        <p:spPr>
          <a:xfrm>
            <a:off x="1143000" y="4985625"/>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664012"/>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FC56A9-71FA-49A8-A49B-73E0C4B6E024}" type="slidenum">
              <a:rPr lang="en-US"/>
              <a:pPr>
                <a:defRPr/>
              </a:pPr>
              <a:t>‹#›</a:t>
            </a:fld>
            <a:endParaRPr lang="en-US"/>
          </a:p>
        </p:txBody>
      </p:sp>
    </p:spTree>
    <p:extLst>
      <p:ext uri="{BB962C8B-B14F-4D97-AF65-F5344CB8AC3E}">
        <p14:creationId xmlns:p14="http://schemas.microsoft.com/office/powerpoint/2010/main" val="34352467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4986338"/>
            <a:ext cx="4572000" cy="3429000"/>
          </a:xfrm>
        </p:spPr>
      </p:sp>
      <p:sp>
        <p:nvSpPr>
          <p:cNvPr id="3" name="Notes Placeholder 2"/>
          <p:cNvSpPr>
            <a:spLocks noGrp="1"/>
          </p:cNvSpPr>
          <p:nvPr>
            <p:ph type="body" idx="1"/>
          </p:nvPr>
        </p:nvSpPr>
        <p:spPr/>
        <p:txBody>
          <a:bodyPr/>
          <a:lstStyle/>
          <a:p>
            <a:r>
              <a:rPr lang="en-US" dirty="0"/>
              <a:t>Hello everyone, my name is Nikos Giatrakos and I am going to present our paper entitled “</a:t>
            </a:r>
            <a:r>
              <a:rPr lang="en-US" sz="1200" dirty="0"/>
              <a:t>A Synopses Data Engine for </a:t>
            </a:r>
            <a:br>
              <a:rPr lang="en-US" sz="1200" dirty="0"/>
            </a:br>
            <a:r>
              <a:rPr lang="en-US" sz="1200" dirty="0"/>
              <a:t>Interactive Extreme-Scale Analytics “</a:t>
            </a:r>
            <a:endParaRPr lang="en-US" dirty="0"/>
          </a:p>
        </p:txBody>
      </p:sp>
      <p:sp>
        <p:nvSpPr>
          <p:cNvPr id="4" name="Slide Number Placeholder 3"/>
          <p:cNvSpPr>
            <a:spLocks noGrp="1"/>
          </p:cNvSpPr>
          <p:nvPr>
            <p:ph type="sldNum" sz="quarter" idx="5"/>
          </p:nvPr>
        </p:nvSpPr>
        <p:spPr/>
        <p:txBody>
          <a:bodyPr/>
          <a:lstStyle/>
          <a:p>
            <a:pPr>
              <a:defRPr/>
            </a:pPr>
            <a:fld id="{37FC56A9-71FA-49A8-A49B-73E0C4B6E024}" type="slidenum">
              <a:rPr lang="en-US" smtClean="0"/>
              <a:pPr>
                <a:defRPr/>
              </a:pPr>
              <a:t>1</a:t>
            </a:fld>
            <a:endParaRPr lang="en-US"/>
          </a:p>
        </p:txBody>
      </p:sp>
    </p:spTree>
    <p:extLst>
      <p:ext uri="{BB962C8B-B14F-4D97-AF65-F5344CB8AC3E}">
        <p14:creationId xmlns:p14="http://schemas.microsoft.com/office/powerpoint/2010/main" val="57295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4986338"/>
            <a:ext cx="4572000" cy="3429000"/>
          </a:xfrm>
        </p:spPr>
      </p:sp>
      <p:sp>
        <p:nvSpPr>
          <p:cNvPr id="3" name="Notes Placeholder 2"/>
          <p:cNvSpPr>
            <a:spLocks noGrp="1"/>
          </p:cNvSpPr>
          <p:nvPr>
            <p:ph type="body" idx="1"/>
          </p:nvPr>
        </p:nvSpPr>
        <p:spPr/>
        <p:txBody>
          <a:bodyPr>
            <a:normAutofit lnSpcReduction="10000"/>
          </a:bodyPr>
          <a:lstStyle/>
          <a:p>
            <a:pPr algn="l"/>
            <a:r>
              <a:rPr lang="en-US" sz="1800" b="0" i="0" u="none" strike="noStrike" baseline="0" dirty="0">
                <a:latin typeface="LinLibertineT"/>
              </a:rPr>
              <a:t>We build and maintain Discrete Fourier Transform, </a:t>
            </a:r>
            <a:r>
              <a:rPr lang="en-US" sz="1800" b="0" i="0" u="none" strike="noStrike" baseline="0" dirty="0" err="1">
                <a:latin typeface="LinLibertineT"/>
              </a:rPr>
              <a:t>HyperLogLog</a:t>
            </a:r>
            <a:r>
              <a:rPr lang="en-US" sz="1800" b="0" i="0" u="none" strike="noStrike" baseline="0" dirty="0">
                <a:latin typeface="LinLibertineT"/>
              </a:rPr>
              <a:t>, </a:t>
            </a:r>
            <a:r>
              <a:rPr lang="en-US" sz="1800" b="0" i="0" u="none" strike="noStrike" baseline="0" dirty="0" err="1">
                <a:latin typeface="LinLibertineT"/>
              </a:rPr>
              <a:t>CountMin</a:t>
            </a:r>
            <a:r>
              <a:rPr lang="en-US" sz="1800" b="0" i="0" u="none" strike="noStrike" baseline="0" dirty="0">
                <a:latin typeface="LinLibertineT"/>
              </a:rPr>
              <a:t> synopses which are destined to support analytics related to correlation, distinct count and frequency estimation, respectively</a:t>
            </a:r>
          </a:p>
          <a:p>
            <a:pPr algn="l"/>
            <a:endParaRPr lang="en-US" sz="1800" b="0" i="0" u="none" strike="noStrike" baseline="0" dirty="0">
              <a:latin typeface="LinLibertineT"/>
            </a:endParaRPr>
          </a:p>
          <a:p>
            <a:pPr algn="l"/>
            <a:r>
              <a:rPr lang="en-US" sz="1800" b="0" i="0" u="none" strike="noStrike" baseline="0" dirty="0">
                <a:latin typeface="LinLibertineT"/>
              </a:rPr>
              <a:t>The vertical axis plots the achieved throughput, </a:t>
            </a:r>
            <a:r>
              <a:rPr lang="en-US" sz="1800" dirty="0"/>
              <a:t>for a setup of 500 streams and a parallelization degree of 4</a:t>
            </a:r>
            <a:r>
              <a:rPr lang="en-US" sz="1800" b="0" i="0" u="none" strike="noStrike" baseline="0" dirty="0">
                <a:latin typeface="LinLibertineT"/>
              </a:rPr>
              <a:t>.</a:t>
            </a:r>
          </a:p>
          <a:p>
            <a:pPr algn="l"/>
            <a:endParaRPr lang="en-US" dirty="0"/>
          </a:p>
          <a:p>
            <a:r>
              <a:rPr lang="en-US" dirty="0"/>
              <a:t>In the horizontal axis of the plot, we vary the velocity of the incoming streams, as a factor of the maximum ingestion rate allowed by Kafka. So we clone each tuple the number of times indicated in the horizontal plot axis</a:t>
            </a:r>
          </a:p>
          <a:p>
            <a:endParaRPr lang="en-US" dirty="0"/>
          </a:p>
          <a:p>
            <a:r>
              <a:rPr lang="en-US" dirty="0"/>
              <a:t>the trend is almost linear which is a key sign of horizontal scalability, the </a:t>
            </a:r>
            <a:r>
              <a:rPr lang="en-US" dirty="0" err="1"/>
              <a:t>SDE</a:t>
            </a:r>
            <a:r>
              <a:rPr lang="en-US" dirty="0"/>
              <a:t> can handle the volume and speed of data that are fed and the more we increase the ingestion rate, throughput is proportionally increased.</a:t>
            </a:r>
          </a:p>
        </p:txBody>
      </p:sp>
      <p:sp>
        <p:nvSpPr>
          <p:cNvPr id="4" name="Slide Number Placeholder 3"/>
          <p:cNvSpPr>
            <a:spLocks noGrp="1"/>
          </p:cNvSpPr>
          <p:nvPr>
            <p:ph type="sldNum" sz="quarter" idx="5"/>
          </p:nvPr>
        </p:nvSpPr>
        <p:spPr/>
        <p:txBody>
          <a:bodyPr/>
          <a:lstStyle/>
          <a:p>
            <a:pPr>
              <a:defRPr/>
            </a:pPr>
            <a:fld id="{37FC56A9-71FA-49A8-A49B-73E0C4B6E024}" type="slidenum">
              <a:rPr lang="en-US" smtClean="0"/>
              <a:pPr>
                <a:defRPr/>
              </a:pPr>
              <a:t>10</a:t>
            </a:fld>
            <a:endParaRPr lang="en-US"/>
          </a:p>
        </p:txBody>
      </p:sp>
    </p:spTree>
    <p:extLst>
      <p:ext uri="{BB962C8B-B14F-4D97-AF65-F5344CB8AC3E}">
        <p14:creationId xmlns:p14="http://schemas.microsoft.com/office/powerpoint/2010/main" val="3053353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4986338"/>
            <a:ext cx="4572000" cy="3429000"/>
          </a:xfrm>
        </p:spPr>
      </p:sp>
      <p:sp>
        <p:nvSpPr>
          <p:cNvPr id="3" name="Notes Placeholder 2"/>
          <p:cNvSpPr>
            <a:spLocks noGrp="1"/>
          </p:cNvSpPr>
          <p:nvPr>
            <p:ph type="body" idx="1"/>
          </p:nvPr>
        </p:nvSpPr>
        <p:spPr/>
        <p:txBody>
          <a:bodyPr/>
          <a:lstStyle/>
          <a:p>
            <a:r>
              <a:rPr lang="en-US" dirty="0"/>
              <a:t>Here we simulate a geo-distributed cluster setting composed of the number of nodes noted in the horizontal axis and in the vertical axis we measure the communication cost required to transmit the maintained summaries to a single site and compute the global estimation there. We can observe that the </a:t>
            </a:r>
            <a:r>
              <a:rPr lang="en-US" dirty="0" err="1"/>
              <a:t>SDEaaS</a:t>
            </a:r>
            <a:r>
              <a:rPr lang="en-US" dirty="0"/>
              <a:t> can provide more than an order of magnitude reduction in communicated gigabytes compared to transmitting the original data streams.</a:t>
            </a:r>
          </a:p>
        </p:txBody>
      </p:sp>
      <p:sp>
        <p:nvSpPr>
          <p:cNvPr id="4" name="Slide Number Placeholder 3"/>
          <p:cNvSpPr>
            <a:spLocks noGrp="1"/>
          </p:cNvSpPr>
          <p:nvPr>
            <p:ph type="sldNum" sz="quarter" idx="5"/>
          </p:nvPr>
        </p:nvSpPr>
        <p:spPr/>
        <p:txBody>
          <a:bodyPr/>
          <a:lstStyle/>
          <a:p>
            <a:pPr>
              <a:defRPr/>
            </a:pPr>
            <a:fld id="{37FC56A9-71FA-49A8-A49B-73E0C4B6E024}" type="slidenum">
              <a:rPr lang="en-US" smtClean="0"/>
              <a:pPr>
                <a:defRPr/>
              </a:pPr>
              <a:t>11</a:t>
            </a:fld>
            <a:endParaRPr lang="en-US"/>
          </a:p>
        </p:txBody>
      </p:sp>
    </p:spTree>
    <p:extLst>
      <p:ext uri="{BB962C8B-B14F-4D97-AF65-F5344CB8AC3E}">
        <p14:creationId xmlns:p14="http://schemas.microsoft.com/office/powerpoint/2010/main" val="621316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4986338"/>
            <a:ext cx="4572000" cy="3429000"/>
          </a:xfrm>
        </p:spPr>
      </p:sp>
      <p:sp>
        <p:nvSpPr>
          <p:cNvPr id="3" name="Notes Placeholder 2"/>
          <p:cNvSpPr>
            <a:spLocks noGrp="1"/>
          </p:cNvSpPr>
          <p:nvPr>
            <p:ph type="body" idx="1"/>
          </p:nvPr>
        </p:nvSpPr>
        <p:spPr/>
        <p:txBody>
          <a:bodyPr>
            <a:normAutofit/>
          </a:bodyPr>
          <a:lstStyle/>
          <a:p>
            <a:r>
              <a:rPr lang="en-US" dirty="0"/>
              <a:t>In these plot we judge the vertical scalability of the </a:t>
            </a:r>
            <a:r>
              <a:rPr lang="en-US" dirty="0" err="1"/>
              <a:t>SDE</a:t>
            </a:r>
            <a:r>
              <a:rPr lang="en-US" dirty="0"/>
              <a:t> </a:t>
            </a:r>
          </a:p>
          <a:p>
            <a:endParaRPr lang="en-US" dirty="0"/>
          </a:p>
          <a:p>
            <a:r>
              <a:rPr lang="en-US" dirty="0"/>
              <a:t>We start by maintaining few count min sketches and then we express requests for </a:t>
            </a:r>
            <a:r>
              <a:rPr lang="en-US" dirty="0" err="1"/>
              <a:t>mainting</a:t>
            </a:r>
            <a:r>
              <a:rPr lang="en-US" dirty="0"/>
              <a:t> new synopses without stopping the running ones and thus we would not stop the workflows they serve. We compare our approach with a non </a:t>
            </a:r>
            <a:r>
              <a:rPr lang="en-US" dirty="0" err="1"/>
              <a:t>SDEaaS</a:t>
            </a:r>
            <a:r>
              <a:rPr lang="en-US" dirty="0"/>
              <a:t> approach that is </a:t>
            </a:r>
            <a:r>
              <a:rPr lang="en-US" dirty="0" err="1"/>
              <a:t>simplt</a:t>
            </a:r>
            <a:r>
              <a:rPr lang="en-US" dirty="0"/>
              <a:t> an </a:t>
            </a:r>
            <a:r>
              <a:rPr lang="en-US" dirty="0" err="1"/>
              <a:t>SDE</a:t>
            </a:r>
            <a:r>
              <a:rPr lang="en-US" dirty="0"/>
              <a:t> library</a:t>
            </a:r>
          </a:p>
          <a:p>
            <a:endParaRPr lang="en-US" dirty="0"/>
          </a:p>
          <a:p>
            <a:r>
              <a:rPr lang="en-US" dirty="0"/>
              <a:t>the </a:t>
            </a:r>
            <a:r>
              <a:rPr lang="en-US" dirty="0" err="1"/>
              <a:t>nonSDEaaS</a:t>
            </a:r>
            <a:r>
              <a:rPr lang="en-US" dirty="0"/>
              <a:t> approach cannot maintain more than 40 synopses because every demand for new synopsis reserves entire task slots in </a:t>
            </a:r>
            <a:r>
              <a:rPr lang="en-US" dirty="0" err="1"/>
              <a:t>Flink</a:t>
            </a:r>
            <a:r>
              <a:rPr lang="en-US" dirty="0"/>
              <a:t> and the </a:t>
            </a:r>
            <a:r>
              <a:rPr lang="en-US" dirty="0" err="1"/>
              <a:t>taskslots</a:t>
            </a:r>
            <a:r>
              <a:rPr lang="en-US" dirty="0"/>
              <a:t> of our clusters are depleted after a while.</a:t>
            </a:r>
          </a:p>
          <a:p>
            <a:endParaRPr lang="en-US" dirty="0"/>
          </a:p>
          <a:p>
            <a:r>
              <a:rPr lang="en-US" dirty="0"/>
              <a:t>Son the contrary, </a:t>
            </a:r>
            <a:r>
              <a:rPr lang="en-US" dirty="0" err="1"/>
              <a:t>SDEaaS</a:t>
            </a:r>
            <a:r>
              <a:rPr lang="en-US" dirty="0"/>
              <a:t> reserves new tasks when we express demands for new synopses, we can maintain thousands of synopses for thousands of streams, also exhibiting higher throughput because of fine grained resource management at the task, instead of task slot, level.</a:t>
            </a:r>
          </a:p>
        </p:txBody>
      </p:sp>
      <p:sp>
        <p:nvSpPr>
          <p:cNvPr id="4" name="Slide Number Placeholder 3"/>
          <p:cNvSpPr>
            <a:spLocks noGrp="1"/>
          </p:cNvSpPr>
          <p:nvPr>
            <p:ph type="sldNum" sz="quarter" idx="5"/>
          </p:nvPr>
        </p:nvSpPr>
        <p:spPr/>
        <p:txBody>
          <a:bodyPr/>
          <a:lstStyle/>
          <a:p>
            <a:pPr>
              <a:defRPr/>
            </a:pPr>
            <a:fld id="{37FC56A9-71FA-49A8-A49B-73E0C4B6E024}" type="slidenum">
              <a:rPr lang="en-US" smtClean="0"/>
              <a:pPr>
                <a:defRPr/>
              </a:pPr>
              <a:t>12</a:t>
            </a:fld>
            <a:endParaRPr lang="en-US"/>
          </a:p>
        </p:txBody>
      </p:sp>
    </p:spTree>
    <p:extLst>
      <p:ext uri="{BB962C8B-B14F-4D97-AF65-F5344CB8AC3E}">
        <p14:creationId xmlns:p14="http://schemas.microsoft.com/office/powerpoint/2010/main" val="505375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4986338"/>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7FC56A9-71FA-49A8-A49B-73E0C4B6E024}" type="slidenum">
              <a:rPr lang="en-US" smtClean="0"/>
              <a:pPr>
                <a:defRPr/>
              </a:pPr>
              <a:t>13</a:t>
            </a:fld>
            <a:endParaRPr lang="en-US"/>
          </a:p>
        </p:txBody>
      </p:sp>
    </p:spTree>
    <p:extLst>
      <p:ext uri="{BB962C8B-B14F-4D97-AF65-F5344CB8AC3E}">
        <p14:creationId xmlns:p14="http://schemas.microsoft.com/office/powerpoint/2010/main" val="1728969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4986338"/>
            <a:ext cx="4572000" cy="3429000"/>
          </a:xfrm>
        </p:spPr>
      </p:sp>
      <p:sp>
        <p:nvSpPr>
          <p:cNvPr id="3" name="Notes Placeholder 2"/>
          <p:cNvSpPr>
            <a:spLocks noGrp="1"/>
          </p:cNvSpPr>
          <p:nvPr>
            <p:ph type="body" idx="1"/>
          </p:nvPr>
        </p:nvSpPr>
        <p:spPr/>
        <p:txBody>
          <a:bodyPr>
            <a:normAutofit fontScale="85000" lnSpcReduction="10000"/>
          </a:bodyPr>
          <a:lstStyle/>
          <a:p>
            <a:r>
              <a:rPr lang="en-US" dirty="0"/>
              <a:t>Many diverse applications require the online analysis on Big streaming data of extreme scale to support decision making procedures.</a:t>
            </a:r>
          </a:p>
          <a:p>
            <a:endParaRPr lang="en-US" dirty="0"/>
          </a:p>
          <a:p>
            <a:r>
              <a:rPr lang="en-US" strike="noStrike" dirty="0"/>
              <a:t>Streaming Big Data platforms such as </a:t>
            </a:r>
            <a:r>
              <a:rPr lang="en-US" strike="noStrike" dirty="0" err="1"/>
              <a:t>Flink</a:t>
            </a:r>
            <a:r>
              <a:rPr lang="en-US" strike="noStrike" dirty="0"/>
              <a:t> or Spark handle the stream processing load by distributing, parallelizing it to a number of machines.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On the other </a:t>
            </a:r>
            <a:r>
              <a:rPr lang="en-US"/>
              <a:t>hand, It </a:t>
            </a:r>
            <a:r>
              <a:rPr lang="en-US" dirty="0"/>
              <a:t>is common in stream processing to use approximations of quantities such as counts, frequency moments, quantiles derived via sampling, sketching or histogram techniques, to speed up the processing while controllably tuning the analytics accuracy. </a:t>
            </a:r>
          </a:p>
          <a:p>
            <a:endParaRPr lang="en-US" dirty="0"/>
          </a:p>
          <a:p>
            <a:r>
              <a:rPr lang="en-US" dirty="0"/>
              <a:t>the use of synopses aids towards interactivity at scale by providing 3 types of scalability.</a:t>
            </a:r>
          </a:p>
          <a:p>
            <a:endParaRPr lang="en-US" dirty="0"/>
          </a:p>
          <a:p>
            <a:r>
              <a:rPr lang="en-US" dirty="0"/>
              <a:t>Enhanced horizontal scalability, i.e., not only we distribute the processing load to a number of machines but we also use parallel implementations of synopses operators, to shed the load that is assigned to each machine</a:t>
            </a:r>
          </a:p>
          <a:p>
            <a:endParaRPr lang="en-US" dirty="0"/>
          </a:p>
          <a:p>
            <a:pPr algn="l"/>
            <a:r>
              <a:rPr lang="en-US" dirty="0"/>
              <a:t>Vertical scalability, i.e. </a:t>
            </a:r>
            <a:r>
              <a:rPr lang="en-US" sz="1800" b="0" i="0" u="none" strike="noStrike" baseline="0" dirty="0">
                <a:latin typeface="LinLibertineT"/>
              </a:rPr>
              <a:t>the ability to scale the computation with the number of processed streams. </a:t>
            </a:r>
          </a:p>
          <a:p>
            <a:pPr algn="l"/>
            <a:endParaRPr lang="en-US" sz="1800" b="0" i="0" u="none" strike="noStrike" baseline="0" dirty="0">
              <a:latin typeface="LinLibertineT"/>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Federated scalability, i.e., scaling the computation in networked settings composed of many clusters reducing bandwidth consumption by communicating data summaries instead of the original streams.</a:t>
            </a:r>
          </a:p>
          <a:p>
            <a:pPr algn="l"/>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37FC56A9-71FA-49A8-A49B-73E0C4B6E024}" type="slidenum">
              <a:rPr lang="en-US" smtClean="0"/>
              <a:pPr>
                <a:defRPr/>
              </a:pPr>
              <a:t>2</a:t>
            </a:fld>
            <a:endParaRPr lang="en-US"/>
          </a:p>
        </p:txBody>
      </p:sp>
    </p:spTree>
    <p:extLst>
      <p:ext uri="{BB962C8B-B14F-4D97-AF65-F5344CB8AC3E}">
        <p14:creationId xmlns:p14="http://schemas.microsoft.com/office/powerpoint/2010/main" val="611218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4986338"/>
            <a:ext cx="4572000" cy="3429000"/>
          </a:xfrm>
        </p:spPr>
      </p:sp>
      <p:sp>
        <p:nvSpPr>
          <p:cNvPr id="3" name="Notes Placeholder 2"/>
          <p:cNvSpPr>
            <a:spLocks noGrp="1"/>
          </p:cNvSpPr>
          <p:nvPr>
            <p:ph type="body" idx="1"/>
          </p:nvPr>
        </p:nvSpPr>
        <p:spPr/>
        <p:txBody>
          <a:bodyPr/>
          <a:lstStyle/>
          <a:p>
            <a:r>
              <a:rPr lang="en-US" dirty="0"/>
              <a:t>To realize these benefits of synopses in interactive analytics at scale, we design a Synopses Data Engine, or </a:t>
            </a:r>
            <a:r>
              <a:rPr lang="en-US" dirty="0" err="1"/>
              <a:t>SDE</a:t>
            </a:r>
            <a:r>
              <a:rPr lang="en-US" dirty="0"/>
              <a:t> for short, which is built on Apache </a:t>
            </a:r>
            <a:r>
              <a:rPr lang="en-US" dirty="0" err="1"/>
              <a:t>Flink</a:t>
            </a:r>
            <a:r>
              <a:rPr lang="en-US" dirty="0"/>
              <a:t> using a Synopses as a service paradigm. That is our </a:t>
            </a:r>
            <a:r>
              <a:rPr lang="en-US" dirty="0" err="1"/>
              <a:t>SDE</a:t>
            </a:r>
            <a:r>
              <a:rPr lang="en-US" dirty="0"/>
              <a:t> is a constantly running job in one or more clusters accepting on the fly requests without downtime for the </a:t>
            </a:r>
            <a:r>
              <a:rPr lang="en-US" dirty="0" err="1"/>
              <a:t>SDE</a:t>
            </a:r>
            <a:r>
              <a:rPr lang="en-US" dirty="0"/>
              <a:t> and the workflows it serves</a:t>
            </a:r>
          </a:p>
          <a:p>
            <a:endParaRPr lang="en-US" dirty="0"/>
          </a:p>
          <a:p>
            <a:r>
              <a:rPr lang="en-US" dirty="0"/>
              <a:t>The additional benefits of the </a:t>
            </a:r>
            <a:r>
              <a:rPr lang="en-US" dirty="0" err="1"/>
              <a:t>SDEaaS</a:t>
            </a:r>
            <a:r>
              <a:rPr lang="en-US" dirty="0"/>
              <a:t> design is that it can serve multiple concurrently running workflows, reusing synopses which are common to them, instead of duplicating streams and synopses</a:t>
            </a:r>
          </a:p>
          <a:p>
            <a:endParaRPr lang="en-US" dirty="0"/>
          </a:p>
          <a:p>
            <a:r>
              <a:rPr lang="en-US" dirty="0"/>
              <a:t>And every time we request a new synopses to be maintained the running </a:t>
            </a:r>
            <a:r>
              <a:rPr lang="en-US" dirty="0" err="1"/>
              <a:t>SDE</a:t>
            </a:r>
            <a:r>
              <a:rPr lang="en-US" dirty="0"/>
              <a:t> reserves new tasks while lacking the </a:t>
            </a:r>
            <a:r>
              <a:rPr lang="en-US" dirty="0" err="1"/>
              <a:t>SDEaaS</a:t>
            </a:r>
            <a:r>
              <a:rPr lang="en-US" dirty="0"/>
              <a:t> design would reserve entire threads or task slots in terms of </a:t>
            </a:r>
            <a:r>
              <a:rPr lang="en-US" dirty="0" err="1"/>
              <a:t>Flink</a:t>
            </a:r>
            <a:r>
              <a:rPr lang="en-US" dirty="0"/>
              <a:t>.</a:t>
            </a:r>
          </a:p>
        </p:txBody>
      </p:sp>
      <p:sp>
        <p:nvSpPr>
          <p:cNvPr id="4" name="Slide Number Placeholder 3"/>
          <p:cNvSpPr>
            <a:spLocks noGrp="1"/>
          </p:cNvSpPr>
          <p:nvPr>
            <p:ph type="sldNum" sz="quarter" idx="5"/>
          </p:nvPr>
        </p:nvSpPr>
        <p:spPr/>
        <p:txBody>
          <a:bodyPr/>
          <a:lstStyle/>
          <a:p>
            <a:pPr>
              <a:defRPr/>
            </a:pPr>
            <a:fld id="{37FC56A9-71FA-49A8-A49B-73E0C4B6E024}" type="slidenum">
              <a:rPr lang="en-US" smtClean="0"/>
              <a:pPr>
                <a:defRPr/>
              </a:pPr>
              <a:t>3</a:t>
            </a:fld>
            <a:endParaRPr lang="en-US"/>
          </a:p>
        </p:txBody>
      </p:sp>
    </p:spTree>
    <p:extLst>
      <p:ext uri="{BB962C8B-B14F-4D97-AF65-F5344CB8AC3E}">
        <p14:creationId xmlns:p14="http://schemas.microsoft.com/office/powerpoint/2010/main" val="1060324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4986338"/>
            <a:ext cx="4572000" cy="3429000"/>
          </a:xfrm>
        </p:spPr>
      </p:sp>
      <p:sp>
        <p:nvSpPr>
          <p:cNvPr id="3" name="Notes Placeholder 2"/>
          <p:cNvSpPr>
            <a:spLocks noGrp="1"/>
          </p:cNvSpPr>
          <p:nvPr>
            <p:ph type="body" idx="1"/>
          </p:nvPr>
        </p:nvSpPr>
        <p:spPr/>
        <p:txBody>
          <a:bodyPr/>
          <a:lstStyle/>
          <a:p>
            <a:r>
              <a:rPr lang="en-US" dirty="0"/>
              <a:t>Our </a:t>
            </a:r>
            <a:r>
              <a:rPr lang="en-US" dirty="0" err="1"/>
              <a:t>SDE</a:t>
            </a:r>
            <a:r>
              <a:rPr lang="en-US" dirty="0"/>
              <a:t> can accept on the fly requests for </a:t>
            </a:r>
            <a:r>
              <a:rPr lang="en-US" dirty="0" err="1"/>
              <a:t>maintaing</a:t>
            </a:r>
            <a:r>
              <a:rPr lang="en-US" dirty="0"/>
              <a:t> new synopses</a:t>
            </a:r>
          </a:p>
          <a:p>
            <a:endParaRPr lang="en-US" dirty="0"/>
          </a:p>
          <a:p>
            <a:r>
              <a:rPr lang="en-US" dirty="0"/>
              <a:t>We can dynamically plug in the code of new synopses techniques, thus customizing it to new application needs at runtime without downtime</a:t>
            </a:r>
          </a:p>
          <a:p>
            <a:endParaRPr lang="en-US" dirty="0"/>
          </a:p>
          <a:p>
            <a:r>
              <a:rPr lang="en-US" dirty="0"/>
              <a:t>Requests for continuous queries and ad-hoc queries.</a:t>
            </a:r>
          </a:p>
          <a:p>
            <a:endParaRPr lang="en-US" dirty="0"/>
          </a:p>
          <a:p>
            <a:r>
              <a:rPr lang="en-US" dirty="0"/>
              <a:t>We support execution scenarios across platforms and clusters because we ingest data and requests via </a:t>
            </a:r>
            <a:r>
              <a:rPr lang="en-US" dirty="0" err="1"/>
              <a:t>kafka</a:t>
            </a:r>
            <a:r>
              <a:rPr lang="en-US" dirty="0"/>
              <a:t> topics and we use json format both in the input and the output of the </a:t>
            </a:r>
            <a:r>
              <a:rPr lang="en-US" dirty="0" err="1"/>
              <a:t>SDE</a:t>
            </a:r>
            <a:endParaRPr lang="en-US" dirty="0"/>
          </a:p>
        </p:txBody>
      </p:sp>
      <p:sp>
        <p:nvSpPr>
          <p:cNvPr id="4" name="Slide Number Placeholder 3"/>
          <p:cNvSpPr>
            <a:spLocks noGrp="1"/>
          </p:cNvSpPr>
          <p:nvPr>
            <p:ph type="sldNum" sz="quarter" idx="5"/>
          </p:nvPr>
        </p:nvSpPr>
        <p:spPr/>
        <p:txBody>
          <a:bodyPr/>
          <a:lstStyle/>
          <a:p>
            <a:pPr>
              <a:defRPr/>
            </a:pPr>
            <a:fld id="{37FC56A9-71FA-49A8-A49B-73E0C4B6E024}" type="slidenum">
              <a:rPr lang="en-US" smtClean="0"/>
              <a:pPr>
                <a:defRPr/>
              </a:pPr>
              <a:t>4</a:t>
            </a:fld>
            <a:endParaRPr lang="en-US"/>
          </a:p>
        </p:txBody>
      </p:sp>
    </p:spTree>
    <p:extLst>
      <p:ext uri="{BB962C8B-B14F-4D97-AF65-F5344CB8AC3E}">
        <p14:creationId xmlns:p14="http://schemas.microsoft.com/office/powerpoint/2010/main" val="1860065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4986338"/>
            <a:ext cx="4572000" cy="3429000"/>
          </a:xfrm>
        </p:spPr>
      </p:sp>
      <p:sp>
        <p:nvSpPr>
          <p:cNvPr id="3" name="Notes Placeholder 2"/>
          <p:cNvSpPr>
            <a:spLocks noGrp="1"/>
          </p:cNvSpPr>
          <p:nvPr>
            <p:ph type="body" idx="1"/>
          </p:nvPr>
        </p:nvSpPr>
        <p:spPr/>
        <p:txBody>
          <a:bodyPr>
            <a:normAutofit fontScale="47500" lnSpcReduction="20000"/>
          </a:bodyPr>
          <a:lstStyle/>
          <a:p>
            <a:pPr algn="l"/>
            <a:r>
              <a:rPr lang="en-US" sz="1800" b="0" i="0" u="none" strike="noStrike" baseline="0" dirty="0">
                <a:latin typeface="LinLibertineT"/>
              </a:rPr>
              <a:t>This is the </a:t>
            </a:r>
            <a:r>
              <a:rPr lang="en-US" sz="1800" b="0" i="0" u="none" strike="noStrike" baseline="0" dirty="0" err="1">
                <a:latin typeface="LinLibertineT"/>
              </a:rPr>
              <a:t>SDE</a:t>
            </a:r>
            <a:r>
              <a:rPr lang="en-US" sz="1800" b="0" i="0" u="none" strike="noStrike" baseline="0" dirty="0">
                <a:latin typeface="LinLibertineT"/>
              </a:rPr>
              <a:t> architecture. We are going to describe it along with how it is used in practice. This a condensed view. Each of the operators in the slide is executed in multiple parallel instances.</a:t>
            </a:r>
          </a:p>
          <a:p>
            <a:pPr algn="l"/>
            <a:endParaRPr lang="en-US" sz="1800" b="0" i="0" u="none" strike="noStrike" baseline="0" dirty="0">
              <a:latin typeface="LinLibertineT"/>
            </a:endParaRPr>
          </a:p>
          <a:p>
            <a:pPr algn="l"/>
            <a:r>
              <a:rPr lang="en-US" sz="1800" b="0" i="0" u="none" strike="noStrike" baseline="0" dirty="0">
                <a:latin typeface="LinLibertineT"/>
              </a:rPr>
              <a:t>When a synopsis operator of the </a:t>
            </a:r>
            <a:r>
              <a:rPr lang="en-US" sz="1800" b="0" i="0" u="none" strike="noStrike" baseline="0" dirty="0" err="1">
                <a:latin typeface="LinLibertineT"/>
              </a:rPr>
              <a:t>SDE</a:t>
            </a:r>
            <a:r>
              <a:rPr lang="en-US" sz="1800" b="0" i="0" u="none" strike="noStrike" baseline="0" dirty="0">
                <a:latin typeface="LinLibertineT"/>
              </a:rPr>
              <a:t> is included in a workflow,</a:t>
            </a:r>
          </a:p>
          <a:p>
            <a:pPr algn="l"/>
            <a:r>
              <a:rPr lang="en-US" sz="1800" b="0" i="0" u="none" strike="noStrike" baseline="0" dirty="0">
                <a:latin typeface="LinLibertineT"/>
              </a:rPr>
              <a:t>every request arrives via the </a:t>
            </a:r>
            <a:r>
              <a:rPr lang="en-US" sz="1800" b="0" i="0" u="none" strike="noStrike" baseline="0" dirty="0" err="1">
                <a:latin typeface="Inconsolatazi4-Regular"/>
              </a:rPr>
              <a:t>RequestTopic</a:t>
            </a:r>
            <a:r>
              <a:rPr lang="en-US" sz="1800" b="0" i="0" u="none" strike="noStrike" baseline="0" dirty="0">
                <a:latin typeface="Inconsolatazi4-Regular"/>
              </a:rPr>
              <a:t>. For </a:t>
            </a:r>
            <a:r>
              <a:rPr lang="en-US" sz="1800" b="0" i="0" u="none" strike="noStrike" baseline="0" dirty="0">
                <a:latin typeface="LinLibertineT"/>
              </a:rPr>
              <a:t>building</a:t>
            </a:r>
          </a:p>
          <a:p>
            <a:pPr algn="l"/>
            <a:r>
              <a:rPr lang="en-US" sz="1800" b="0" i="0" u="none" strike="noStrike" baseline="0" dirty="0">
                <a:latin typeface="LinLibertineT"/>
              </a:rPr>
              <a:t>A synopsis the request follows part of the red-colored path.</a:t>
            </a:r>
          </a:p>
          <a:p>
            <a:pPr algn="l"/>
            <a:endParaRPr lang="en-US" sz="1800" b="0" i="0" u="none" strike="noStrike" baseline="0" dirty="0">
              <a:latin typeface="LinLibertineT"/>
            </a:endParaRPr>
          </a:p>
          <a:p>
            <a:pPr algn="l"/>
            <a:r>
              <a:rPr lang="en-US" sz="1800" b="0" i="0" u="none" strike="noStrike" baseline="0" dirty="0">
                <a:latin typeface="LinLibertineT"/>
              </a:rPr>
              <a:t>In case we have a new synopses maintenance request, </a:t>
            </a:r>
          </a:p>
          <a:p>
            <a:pPr algn="l"/>
            <a:r>
              <a:rPr lang="en-US" sz="1800" b="0" i="0" u="none" strike="noStrike" baseline="0" dirty="0">
                <a:latin typeface="LinLibertineT"/>
              </a:rPr>
              <a:t>The </a:t>
            </a:r>
            <a:r>
              <a:rPr lang="en-US" sz="1800" b="0" i="0" u="none" strike="noStrike" baseline="0" dirty="0" err="1">
                <a:latin typeface="Inconsolatazi4-Regular"/>
              </a:rPr>
              <a:t>RegisterSynopsis</a:t>
            </a:r>
            <a:r>
              <a:rPr lang="en-US" sz="1800" b="0" i="0" u="none" strike="noStrike" baseline="0" dirty="0">
                <a:latin typeface="LinLibertineT"/>
              </a:rPr>
              <a:t> and </a:t>
            </a:r>
            <a:r>
              <a:rPr lang="en-US" sz="1800" b="0" i="0" u="none" strike="noStrike" baseline="0" dirty="0" err="1">
                <a:latin typeface="Inconsolatazi4-Regular"/>
              </a:rPr>
              <a:t>RegisterRequest</a:t>
            </a:r>
            <a:r>
              <a:rPr lang="en-US" sz="1800" b="0" i="0" u="none" strike="noStrike" baseline="0" dirty="0">
                <a:latin typeface="Inconsolatazi4-Regular"/>
              </a:rPr>
              <a:t> </a:t>
            </a:r>
            <a:r>
              <a:rPr lang="en-US" sz="1800" b="0" i="0" u="none" strike="noStrike" baseline="0" dirty="0" err="1">
                <a:latin typeface="Inconsolatazi4-Regular"/>
              </a:rPr>
              <a:t>FlatMap</a:t>
            </a:r>
            <a:r>
              <a:rPr lang="en-US" sz="1800" b="0" i="0" u="none" strike="noStrike" baseline="0" dirty="0" err="1">
                <a:latin typeface="LinLibertineT"/>
              </a:rPr>
              <a:t>s</a:t>
            </a:r>
            <a:r>
              <a:rPr lang="en-US" sz="1800" b="0" i="0" u="none" strike="noStrike" baseline="0" dirty="0">
                <a:latin typeface="LinLibertineT"/>
              </a:rPr>
              <a:t> initially produce</a:t>
            </a:r>
          </a:p>
          <a:p>
            <a:pPr algn="l"/>
            <a:r>
              <a:rPr lang="en-US" sz="1800" b="0" i="0" u="none" strike="noStrike" baseline="0" dirty="0">
                <a:latin typeface="LinLibertineT"/>
              </a:rPr>
              <a:t>the same keys pointing to workers that</a:t>
            </a:r>
          </a:p>
          <a:p>
            <a:pPr algn="l"/>
            <a:r>
              <a:rPr lang="en-US" sz="1800" b="0" i="0" u="none" strike="noStrike" baseline="0" dirty="0">
                <a:latin typeface="LinLibertineT"/>
              </a:rPr>
              <a:t>should start maintaining the synopsis, but the two </a:t>
            </a:r>
            <a:r>
              <a:rPr lang="en-US" sz="1800" b="0" i="0" u="none" strike="noStrike" baseline="0" dirty="0" err="1">
                <a:latin typeface="LinLibertineT"/>
              </a:rPr>
              <a:t>flatmaps</a:t>
            </a:r>
            <a:r>
              <a:rPr lang="en-US" sz="1800" b="0" i="0" u="none" strike="noStrike" baseline="0" dirty="0">
                <a:latin typeface="LinLibertineT"/>
              </a:rPr>
              <a:t> do that for a different purpose each. As explained shortly.</a:t>
            </a:r>
          </a:p>
          <a:p>
            <a:pPr algn="l"/>
            <a:endParaRPr lang="en-US" sz="1800" b="0" i="0" u="none" strike="noStrike" baseline="0" dirty="0">
              <a:latin typeface="LinLibertineT"/>
            </a:endParaRPr>
          </a:p>
          <a:p>
            <a:pPr algn="l"/>
            <a:endParaRPr lang="en-US" sz="1800" b="0" i="0" u="none" strike="noStrike" baseline="0" dirty="0">
              <a:latin typeface="LinLibertineT"/>
            </a:endParaRPr>
          </a:p>
          <a:p>
            <a:pPr algn="l"/>
            <a:endParaRPr lang="en-US" sz="1800" b="0" i="0" u="none" strike="noStrike" baseline="0" dirty="0">
              <a:latin typeface="LinLibertineT"/>
            </a:endParaRPr>
          </a:p>
          <a:p>
            <a:pPr algn="l"/>
            <a:endParaRPr lang="en-US" sz="1800" b="0" i="0" u="none" strike="noStrike" baseline="0" dirty="0">
              <a:latin typeface="LinLibertineT"/>
            </a:endParaRPr>
          </a:p>
          <a:p>
            <a:pPr algn="l"/>
            <a:endParaRPr lang="en-US" sz="1800" b="0" i="0" u="none" strike="noStrike" baseline="0" dirty="0">
              <a:latin typeface="LinLibertineT"/>
            </a:endParaRPr>
          </a:p>
          <a:p>
            <a:pPr algn="l"/>
            <a:endParaRPr lang="en-US" sz="1800" b="0" i="0" u="none" strike="noStrike" baseline="0" dirty="0">
              <a:latin typeface="LinLibertineT"/>
            </a:endParaRPr>
          </a:p>
          <a:p>
            <a:pPr algn="l"/>
            <a:endParaRPr lang="en-US" sz="1800" b="0" i="0" u="none" strike="noStrike" baseline="0" dirty="0">
              <a:latin typeface="LinLibertineT"/>
            </a:endParaRPr>
          </a:p>
          <a:p>
            <a:pPr algn="l"/>
            <a:endParaRPr lang="en-US" sz="1800" b="0" i="0" u="none" strike="noStrike" baseline="0" dirty="0">
              <a:latin typeface="LinLibertineT"/>
            </a:endParaRPr>
          </a:p>
          <a:p>
            <a:pPr algn="l"/>
            <a:endParaRPr lang="en-US" sz="1800" b="0" i="0" u="none" strike="noStrike" baseline="0" dirty="0">
              <a:latin typeface="LinLibertineT"/>
            </a:endParaRPr>
          </a:p>
          <a:p>
            <a:pPr algn="l"/>
            <a:endParaRPr lang="en-US" sz="1800" b="0" i="0" u="none" strike="noStrike" baseline="0" dirty="0">
              <a:latin typeface="LinLibertineT"/>
            </a:endParaRPr>
          </a:p>
          <a:p>
            <a:pPr algn="l"/>
            <a:endParaRPr lang="en-US" sz="1800" b="0" i="0" u="none" strike="noStrike" baseline="0" dirty="0">
              <a:latin typeface="LinLibertineT"/>
            </a:endParaRPr>
          </a:p>
          <a:p>
            <a:pPr algn="l"/>
            <a:r>
              <a:rPr lang="en-US" sz="1800" b="0" i="0" u="none" strike="noStrike" baseline="0" dirty="0" err="1">
                <a:latin typeface="Inconsolatazi4-Regular"/>
              </a:rPr>
              <a:t>RegisterSynopsis</a:t>
            </a:r>
            <a:r>
              <a:rPr lang="en-US" sz="1800" b="0" i="0" u="none" strike="noStrike" baseline="0" dirty="0">
                <a:latin typeface="Inconsolatazi4-Regular"/>
              </a:rPr>
              <a:t> </a:t>
            </a:r>
            <a:r>
              <a:rPr lang="en-US" sz="1800" b="0" i="0" u="none" strike="noStrike" baseline="0" dirty="0">
                <a:latin typeface="LinLibertineT"/>
              </a:rPr>
              <a:t>uses these keys to direct streaming tuples, which</a:t>
            </a:r>
          </a:p>
          <a:p>
            <a:pPr algn="l"/>
            <a:r>
              <a:rPr lang="en-US" sz="1800" b="0" i="0" u="none" strike="noStrike" baseline="0" dirty="0">
                <a:latin typeface="LinLibertineT"/>
              </a:rPr>
              <a:t>follow the blue-colored path, to assigned workers to update the</a:t>
            </a:r>
          </a:p>
          <a:p>
            <a:pPr algn="l"/>
            <a:r>
              <a:rPr lang="en-US" sz="1800" b="0" i="0" u="none" strike="noStrike" baseline="0" dirty="0">
                <a:latin typeface="LinLibertineT"/>
              </a:rPr>
              <a:t>synopsis. </a:t>
            </a:r>
            <a:r>
              <a:rPr lang="en-US" sz="1800" b="0" i="0" u="none" strike="noStrike" baseline="0" dirty="0" err="1">
                <a:latin typeface="Inconsolatazi4-Regular"/>
              </a:rPr>
              <a:t>Registe</a:t>
            </a:r>
            <a:r>
              <a:rPr lang="en-US" sz="1800" b="0" i="0" u="none" strike="noStrike" baseline="0" dirty="0">
                <a:latin typeface="Inconsolatazi4-Regular"/>
              </a:rPr>
              <a:t> Request </a:t>
            </a:r>
            <a:r>
              <a:rPr lang="en-US" sz="1800" b="0" i="0" u="none" strike="noStrike" baseline="0" dirty="0">
                <a:latin typeface="LinLibertineT"/>
              </a:rPr>
              <a:t>uses the same keys to direct queries to</a:t>
            </a:r>
          </a:p>
          <a:p>
            <a:pPr algn="l"/>
            <a:r>
              <a:rPr lang="en-US" sz="1800" b="0" i="0" u="none" strike="noStrike" baseline="0" dirty="0">
                <a:latin typeface="LinLibertineT"/>
              </a:rPr>
              <a:t>those workers and derive estimations at the </a:t>
            </a:r>
            <a:r>
              <a:rPr lang="en-US" sz="1800" b="0" i="0" u="none" strike="noStrike" baseline="0" dirty="0">
                <a:latin typeface="Inconsolatazi4-Regular"/>
              </a:rPr>
              <a:t>estimation </a:t>
            </a:r>
            <a:r>
              <a:rPr lang="en-US" sz="1800" b="0" i="0" u="none" strike="noStrike" baseline="0" dirty="0" err="1">
                <a:latin typeface="Inconsolatazi4-Regular"/>
              </a:rPr>
              <a:t>FlatMap</a:t>
            </a:r>
            <a:r>
              <a:rPr lang="en-US" sz="1800" b="0" i="0" u="none" strike="noStrike" baseline="0" dirty="0">
                <a:latin typeface="LinLibertineT"/>
              </a:rPr>
              <a:t>.</a:t>
            </a:r>
          </a:p>
        </p:txBody>
      </p:sp>
      <p:sp>
        <p:nvSpPr>
          <p:cNvPr id="4" name="Slide Number Placeholder 3"/>
          <p:cNvSpPr>
            <a:spLocks noGrp="1"/>
          </p:cNvSpPr>
          <p:nvPr>
            <p:ph type="sldNum" sz="quarter" idx="5"/>
          </p:nvPr>
        </p:nvSpPr>
        <p:spPr/>
        <p:txBody>
          <a:bodyPr/>
          <a:lstStyle/>
          <a:p>
            <a:pPr>
              <a:defRPr/>
            </a:pPr>
            <a:fld id="{37FC56A9-71FA-49A8-A49B-73E0C4B6E024}" type="slidenum">
              <a:rPr lang="en-US" smtClean="0"/>
              <a:pPr>
                <a:defRPr/>
              </a:pPr>
              <a:t>5</a:t>
            </a:fld>
            <a:endParaRPr lang="en-US"/>
          </a:p>
        </p:txBody>
      </p:sp>
    </p:spTree>
    <p:extLst>
      <p:ext uri="{BB962C8B-B14F-4D97-AF65-F5344CB8AC3E}">
        <p14:creationId xmlns:p14="http://schemas.microsoft.com/office/powerpoint/2010/main" val="2826887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4986338"/>
            <a:ext cx="4572000" cy="3429000"/>
          </a:xfrm>
        </p:spPr>
      </p:sp>
      <p:sp>
        <p:nvSpPr>
          <p:cNvPr id="3" name="Notes Placeholder 2"/>
          <p:cNvSpPr>
            <a:spLocks noGrp="1"/>
          </p:cNvSpPr>
          <p:nvPr>
            <p:ph type="body" idx="1"/>
          </p:nvPr>
        </p:nvSpPr>
        <p:spPr/>
        <p:txBody>
          <a:bodyPr>
            <a:normAutofit/>
          </a:bodyPr>
          <a:lstStyle/>
          <a:p>
            <a:pPr algn="l"/>
            <a:r>
              <a:rPr lang="en-US" sz="1200" b="0" i="0" u="none" strike="noStrike" baseline="0" dirty="0">
                <a:latin typeface="LinLibertineT"/>
              </a:rPr>
              <a:t>When a streaming update arrives at the </a:t>
            </a:r>
            <a:r>
              <a:rPr lang="en-US" sz="1200" b="0" i="0" u="none" strike="noStrike" baseline="0" dirty="0" err="1">
                <a:latin typeface="Inconsolatazi4-Regular"/>
              </a:rPr>
              <a:t>DataTopic</a:t>
            </a:r>
            <a:r>
              <a:rPr lang="en-US" sz="1200" b="0" i="0" u="none" strike="noStrike" baseline="0" dirty="0">
                <a:latin typeface="LinLibertineT"/>
              </a:rPr>
              <a:t>, the </a:t>
            </a:r>
            <a:r>
              <a:rPr lang="en-US" sz="1200" b="0" i="0" u="none" strike="noStrike" baseline="0" dirty="0" err="1">
                <a:latin typeface="Inconsolatazi4-Regular"/>
              </a:rPr>
              <a:t>HashData</a:t>
            </a:r>
            <a:endParaRPr lang="en-US" sz="1200" b="0" i="0" u="none" strike="noStrike" baseline="0" dirty="0">
              <a:latin typeface="Inconsolatazi4-Regular"/>
            </a:endParaRPr>
          </a:p>
          <a:p>
            <a:pPr algn="l"/>
            <a:r>
              <a:rPr lang="en-US" sz="1200" b="0" i="0" u="none" strike="noStrike" baseline="0" dirty="0" err="1">
                <a:latin typeface="Inconsolatazi4-Regular"/>
              </a:rPr>
              <a:t>FlatMap</a:t>
            </a:r>
            <a:r>
              <a:rPr lang="en-US" sz="1200" b="0" i="0" u="none" strike="noStrike" baseline="0" dirty="0">
                <a:latin typeface="Inconsolatazi4-Regular"/>
              </a:rPr>
              <a:t> </a:t>
            </a:r>
            <a:r>
              <a:rPr lang="en-US" sz="1200" b="0" i="0" u="none" strike="noStrike" baseline="0" dirty="0">
                <a:latin typeface="LinLibertineT"/>
              </a:rPr>
              <a:t>looks up the keys of workers produced by </a:t>
            </a:r>
            <a:r>
              <a:rPr lang="en-US" sz="1200" b="0" i="0" u="none" strike="noStrike" baseline="0" dirty="0" err="1">
                <a:latin typeface="Inconsolatazi4-Regular"/>
              </a:rPr>
              <a:t>RegisterSynopsis</a:t>
            </a:r>
            <a:endParaRPr lang="en-US" sz="1200" b="0" i="0" u="none" strike="noStrike" baseline="0" dirty="0">
              <a:latin typeface="Inconsolatazi4-Regular"/>
            </a:endParaRPr>
          </a:p>
          <a:p>
            <a:pPr algn="l"/>
            <a:r>
              <a:rPr lang="en-US" sz="1200" b="0" i="0" u="none" strike="noStrike" baseline="0" dirty="0">
                <a:latin typeface="LinLibertineT"/>
              </a:rPr>
              <a:t>and directs the update to the proper workers. There, the </a:t>
            </a:r>
            <a:r>
              <a:rPr lang="en-US" sz="1200" b="0" i="0" u="none" strike="noStrike" baseline="0" dirty="0">
                <a:latin typeface="Inconsolatazi4-Regular"/>
              </a:rPr>
              <a:t>add </a:t>
            </a:r>
            <a:r>
              <a:rPr lang="en-US" sz="1200" b="0" i="0" u="none" strike="noStrike" baseline="0" dirty="0" err="1">
                <a:latin typeface="Inconsolatazi4-Regular"/>
              </a:rPr>
              <a:t>FlatMap</a:t>
            </a:r>
            <a:endParaRPr lang="en-US" sz="1200" b="0" i="0" u="none" strike="noStrike" baseline="0" dirty="0">
              <a:latin typeface="Inconsolatazi4-Regular"/>
            </a:endParaRPr>
          </a:p>
          <a:p>
            <a:pPr algn="l"/>
            <a:r>
              <a:rPr lang="en-US" sz="1200" b="0" i="0" u="none" strike="noStrike" baseline="0" dirty="0">
                <a:latin typeface="LinLibertineT"/>
              </a:rPr>
              <a:t>includes the update in the maintained synopsis. For instance, in case a FM sketch is maintained, the </a:t>
            </a:r>
            <a:r>
              <a:rPr lang="en-US" sz="1200" b="0" i="0" u="none" strike="noStrike" baseline="0" dirty="0">
                <a:latin typeface="Inconsolatazi4-Regular"/>
              </a:rPr>
              <a:t>add </a:t>
            </a:r>
            <a:r>
              <a:rPr lang="en-US" sz="1200" b="0" i="0" u="none" strike="noStrike" baseline="0" dirty="0">
                <a:latin typeface="LinLibertineT"/>
              </a:rPr>
              <a:t>operation hashes the incoming</a:t>
            </a:r>
          </a:p>
          <a:p>
            <a:pPr algn="l"/>
            <a:r>
              <a:rPr lang="en-US" sz="1200" b="0" i="0" u="none" strike="noStrike" baseline="0" dirty="0">
                <a:latin typeface="LinLibertineT"/>
              </a:rPr>
              <a:t>tuple to a position of the maintained bitmap and turns the</a:t>
            </a:r>
          </a:p>
          <a:p>
            <a:pPr algn="l"/>
            <a:r>
              <a:rPr lang="en-US" sz="1200" b="0" i="0" u="none" strike="noStrike" baseline="0" dirty="0">
                <a:latin typeface="LinLibertineT"/>
              </a:rPr>
              <a:t>corresponding bit to 1 if it is not already set</a:t>
            </a:r>
            <a:endParaRPr lang="en-US" dirty="0"/>
          </a:p>
        </p:txBody>
      </p:sp>
      <p:sp>
        <p:nvSpPr>
          <p:cNvPr id="4" name="Slide Number Placeholder 3"/>
          <p:cNvSpPr>
            <a:spLocks noGrp="1"/>
          </p:cNvSpPr>
          <p:nvPr>
            <p:ph type="sldNum" sz="quarter" idx="5"/>
          </p:nvPr>
        </p:nvSpPr>
        <p:spPr/>
        <p:txBody>
          <a:bodyPr/>
          <a:lstStyle/>
          <a:p>
            <a:pPr>
              <a:defRPr/>
            </a:pPr>
            <a:fld id="{37FC56A9-71FA-49A8-A49B-73E0C4B6E024}" type="slidenum">
              <a:rPr lang="en-US" smtClean="0"/>
              <a:pPr>
                <a:defRPr/>
              </a:pPr>
              <a:t>6</a:t>
            </a:fld>
            <a:endParaRPr lang="en-US"/>
          </a:p>
        </p:txBody>
      </p:sp>
    </p:spTree>
    <p:extLst>
      <p:ext uri="{BB962C8B-B14F-4D97-AF65-F5344CB8AC3E}">
        <p14:creationId xmlns:p14="http://schemas.microsoft.com/office/powerpoint/2010/main" val="733153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4986338"/>
            <a:ext cx="4572000" cy="3429000"/>
          </a:xfrm>
        </p:spPr>
      </p:sp>
      <p:sp>
        <p:nvSpPr>
          <p:cNvPr id="3" name="Notes Placeholder 2"/>
          <p:cNvSpPr>
            <a:spLocks noGrp="1"/>
          </p:cNvSpPr>
          <p:nvPr>
            <p:ph type="body" idx="1"/>
          </p:nvPr>
        </p:nvSpPr>
        <p:spPr/>
        <p:txBody>
          <a:bodyPr>
            <a:normAutofit fontScale="77500" lnSpcReduction="20000"/>
          </a:bodyPr>
          <a:lstStyle/>
          <a:p>
            <a:pPr algn="l"/>
            <a:r>
              <a:rPr lang="en-US" sz="1800" b="0" i="0" u="none" strike="noStrike" baseline="0" dirty="0">
                <a:latin typeface="LinLibertineT"/>
              </a:rPr>
              <a:t>Upon a query, The </a:t>
            </a:r>
            <a:r>
              <a:rPr lang="en-US" sz="1800" b="0" i="0" u="none" strike="noStrike" baseline="0" dirty="0" err="1">
                <a:latin typeface="LinLibertineT"/>
              </a:rPr>
              <a:t>RegisterRequest</a:t>
            </a:r>
            <a:r>
              <a:rPr lang="en-US" sz="1800" b="0" i="0" u="none" strike="noStrike" baseline="0" dirty="0">
                <a:latin typeface="LinLibertineT"/>
              </a:rPr>
              <a:t> </a:t>
            </a:r>
            <a:r>
              <a:rPr lang="en-US" sz="1800" b="0" i="0" u="none" strike="noStrike" baseline="0" dirty="0" err="1">
                <a:latin typeface="LinLibertineT"/>
              </a:rPr>
              <a:t>flatmap</a:t>
            </a:r>
            <a:r>
              <a:rPr lang="en-US" sz="1800" b="0" i="0" u="none" strike="noStrike" baseline="0" dirty="0">
                <a:latin typeface="LinLibertineT"/>
              </a:rPr>
              <a:t> looks up the keys of workers for the queried synopsis and direct the query there, where the estimate </a:t>
            </a:r>
            <a:r>
              <a:rPr lang="en-US" sz="1800" b="0" i="0" u="none" strike="noStrike" baseline="0" dirty="0" err="1">
                <a:latin typeface="LinLibertineT"/>
              </a:rPr>
              <a:t>platmap</a:t>
            </a:r>
            <a:r>
              <a:rPr lang="en-US" sz="1800" b="0" i="0" u="none" strike="noStrike" baseline="0" dirty="0">
                <a:latin typeface="LinLibertineT"/>
              </a:rPr>
              <a:t> is executed, reading the status of the synopses from the add </a:t>
            </a:r>
            <a:r>
              <a:rPr lang="en-US" sz="1800" b="0" i="0" u="none" strike="noStrike" baseline="0" dirty="0" err="1">
                <a:latin typeface="LinLibertineT"/>
              </a:rPr>
              <a:t>flatmap</a:t>
            </a:r>
            <a:r>
              <a:rPr lang="en-US" sz="1800" b="0" i="0" u="none" strike="noStrike" baseline="0" dirty="0">
                <a:latin typeface="LinLibertineT"/>
              </a:rPr>
              <a:t> and deriving the estimation. </a:t>
            </a:r>
          </a:p>
          <a:p>
            <a:pPr algn="l"/>
            <a:endParaRPr lang="en-US" sz="1800" b="0" i="0" u="none" strike="noStrike" baseline="0" dirty="0">
              <a:latin typeface="LinLibertineT"/>
            </a:endParaRPr>
          </a:p>
          <a:p>
            <a:pPr algn="l"/>
            <a:endParaRPr lang="en-US" sz="1800" b="0" i="0" u="none" strike="noStrike" baseline="0" dirty="0">
              <a:latin typeface="LinLibertineT"/>
            </a:endParaRPr>
          </a:p>
          <a:p>
            <a:pPr algn="l"/>
            <a:r>
              <a:rPr lang="en-US" sz="1800" b="0" i="0" u="none" strike="noStrike" baseline="0" dirty="0">
                <a:latin typeface="LinLibertineT"/>
              </a:rPr>
              <a:t>The rest of the operators on the right-hand side of the architecture are</a:t>
            </a:r>
          </a:p>
          <a:p>
            <a:pPr algn="l"/>
            <a:r>
              <a:rPr lang="en-US" sz="1800" b="0" i="0" u="none" strike="noStrike" baseline="0" dirty="0">
                <a:latin typeface="LinLibertineT"/>
              </a:rPr>
              <a:t>used for appropriately controlling the output topics. The </a:t>
            </a:r>
            <a:r>
              <a:rPr lang="en-US" sz="1800" b="0" i="0" u="none" strike="noStrike" baseline="0" dirty="0">
                <a:latin typeface="Inconsolatazi4-Regular"/>
              </a:rPr>
              <a:t>splitter</a:t>
            </a:r>
          </a:p>
          <a:p>
            <a:pPr algn="l"/>
            <a:r>
              <a:rPr lang="en-US" sz="1800" b="0" i="0" u="none" strike="noStrike" baseline="0" dirty="0">
                <a:latin typeface="LinLibertineT"/>
              </a:rPr>
              <a:t>(</a:t>
            </a:r>
            <a:r>
              <a:rPr lang="en-US" sz="1800" b="0" i="0" u="none" strike="noStrike" baseline="0" dirty="0">
                <a:latin typeface="Inconsolatazi4-Regular"/>
              </a:rPr>
              <a:t>split </a:t>
            </a:r>
            <a:r>
              <a:rPr lang="en-US" sz="1800" b="0" i="0" u="none" strike="noStrike" baseline="0" dirty="0">
                <a:latin typeface="LinLibertineT"/>
              </a:rPr>
              <a:t>operator in </a:t>
            </a:r>
            <a:r>
              <a:rPr lang="en-US" sz="1800" b="0" i="0" u="none" strike="noStrike" baseline="0" dirty="0" err="1">
                <a:latin typeface="LinLibertineT"/>
              </a:rPr>
              <a:t>Flink</a:t>
            </a:r>
            <a:r>
              <a:rPr lang="en-US" sz="1800" b="0" i="0" u="none" strike="noStrike" baseline="0" dirty="0">
                <a:latin typeface="LinLibertineT"/>
              </a:rPr>
              <a:t>) directs the estimation to the </a:t>
            </a:r>
            <a:r>
              <a:rPr lang="en-US" sz="1800" b="0" i="0" u="none" strike="noStrike" baseline="0" dirty="0" err="1">
                <a:latin typeface="Inconsolatazi4-Regular"/>
              </a:rPr>
              <a:t>OutputTopic</a:t>
            </a:r>
            <a:endParaRPr lang="en-US" sz="1800" b="0" i="0" u="none" strike="noStrike" baseline="0" dirty="0">
              <a:latin typeface="Inconsolatazi4-Regular"/>
            </a:endParaRPr>
          </a:p>
          <a:p>
            <a:pPr algn="l"/>
            <a:r>
              <a:rPr lang="en-US" sz="1800" b="0" i="0" u="none" strike="noStrike" baseline="0" dirty="0">
                <a:latin typeface="LinLibertineT"/>
              </a:rPr>
              <a:t>if a synopsis is defined on a single stream handled by one worker</a:t>
            </a:r>
          </a:p>
          <a:p>
            <a:pPr algn="l"/>
            <a:r>
              <a:rPr lang="en-US" sz="1800" b="0" i="0" u="none" strike="noStrike" baseline="0" dirty="0">
                <a:latin typeface="LinLibertineT"/>
              </a:rPr>
              <a:t>(green path). If a synopses is maintained at multiple workers the results are partial synopses of each worker are first merged and then we output an estimation.</a:t>
            </a:r>
          </a:p>
          <a:p>
            <a:pPr algn="l"/>
            <a:r>
              <a:rPr lang="en-US" sz="1800" b="0" i="0" u="none" strike="noStrike" baseline="0" dirty="0">
                <a:latin typeface="LinLibertineT"/>
              </a:rPr>
              <a:t>When a synopsis is maintained in  multiple clusters we first union the partial synopses, then </a:t>
            </a:r>
            <a:r>
              <a:rPr lang="en-US" sz="1800" b="0" i="0" u="none" strike="noStrike" baseline="0" dirty="0">
                <a:latin typeface="Inconsolatazi4-Regular"/>
              </a:rPr>
              <a:t>merge them and finally output the overall estimation.</a:t>
            </a:r>
            <a:endParaRPr lang="en-US" sz="1800" b="0" i="0" u="none" strike="noStrike" baseline="0" dirty="0">
              <a:latin typeface="LinLibertineT"/>
            </a:endParaRPr>
          </a:p>
          <a:p>
            <a:pPr algn="l"/>
            <a:r>
              <a:rPr lang="en-US" sz="1800" b="0" i="0" u="none" strike="noStrike" baseline="0" dirty="0">
                <a:latin typeface="LinLibertineT"/>
              </a:rPr>
              <a:t>(for instance, in case of FM sketches, merge </a:t>
            </a:r>
            <a:r>
              <a:rPr lang="en-US" sz="1800" b="0" i="0" u="none" strike="noStrike" baseline="0" dirty="0" err="1">
                <a:latin typeface="LinLibertineT"/>
              </a:rPr>
              <a:t>perfroms</a:t>
            </a:r>
            <a:r>
              <a:rPr lang="en-US" sz="1800" b="0" i="0" u="none" strike="noStrike" baseline="0" dirty="0">
                <a:latin typeface="LinLibertineT"/>
              </a:rPr>
              <a:t> a logical disjunction operation on various</a:t>
            </a:r>
          </a:p>
          <a:p>
            <a:pPr algn="l"/>
            <a:r>
              <a:rPr lang="en-US" sz="1800" b="0" i="0" u="none" strike="noStrike" baseline="0" dirty="0">
                <a:latin typeface="LinLibertineT"/>
              </a:rPr>
              <a:t>FM sketches.</a:t>
            </a:r>
            <a:endParaRPr lang="en-US" dirty="0"/>
          </a:p>
        </p:txBody>
      </p:sp>
      <p:sp>
        <p:nvSpPr>
          <p:cNvPr id="4" name="Slide Number Placeholder 3"/>
          <p:cNvSpPr>
            <a:spLocks noGrp="1"/>
          </p:cNvSpPr>
          <p:nvPr>
            <p:ph type="sldNum" sz="quarter" idx="5"/>
          </p:nvPr>
        </p:nvSpPr>
        <p:spPr/>
        <p:txBody>
          <a:bodyPr/>
          <a:lstStyle/>
          <a:p>
            <a:pPr>
              <a:defRPr/>
            </a:pPr>
            <a:fld id="{37FC56A9-71FA-49A8-A49B-73E0C4B6E024}" type="slidenum">
              <a:rPr lang="en-US" smtClean="0"/>
              <a:pPr>
                <a:defRPr/>
              </a:pPr>
              <a:t>7</a:t>
            </a:fld>
            <a:endParaRPr lang="en-US"/>
          </a:p>
        </p:txBody>
      </p:sp>
    </p:spTree>
    <p:extLst>
      <p:ext uri="{BB962C8B-B14F-4D97-AF65-F5344CB8AC3E}">
        <p14:creationId xmlns:p14="http://schemas.microsoft.com/office/powerpoint/2010/main" val="1655590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4986338"/>
            <a:ext cx="4572000" cy="3429000"/>
          </a:xfrm>
        </p:spPr>
      </p:sp>
      <p:sp>
        <p:nvSpPr>
          <p:cNvPr id="3" name="Notes Placeholder 2"/>
          <p:cNvSpPr>
            <a:spLocks noGrp="1"/>
          </p:cNvSpPr>
          <p:nvPr>
            <p:ph type="body" idx="1"/>
          </p:nvPr>
        </p:nvSpPr>
        <p:spPr/>
        <p:txBody>
          <a:bodyPr/>
          <a:lstStyle/>
          <a:p>
            <a:r>
              <a:rPr lang="en-US" dirty="0"/>
              <a:t>The </a:t>
            </a:r>
            <a:r>
              <a:rPr lang="en-US" dirty="0" err="1"/>
              <a:t>SDE</a:t>
            </a:r>
            <a:r>
              <a:rPr lang="en-US" dirty="0"/>
              <a:t> library has a parent class named “synopsis” and every new synopsis extends this parent class overriding the add, estimate and merge methods. Inheritance and polymorphism are the keys here to allow pluggability of new code on the fly. </a:t>
            </a:r>
          </a:p>
        </p:txBody>
      </p:sp>
      <p:sp>
        <p:nvSpPr>
          <p:cNvPr id="4" name="Slide Number Placeholder 3"/>
          <p:cNvSpPr>
            <a:spLocks noGrp="1"/>
          </p:cNvSpPr>
          <p:nvPr>
            <p:ph type="sldNum" sz="quarter" idx="5"/>
          </p:nvPr>
        </p:nvSpPr>
        <p:spPr/>
        <p:txBody>
          <a:bodyPr/>
          <a:lstStyle/>
          <a:p>
            <a:pPr>
              <a:defRPr/>
            </a:pPr>
            <a:fld id="{37FC56A9-71FA-49A8-A49B-73E0C4B6E024}" type="slidenum">
              <a:rPr lang="en-US" smtClean="0"/>
              <a:pPr>
                <a:defRPr/>
              </a:pPr>
              <a:t>8</a:t>
            </a:fld>
            <a:endParaRPr lang="en-US"/>
          </a:p>
        </p:txBody>
      </p:sp>
    </p:spTree>
    <p:extLst>
      <p:ext uri="{BB962C8B-B14F-4D97-AF65-F5344CB8AC3E}">
        <p14:creationId xmlns:p14="http://schemas.microsoft.com/office/powerpoint/2010/main" val="323229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4986338"/>
            <a:ext cx="4572000" cy="3429000"/>
          </a:xfrm>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 use a real financial dataset composing trades for approximately 5000 stocks of total size of </a:t>
            </a:r>
            <a:r>
              <a:rPr lang="en-US" dirty="0" err="1"/>
              <a:t>10TB</a:t>
            </a:r>
            <a:r>
              <a:rPr lang="en-US" dirty="0"/>
              <a:t>, we have made portion of this data available online</a:t>
            </a:r>
          </a:p>
          <a:p>
            <a:endParaRPr lang="en-US" dirty="0"/>
          </a:p>
          <a:p>
            <a:r>
              <a:rPr lang="en-US" dirty="0"/>
              <a:t>We use a setup of a Kafka cluster with these characteristics and a </a:t>
            </a:r>
            <a:r>
              <a:rPr lang="en-US" dirty="0" err="1"/>
              <a:t>Flink</a:t>
            </a:r>
            <a:r>
              <a:rPr lang="en-US" dirty="0"/>
              <a:t> cluster with these ones</a:t>
            </a:r>
          </a:p>
          <a:p>
            <a:endParaRPr lang="en-US" dirty="0"/>
          </a:p>
        </p:txBody>
      </p:sp>
      <p:sp>
        <p:nvSpPr>
          <p:cNvPr id="4" name="Slide Number Placeholder 3"/>
          <p:cNvSpPr>
            <a:spLocks noGrp="1"/>
          </p:cNvSpPr>
          <p:nvPr>
            <p:ph type="sldNum" sz="quarter" idx="5"/>
          </p:nvPr>
        </p:nvSpPr>
        <p:spPr/>
        <p:txBody>
          <a:bodyPr/>
          <a:lstStyle/>
          <a:p>
            <a:pPr>
              <a:defRPr/>
            </a:pPr>
            <a:fld id="{37FC56A9-71FA-49A8-A49B-73E0C4B6E024}" type="slidenum">
              <a:rPr lang="en-US" smtClean="0"/>
              <a:pPr>
                <a:defRPr/>
              </a:pPr>
              <a:t>9</a:t>
            </a:fld>
            <a:endParaRPr lang="en-US"/>
          </a:p>
        </p:txBody>
      </p:sp>
    </p:spTree>
    <p:extLst>
      <p:ext uri="{BB962C8B-B14F-4D97-AF65-F5344CB8AC3E}">
        <p14:creationId xmlns:p14="http://schemas.microsoft.com/office/powerpoint/2010/main" val="18606574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dblp.uni-trier.de/db/journals/vldb/vldb29.html#GiatrakosAADG20"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hyperlink" Target="https://dblp.uni-trier.de/db/journals/vldb/vldb29.html#GiatrakosAADG20" TargetMode="External"/><Relationship Id="rId4" Type="http://schemas.openxmlformats.org/officeDocument/2006/relationships/image" Target="../media/image4.gi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s://dblp.uni-trier.de/db/journals/vldb/vldb29.html#GiatrakosAADG20"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s://dblp.uni-trier.de/db/journals/vldb/vldb29.html#GiatrakosAADG20"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dblp.uni-trier.de/db/journals/vldb/vldb29.html#GiatrakosAADG20"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dblp.uni-trier.de/db/journals/vldb/vldb29.html#GiatrakosAADG20"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533400" y="1295400"/>
            <a:ext cx="8077200" cy="990600"/>
          </a:xfrm>
          <a:prstGeom prst="roundRect">
            <a:avLst/>
          </a:prstGeom>
          <a:solidFill>
            <a:schemeClr val="accent5">
              <a:lumMod val="75000"/>
            </a:schemeClr>
          </a:solidFill>
          <a:ln>
            <a:solidFill>
              <a:schemeClr val="tx1"/>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hasCustomPrompt="1"/>
          </p:nvPr>
        </p:nvSpPr>
        <p:spPr>
          <a:xfrm>
            <a:off x="533400" y="1295400"/>
            <a:ext cx="8077200" cy="990600"/>
          </a:xfrm>
        </p:spPr>
        <p:txBody>
          <a:bodyPr/>
          <a:lstStyle>
            <a:lvl1pPr>
              <a:defRPr sz="3900" baseline="0">
                <a:solidFill>
                  <a:schemeClr val="bg1"/>
                </a:solidFill>
              </a:defRPr>
            </a:lvl1pPr>
          </a:lstStyle>
          <a:p>
            <a:r>
              <a:rPr lang="en-US" dirty="0"/>
              <a:t>A Synopses Data Engine for </a:t>
            </a:r>
            <a:br>
              <a:rPr lang="en-US" dirty="0"/>
            </a:br>
            <a:r>
              <a:rPr lang="en-US" dirty="0"/>
              <a:t>Interactive Extreme-Scale Analytics </a:t>
            </a:r>
          </a:p>
        </p:txBody>
      </p:sp>
      <p:sp>
        <p:nvSpPr>
          <p:cNvPr id="10" name="Slide Number Placeholder 5"/>
          <p:cNvSpPr>
            <a:spLocks noGrp="1"/>
          </p:cNvSpPr>
          <p:nvPr>
            <p:ph type="sldNum" sz="quarter" idx="12"/>
          </p:nvPr>
        </p:nvSpPr>
        <p:spPr>
          <a:xfrm>
            <a:off x="8001000" y="6492875"/>
            <a:ext cx="1143000" cy="365125"/>
          </a:xfrm>
        </p:spPr>
        <p:txBody>
          <a:bodyPr/>
          <a:lstStyle>
            <a:lvl1pPr>
              <a:defRPr baseline="0" smtClean="0">
                <a:solidFill>
                  <a:schemeClr val="bg1"/>
                </a:solidFill>
              </a:defRPr>
            </a:lvl1pPr>
          </a:lstStyle>
          <a:p>
            <a:pPr>
              <a:defRPr/>
            </a:pPr>
            <a:fld id="{C06CB4F1-E69D-4458-B775-B121381A0F56}" type="slidenum">
              <a:rPr lang="en-US"/>
              <a:pPr>
                <a:defRPr/>
              </a:pPr>
              <a:t>‹#›</a:t>
            </a:fld>
            <a:endParaRPr lang="en-US" dirty="0"/>
          </a:p>
        </p:txBody>
      </p:sp>
      <p:sp>
        <p:nvSpPr>
          <p:cNvPr id="15" name="Rectangle 14"/>
          <p:cNvSpPr/>
          <p:nvPr userDrawn="1"/>
        </p:nvSpPr>
        <p:spPr>
          <a:xfrm>
            <a:off x="6660232" y="-12032"/>
            <a:ext cx="2483768" cy="7740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bg1"/>
                </a:solidFill>
              </a:rPr>
              <a:t>Virtual Event, Ireland</a:t>
            </a:r>
          </a:p>
          <a:p>
            <a:pPr algn="ctr" fontAlgn="auto">
              <a:spcBef>
                <a:spcPts val="0"/>
              </a:spcBef>
              <a:spcAft>
                <a:spcPts val="0"/>
              </a:spcAft>
              <a:defRPr/>
            </a:pPr>
            <a:r>
              <a:rPr lang="en-US" dirty="0">
                <a:solidFill>
                  <a:schemeClr val="bg1"/>
                </a:solidFill>
              </a:rPr>
              <a:t>Oct 19 – Oct 23  2020</a:t>
            </a:r>
          </a:p>
        </p:txBody>
      </p:sp>
      <p:sp>
        <p:nvSpPr>
          <p:cNvPr id="16" name="Rectangle 15"/>
          <p:cNvSpPr/>
          <p:nvPr userDrawn="1"/>
        </p:nvSpPr>
        <p:spPr>
          <a:xfrm>
            <a:off x="-16042" y="-12032"/>
            <a:ext cx="6676274" cy="774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aseline="0" dirty="0">
                <a:solidFill>
                  <a:schemeClr val="bg1"/>
                </a:solidFill>
              </a:rPr>
              <a:t>29</a:t>
            </a:r>
            <a:r>
              <a:rPr lang="en-US" baseline="30000" dirty="0">
                <a:solidFill>
                  <a:schemeClr val="bg1"/>
                </a:solidFill>
              </a:rPr>
              <a:t>th</a:t>
            </a:r>
            <a:r>
              <a:rPr lang="en-US" baseline="0" dirty="0">
                <a:solidFill>
                  <a:schemeClr val="bg1"/>
                </a:solidFill>
              </a:rPr>
              <a:t> International Conference on Information and Knowledge Management (</a:t>
            </a:r>
            <a:r>
              <a:rPr lang="en-US" baseline="0" dirty="0" err="1">
                <a:solidFill>
                  <a:schemeClr val="bg1"/>
                </a:solidFill>
              </a:rPr>
              <a:t>CIKM</a:t>
            </a:r>
            <a:r>
              <a:rPr lang="en-US" baseline="0" dirty="0">
                <a:solidFill>
                  <a:schemeClr val="bg1"/>
                </a:solidFill>
              </a:rPr>
              <a:t> 2020)</a:t>
            </a:r>
          </a:p>
        </p:txBody>
      </p:sp>
      <p:sp>
        <p:nvSpPr>
          <p:cNvPr id="11" name="TextBox 10"/>
          <p:cNvSpPr txBox="1"/>
          <p:nvPr userDrawn="1"/>
        </p:nvSpPr>
        <p:spPr>
          <a:xfrm>
            <a:off x="2627785" y="4572001"/>
            <a:ext cx="3888431" cy="1861066"/>
          </a:xfrm>
          <a:prstGeom prst="rect">
            <a:avLst/>
          </a:prstGeom>
          <a:blipFill>
            <a:blip r:embed="rId2"/>
            <a:stretch>
              <a:fillRect/>
            </a:stretch>
          </a:blipFill>
        </p:spPr>
        <p:txBody>
          <a:bodyPr wrap="square" rtlCol="0">
            <a:spAutoFit/>
          </a:bodyPr>
          <a:lstStyle/>
          <a:p>
            <a:pPr algn="ctr"/>
            <a:endParaRPr lang="en-US" dirty="0"/>
          </a:p>
        </p:txBody>
      </p:sp>
      <p:sp>
        <p:nvSpPr>
          <p:cNvPr id="13" name="Rectangle 12">
            <a:extLst>
              <a:ext uri="{FF2B5EF4-FFF2-40B4-BE49-F238E27FC236}">
                <a16:creationId xmlns:a16="http://schemas.microsoft.com/office/drawing/2014/main" id="{8C57530E-5B93-4727-A1D1-0AA916E8A720}"/>
              </a:ext>
            </a:extLst>
          </p:cNvPr>
          <p:cNvSpPr/>
          <p:nvPr userDrawn="1"/>
        </p:nvSpPr>
        <p:spPr>
          <a:xfrm>
            <a:off x="0" y="6477000"/>
            <a:ext cx="4572000" cy="381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12" name="TextBox 11">
            <a:extLst>
              <a:ext uri="{FF2B5EF4-FFF2-40B4-BE49-F238E27FC236}">
                <a16:creationId xmlns:a16="http://schemas.microsoft.com/office/drawing/2014/main" id="{FD686798-278C-4029-97B5-BFEFEF641771}"/>
              </a:ext>
            </a:extLst>
          </p:cNvPr>
          <p:cNvSpPr txBox="1"/>
          <p:nvPr userDrawn="1"/>
        </p:nvSpPr>
        <p:spPr>
          <a:xfrm>
            <a:off x="-16042" y="2806283"/>
            <a:ext cx="9144000" cy="1774845"/>
          </a:xfrm>
          <a:prstGeom prst="rect">
            <a:avLst/>
          </a:prstGeom>
          <a:noFill/>
        </p:spPr>
        <p:txBody>
          <a:bodyPr wrap="square" rtlCol="0">
            <a:spAutoFit/>
          </a:bodyPr>
          <a:lstStyle/>
          <a:p>
            <a:pPr algn="ctr"/>
            <a:r>
              <a:rPr lang="en-US" sz="2800" u="none" dirty="0"/>
              <a:t>Antonis Kontaxakis</a:t>
            </a:r>
            <a:r>
              <a:rPr lang="en-US" sz="2000" u="none" baseline="30000" dirty="0"/>
              <a:t>§†</a:t>
            </a:r>
            <a:r>
              <a:rPr lang="en-US" sz="2800" u="none" dirty="0"/>
              <a:t>, </a:t>
            </a:r>
            <a:r>
              <a:rPr lang="en-US" sz="2800" u="sng" dirty="0"/>
              <a:t>Nikos Giatrakos</a:t>
            </a:r>
            <a:r>
              <a:rPr lang="en-US" sz="2000" u="none" baseline="30000" dirty="0"/>
              <a:t>§†</a:t>
            </a:r>
            <a:r>
              <a:rPr lang="en-US" sz="2800" dirty="0"/>
              <a:t>, </a:t>
            </a:r>
          </a:p>
          <a:p>
            <a:pPr algn="ctr"/>
            <a:r>
              <a:rPr lang="en-US" sz="2800" dirty="0"/>
              <a:t>Antonios Deligiannakis</a:t>
            </a:r>
            <a:r>
              <a:rPr lang="en-US" sz="2000" u="none" baseline="30000" dirty="0"/>
              <a:t>§†</a:t>
            </a:r>
            <a:endParaRPr lang="en-US" sz="2800" u="none" dirty="0"/>
          </a:p>
          <a:p>
            <a:pPr algn="ctr"/>
            <a:endParaRPr lang="en-US" sz="2000" u="none" baseline="30000" dirty="0"/>
          </a:p>
          <a:p>
            <a:pPr algn="ctr"/>
            <a:r>
              <a:rPr lang="en-US" sz="2000" u="none" baseline="30000" dirty="0"/>
              <a:t>§</a:t>
            </a:r>
            <a:r>
              <a:rPr lang="en-US" sz="2000" dirty="0"/>
              <a:t>Athena Research &amp; Innovation Center, </a:t>
            </a:r>
          </a:p>
          <a:p>
            <a:pPr algn="ctr"/>
            <a:r>
              <a:rPr lang="en-US" sz="2000" baseline="30000" dirty="0"/>
              <a:t>$</a:t>
            </a:r>
            <a:r>
              <a:rPr lang="en-US" sz="2000" u="none" baseline="30000" dirty="0"/>
              <a:t>†</a:t>
            </a:r>
            <a:r>
              <a:rPr lang="en-US" sz="2000" dirty="0"/>
              <a:t>Technical University of Crete</a:t>
            </a:r>
          </a:p>
        </p:txBody>
      </p:sp>
      <p:sp>
        <p:nvSpPr>
          <p:cNvPr id="14" name="Footer Placeholder 2">
            <a:extLst>
              <a:ext uri="{FF2B5EF4-FFF2-40B4-BE49-F238E27FC236}">
                <a16:creationId xmlns:a16="http://schemas.microsoft.com/office/drawing/2014/main" id="{9C10444D-E4B4-42D0-970C-E0EFBC2DB28F}"/>
              </a:ext>
            </a:extLst>
          </p:cNvPr>
          <p:cNvSpPr>
            <a:spLocks noGrp="1"/>
          </p:cNvSpPr>
          <p:nvPr>
            <p:ph type="ftr" sz="quarter" idx="11"/>
          </p:nvPr>
        </p:nvSpPr>
        <p:spPr>
          <a:xfrm>
            <a:off x="4572000" y="6492875"/>
            <a:ext cx="3816424" cy="365125"/>
          </a:xfrm>
        </p:spPr>
        <p:txBody>
          <a:bodyPr/>
          <a:lstStyle>
            <a:lvl1pPr>
              <a:defRPr>
                <a:solidFill>
                  <a:schemeClr val="bg1"/>
                </a:solidFill>
              </a:defRPr>
            </a:lvl1pPr>
          </a:lstStyle>
          <a:p>
            <a:pPr>
              <a:defRPr/>
            </a:pPr>
            <a:r>
              <a:rPr lang="en-US" sz="1500" dirty="0">
                <a:hlinkClick r:id="rId4">
                  <a:extLst>
                    <a:ext uri="{A12FA001-AC4F-418D-AE19-62706E023703}">
                      <ahyp:hlinkClr xmlns:ahyp="http://schemas.microsoft.com/office/drawing/2018/hyperlinkcolor" val="tx"/>
                    </a:ext>
                  </a:extLst>
                </a:hlinkClick>
              </a:rPr>
              <a:t>A </a:t>
            </a:r>
            <a:r>
              <a:rPr lang="en-US" sz="1500" dirty="0" err="1">
                <a:hlinkClick r:id="rId4">
                  <a:extLst>
                    <a:ext uri="{A12FA001-AC4F-418D-AE19-62706E023703}">
                      <ahyp:hlinkClr xmlns:ahyp="http://schemas.microsoft.com/office/drawing/2018/hyperlinkcolor" val="tx"/>
                    </a:ext>
                  </a:extLst>
                </a:hlinkClick>
              </a:rPr>
              <a:t>SDE</a:t>
            </a:r>
            <a:r>
              <a:rPr lang="en-US" sz="1500" dirty="0">
                <a:hlinkClick r:id="rId4">
                  <a:extLst>
                    <a:ext uri="{A12FA001-AC4F-418D-AE19-62706E023703}">
                      <ahyp:hlinkClr xmlns:ahyp="http://schemas.microsoft.com/office/drawing/2018/hyperlinkcolor" val="tx"/>
                    </a:ext>
                  </a:extLst>
                </a:hlinkClick>
              </a:rPr>
              <a:t> for Interactive Extreme-Scale Analytics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CA36733-459D-4C68-B614-1F8D3D4A1C30}" type="datetime1">
              <a:rPr lang="en-US" smtClean="0"/>
              <a:t>9/8/2020</a:t>
            </a:fld>
            <a:endParaRPr lang="en-US"/>
          </a:p>
        </p:txBody>
      </p:sp>
      <p:sp>
        <p:nvSpPr>
          <p:cNvPr id="5" name="Footer Placeholder 4"/>
          <p:cNvSpPr>
            <a:spLocks noGrp="1"/>
          </p:cNvSpPr>
          <p:nvPr>
            <p:ph type="ftr" sz="quarter" idx="11"/>
          </p:nvPr>
        </p:nvSpPr>
        <p:spPr>
          <a:blipFill>
            <a:blip r:embed="rId2"/>
            <a:stretch>
              <a:fillRect/>
            </a:stretch>
          </a:blipFill>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userDrawn="1"/>
        </p:nvSpPr>
        <p:spPr>
          <a:xfrm>
            <a:off x="4572000" y="6477000"/>
            <a:ext cx="4572000" cy="381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userDrawn="1"/>
        </p:nvSpPr>
        <p:spPr>
          <a:xfrm>
            <a:off x="0" y="6477000"/>
            <a:ext cx="4572000" cy="381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6" name="Rectangle 5"/>
          <p:cNvSpPr/>
          <p:nvPr/>
        </p:nvSpPr>
        <p:spPr>
          <a:xfrm>
            <a:off x="30079" y="-2454"/>
            <a:ext cx="9144000" cy="762000"/>
          </a:xfrm>
          <a:prstGeom prst="rect">
            <a:avLst/>
          </a:prstGeom>
          <a:gradFill flip="none" rotWithShape="1">
            <a:gsLst>
              <a:gs pos="0">
                <a:schemeClr val="accent5">
                  <a:lumMod val="75000"/>
                </a:schemeClr>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Content Placeholder 2"/>
          <p:cNvSpPr>
            <a:spLocks noGrp="1"/>
          </p:cNvSpPr>
          <p:nvPr>
            <p:ph idx="1"/>
          </p:nvPr>
        </p:nvSpPr>
        <p:spPr>
          <a:xfrm>
            <a:off x="304800" y="908720"/>
            <a:ext cx="8382000" cy="5217443"/>
          </a:xfrm>
        </p:spPr>
        <p:txBody>
          <a:bodyPr/>
          <a:lstStyle>
            <a:lvl1pPr>
              <a:buSzPct val="60000"/>
              <a:buFontTx/>
              <a:buBlip>
                <a:blip r:embed="rId3"/>
              </a:buBlip>
              <a:defRPr/>
            </a:lvl1pPr>
            <a:lvl2pPr>
              <a:buSzPct val="60000"/>
              <a:buFontTx/>
              <a:buBlip>
                <a:blip r:embed="rId4"/>
              </a:buBlip>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68179" y="15593"/>
            <a:ext cx="9007642" cy="743953"/>
          </a:xfrm>
        </p:spPr>
        <p:txBody>
          <a:bodyPr/>
          <a:lstStyle>
            <a:lvl1pPr marL="182880" algn="l">
              <a:defRPr baseline="0">
                <a:solidFill>
                  <a:schemeClr val="bg1"/>
                </a:solidFill>
              </a:defRPr>
            </a:lvl1pPr>
          </a:lstStyle>
          <a:p>
            <a:r>
              <a:rPr lang="en-US"/>
              <a:t>Click to edit Master title style</a:t>
            </a:r>
            <a:endParaRPr lang="en-US" dirty="0"/>
          </a:p>
        </p:txBody>
      </p:sp>
      <p:sp>
        <p:nvSpPr>
          <p:cNvPr id="10" name="Slide Number Placeholder 5"/>
          <p:cNvSpPr>
            <a:spLocks noGrp="1"/>
          </p:cNvSpPr>
          <p:nvPr>
            <p:ph type="sldNum" sz="quarter" idx="12"/>
          </p:nvPr>
        </p:nvSpPr>
        <p:spPr>
          <a:xfrm>
            <a:off x="8077200" y="6492875"/>
            <a:ext cx="1066800" cy="365125"/>
          </a:xfrm>
        </p:spPr>
        <p:txBody>
          <a:bodyPr/>
          <a:lstStyle>
            <a:lvl1pPr>
              <a:defRPr baseline="0" smtClean="0">
                <a:solidFill>
                  <a:schemeClr val="bg1"/>
                </a:solidFill>
              </a:defRPr>
            </a:lvl1pPr>
          </a:lstStyle>
          <a:p>
            <a:pPr>
              <a:defRPr/>
            </a:pPr>
            <a:fld id="{5BC7FEBF-A170-470C-A369-F0D066FB58E5}" type="slidenum">
              <a:rPr lang="en-US"/>
              <a:pPr>
                <a:defRPr/>
              </a:pPr>
              <a:t>‹#›</a:t>
            </a:fld>
            <a:endParaRPr lang="en-US"/>
          </a:p>
        </p:txBody>
      </p:sp>
      <p:sp>
        <p:nvSpPr>
          <p:cNvPr id="12" name="Footer Placeholder 2">
            <a:extLst>
              <a:ext uri="{FF2B5EF4-FFF2-40B4-BE49-F238E27FC236}">
                <a16:creationId xmlns:a16="http://schemas.microsoft.com/office/drawing/2014/main" id="{FB854C83-43EA-4737-BD5C-E49750A3790A}"/>
              </a:ext>
            </a:extLst>
          </p:cNvPr>
          <p:cNvSpPr>
            <a:spLocks noGrp="1"/>
          </p:cNvSpPr>
          <p:nvPr>
            <p:ph type="ftr" sz="quarter" idx="11"/>
          </p:nvPr>
        </p:nvSpPr>
        <p:spPr>
          <a:xfrm>
            <a:off x="4572000" y="6492875"/>
            <a:ext cx="3816424" cy="365125"/>
          </a:xfrm>
        </p:spPr>
        <p:txBody>
          <a:bodyPr/>
          <a:lstStyle>
            <a:lvl1pPr>
              <a:defRPr>
                <a:solidFill>
                  <a:schemeClr val="bg1"/>
                </a:solidFill>
              </a:defRPr>
            </a:lvl1pPr>
          </a:lstStyle>
          <a:p>
            <a:pPr>
              <a:defRPr/>
            </a:pPr>
            <a:r>
              <a:rPr lang="en-US" sz="1500" dirty="0">
                <a:hlinkClick r:id="rId5">
                  <a:extLst>
                    <a:ext uri="{A12FA001-AC4F-418D-AE19-62706E023703}">
                      <ahyp:hlinkClr xmlns:ahyp="http://schemas.microsoft.com/office/drawing/2018/hyperlinkcolor" val="tx"/>
                    </a:ext>
                  </a:extLst>
                </a:hlinkClick>
              </a:rPr>
              <a:t>A </a:t>
            </a:r>
            <a:r>
              <a:rPr lang="en-US" sz="1500" dirty="0" err="1">
                <a:hlinkClick r:id="rId5">
                  <a:extLst>
                    <a:ext uri="{A12FA001-AC4F-418D-AE19-62706E023703}">
                      <ahyp:hlinkClr xmlns:ahyp="http://schemas.microsoft.com/office/drawing/2018/hyperlinkcolor" val="tx"/>
                    </a:ext>
                  </a:extLst>
                </a:hlinkClick>
              </a:rPr>
              <a:t>SDE</a:t>
            </a:r>
            <a:r>
              <a:rPr lang="en-US" sz="1500" dirty="0">
                <a:hlinkClick r:id="rId5">
                  <a:extLst>
                    <a:ext uri="{A12FA001-AC4F-418D-AE19-62706E023703}">
                      <ahyp:hlinkClr xmlns:ahyp="http://schemas.microsoft.com/office/drawing/2018/hyperlinkcolor" val="tx"/>
                    </a:ext>
                  </a:extLst>
                </a:hlinkClick>
              </a:rPr>
              <a:t> for Interactive Extreme-Scale Analytics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p:cNvSpPr/>
          <p:nvPr/>
        </p:nvSpPr>
        <p:spPr>
          <a:xfrm>
            <a:off x="4572000" y="6477000"/>
            <a:ext cx="4572000" cy="381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userDrawn="1"/>
        </p:nvSpPr>
        <p:spPr>
          <a:xfrm>
            <a:off x="-16042" y="6477000"/>
            <a:ext cx="4572000" cy="381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7" name="Rectangle 6"/>
          <p:cNvSpPr/>
          <p:nvPr/>
        </p:nvSpPr>
        <p:spPr>
          <a:xfrm>
            <a:off x="0" y="0"/>
            <a:ext cx="9144000" cy="762000"/>
          </a:xfrm>
          <a:prstGeom prst="rect">
            <a:avLst/>
          </a:prstGeom>
          <a:gradFill flip="none" rotWithShape="1">
            <a:gsLst>
              <a:gs pos="0">
                <a:schemeClr val="accent5">
                  <a:lumMod val="75000"/>
                </a:schemeClr>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Content Placeholder 2"/>
          <p:cNvSpPr>
            <a:spLocks noGrp="1"/>
          </p:cNvSpPr>
          <p:nvPr>
            <p:ph sz="half" idx="1"/>
          </p:nvPr>
        </p:nvSpPr>
        <p:spPr>
          <a:xfrm>
            <a:off x="228600" y="1066800"/>
            <a:ext cx="4267200" cy="5059363"/>
          </a:xfrm>
        </p:spPr>
        <p:txBody>
          <a:bodyPr/>
          <a:lstStyle>
            <a:lvl1pPr>
              <a:buSzPct val="60000"/>
              <a:buFontTx/>
              <a:buBlip>
                <a:blip r:embed="rId3"/>
              </a:buBlip>
              <a:defRPr sz="2800"/>
            </a:lvl1pPr>
            <a:lvl2pPr>
              <a:buSzPct val="60000"/>
              <a:buFontTx/>
              <a:buBlip>
                <a:blip r:embed="rId3"/>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066800"/>
            <a:ext cx="4267200" cy="5059363"/>
          </a:xfrm>
        </p:spPr>
        <p:txBody>
          <a:bodyPr/>
          <a:lstStyle>
            <a:lvl1pPr>
              <a:buSzPct val="60000"/>
              <a:buFontTx/>
              <a:buBlip>
                <a:blip r:embed="rId3"/>
              </a:buBlip>
              <a:defRPr sz="2800"/>
            </a:lvl1pPr>
            <a:lvl2pPr>
              <a:buSzPct val="60000"/>
              <a:buFontTx/>
              <a:buBlip>
                <a:blip r:embed="rId3"/>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defRPr>
            </a:lvl1pPr>
          </a:lstStyle>
          <a:p>
            <a:r>
              <a:rPr lang="en-US"/>
              <a:t>Click to edit Master title style</a:t>
            </a:r>
            <a:endParaRPr lang="en-US" dirty="0"/>
          </a:p>
        </p:txBody>
      </p:sp>
      <p:sp>
        <p:nvSpPr>
          <p:cNvPr id="11" name="Slide Number Placeholder 6"/>
          <p:cNvSpPr>
            <a:spLocks noGrp="1"/>
          </p:cNvSpPr>
          <p:nvPr>
            <p:ph type="sldNum" sz="quarter" idx="12"/>
          </p:nvPr>
        </p:nvSpPr>
        <p:spPr>
          <a:xfrm>
            <a:off x="8077200" y="6492875"/>
            <a:ext cx="1066800" cy="365125"/>
          </a:xfrm>
        </p:spPr>
        <p:txBody>
          <a:bodyPr/>
          <a:lstStyle>
            <a:lvl1pPr>
              <a:defRPr baseline="0" smtClean="0">
                <a:solidFill>
                  <a:schemeClr val="bg1"/>
                </a:solidFill>
              </a:defRPr>
            </a:lvl1pPr>
          </a:lstStyle>
          <a:p>
            <a:pPr>
              <a:defRPr/>
            </a:pPr>
            <a:fld id="{CA58546F-1E4E-426D-9940-5EB4B4A7467C}" type="slidenum">
              <a:rPr lang="en-US"/>
              <a:pPr>
                <a:defRPr/>
              </a:pPr>
              <a:t>‹#›</a:t>
            </a:fld>
            <a:endParaRPr lang="en-US"/>
          </a:p>
        </p:txBody>
      </p:sp>
      <p:sp>
        <p:nvSpPr>
          <p:cNvPr id="12" name="Footer Placeholder 2">
            <a:extLst>
              <a:ext uri="{FF2B5EF4-FFF2-40B4-BE49-F238E27FC236}">
                <a16:creationId xmlns:a16="http://schemas.microsoft.com/office/drawing/2014/main" id="{7DC7D10A-57C9-45C6-A377-B53F62CB5B3B}"/>
              </a:ext>
            </a:extLst>
          </p:cNvPr>
          <p:cNvSpPr>
            <a:spLocks noGrp="1"/>
          </p:cNvSpPr>
          <p:nvPr>
            <p:ph type="ftr" sz="quarter" idx="11"/>
          </p:nvPr>
        </p:nvSpPr>
        <p:spPr>
          <a:xfrm>
            <a:off x="4572000" y="6492875"/>
            <a:ext cx="3816424" cy="365125"/>
          </a:xfrm>
        </p:spPr>
        <p:txBody>
          <a:bodyPr/>
          <a:lstStyle>
            <a:lvl1pPr>
              <a:defRPr>
                <a:solidFill>
                  <a:schemeClr val="bg1"/>
                </a:solidFill>
              </a:defRPr>
            </a:lvl1pPr>
          </a:lstStyle>
          <a:p>
            <a:pPr>
              <a:defRPr/>
            </a:pPr>
            <a:r>
              <a:rPr lang="en-US" sz="1500" dirty="0">
                <a:hlinkClick r:id="rId4">
                  <a:extLst>
                    <a:ext uri="{A12FA001-AC4F-418D-AE19-62706E023703}">
                      <ahyp:hlinkClr xmlns:ahyp="http://schemas.microsoft.com/office/drawing/2018/hyperlinkcolor" val="tx"/>
                    </a:ext>
                  </a:extLst>
                </a:hlinkClick>
              </a:rPr>
              <a:t>A </a:t>
            </a:r>
            <a:r>
              <a:rPr lang="en-US" sz="1500" dirty="0" err="1">
                <a:hlinkClick r:id="rId4">
                  <a:extLst>
                    <a:ext uri="{A12FA001-AC4F-418D-AE19-62706E023703}">
                      <ahyp:hlinkClr xmlns:ahyp="http://schemas.microsoft.com/office/drawing/2018/hyperlinkcolor" val="tx"/>
                    </a:ext>
                  </a:extLst>
                </a:hlinkClick>
              </a:rPr>
              <a:t>SDE</a:t>
            </a:r>
            <a:r>
              <a:rPr lang="en-US" sz="1500" dirty="0">
                <a:hlinkClick r:id="rId4">
                  <a:extLst>
                    <a:ext uri="{A12FA001-AC4F-418D-AE19-62706E023703}">
                      <ahyp:hlinkClr xmlns:ahyp="http://schemas.microsoft.com/office/drawing/2018/hyperlinkcolor" val="tx"/>
                    </a:ext>
                  </a:extLst>
                </a:hlinkClick>
              </a:rPr>
              <a:t> for Interactive Extreme-Scale Analytics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p:cNvSpPr/>
          <p:nvPr/>
        </p:nvSpPr>
        <p:spPr>
          <a:xfrm>
            <a:off x="4572000" y="6477000"/>
            <a:ext cx="4572000" cy="381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4572000" cy="381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9144000" cy="762000"/>
          </a:xfrm>
          <a:prstGeom prst="rect">
            <a:avLst/>
          </a:prstGeom>
          <a:gradFill flip="none" rotWithShape="1">
            <a:gsLst>
              <a:gs pos="0">
                <a:schemeClr val="accent5">
                  <a:lumMod val="75000"/>
                </a:schemeClr>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457200" y="9906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676400"/>
            <a:ext cx="4040188" cy="4449763"/>
          </a:xfrm>
        </p:spPr>
        <p:txBody>
          <a:bodyPr/>
          <a:lstStyle>
            <a:lvl1pPr>
              <a:buSzPct val="60000"/>
              <a:buFontTx/>
              <a:buBlip>
                <a:blip r:embed="rId3"/>
              </a:buBlip>
              <a:defRPr sz="2400"/>
            </a:lvl1pPr>
            <a:lvl2pPr>
              <a:buSzPct val="60000"/>
              <a:buFontTx/>
              <a:buBlip>
                <a:blip r:embed="rId3"/>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9906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676400"/>
            <a:ext cx="4041775" cy="4449763"/>
          </a:xfrm>
        </p:spPr>
        <p:txBody>
          <a:bodyPr/>
          <a:lstStyle>
            <a:lvl1pPr>
              <a:buSzPct val="60000"/>
              <a:buFontTx/>
              <a:buBlip>
                <a:blip r:embed="rId3"/>
              </a:buBlip>
              <a:defRPr sz="2400"/>
            </a:lvl1pPr>
            <a:lvl2pPr>
              <a:buSzPct val="60000"/>
              <a:buFontTx/>
              <a:buBlip>
                <a:blip r:embed="rId3"/>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defRPr>
            </a:lvl1pPr>
          </a:lstStyle>
          <a:p>
            <a:r>
              <a:rPr lang="en-US"/>
              <a:t>Click to edit Master title style</a:t>
            </a:r>
          </a:p>
        </p:txBody>
      </p:sp>
      <p:sp>
        <p:nvSpPr>
          <p:cNvPr id="13" name="Slide Number Placeholder 8"/>
          <p:cNvSpPr>
            <a:spLocks noGrp="1"/>
          </p:cNvSpPr>
          <p:nvPr>
            <p:ph type="sldNum" sz="quarter" idx="12"/>
          </p:nvPr>
        </p:nvSpPr>
        <p:spPr>
          <a:xfrm>
            <a:off x="8077200" y="6492875"/>
            <a:ext cx="1066800" cy="365125"/>
          </a:xfrm>
        </p:spPr>
        <p:txBody>
          <a:bodyPr/>
          <a:lstStyle>
            <a:lvl1pPr>
              <a:defRPr baseline="0" smtClean="0">
                <a:solidFill>
                  <a:schemeClr val="bg1"/>
                </a:solidFill>
              </a:defRPr>
            </a:lvl1pPr>
          </a:lstStyle>
          <a:p>
            <a:pPr>
              <a:defRPr/>
            </a:pPr>
            <a:fld id="{4F25B14B-C98E-4C14-96E7-18DD3A29C179}" type="slidenum">
              <a:rPr lang="en-US"/>
              <a:pPr>
                <a:defRPr/>
              </a:pPr>
              <a:t>‹#›</a:t>
            </a:fld>
            <a:endParaRPr lang="en-US"/>
          </a:p>
        </p:txBody>
      </p:sp>
      <p:sp>
        <p:nvSpPr>
          <p:cNvPr id="14" name="Footer Placeholder 2">
            <a:extLst>
              <a:ext uri="{FF2B5EF4-FFF2-40B4-BE49-F238E27FC236}">
                <a16:creationId xmlns:a16="http://schemas.microsoft.com/office/drawing/2014/main" id="{9D575740-8926-4E92-82D3-4CBE9A2C32A7}"/>
              </a:ext>
            </a:extLst>
          </p:cNvPr>
          <p:cNvSpPr>
            <a:spLocks noGrp="1"/>
          </p:cNvSpPr>
          <p:nvPr>
            <p:ph type="ftr" sz="quarter" idx="11"/>
          </p:nvPr>
        </p:nvSpPr>
        <p:spPr>
          <a:xfrm>
            <a:off x="4572000" y="6492875"/>
            <a:ext cx="3816424" cy="365125"/>
          </a:xfrm>
        </p:spPr>
        <p:txBody>
          <a:bodyPr/>
          <a:lstStyle>
            <a:lvl1pPr>
              <a:defRPr>
                <a:solidFill>
                  <a:schemeClr val="bg1"/>
                </a:solidFill>
              </a:defRPr>
            </a:lvl1pPr>
          </a:lstStyle>
          <a:p>
            <a:pPr>
              <a:defRPr/>
            </a:pPr>
            <a:r>
              <a:rPr lang="en-US" sz="1500" dirty="0">
                <a:hlinkClick r:id="rId4">
                  <a:extLst>
                    <a:ext uri="{A12FA001-AC4F-418D-AE19-62706E023703}">
                      <ahyp:hlinkClr xmlns:ahyp="http://schemas.microsoft.com/office/drawing/2018/hyperlinkcolor" val="tx"/>
                    </a:ext>
                  </a:extLst>
                </a:hlinkClick>
              </a:rPr>
              <a:t>A </a:t>
            </a:r>
            <a:r>
              <a:rPr lang="en-US" sz="1500" dirty="0" err="1">
                <a:hlinkClick r:id="rId4">
                  <a:extLst>
                    <a:ext uri="{A12FA001-AC4F-418D-AE19-62706E023703}">
                      <ahyp:hlinkClr xmlns:ahyp="http://schemas.microsoft.com/office/drawing/2018/hyperlinkcolor" val="tx"/>
                    </a:ext>
                  </a:extLst>
                </a:hlinkClick>
              </a:rPr>
              <a:t>SDE</a:t>
            </a:r>
            <a:r>
              <a:rPr lang="en-US" sz="1500" dirty="0">
                <a:hlinkClick r:id="rId4">
                  <a:extLst>
                    <a:ext uri="{A12FA001-AC4F-418D-AE19-62706E023703}">
                      <ahyp:hlinkClr xmlns:ahyp="http://schemas.microsoft.com/office/drawing/2018/hyperlinkcolor" val="tx"/>
                    </a:ext>
                  </a:extLst>
                </a:hlinkClick>
              </a:rPr>
              <a:t> for Interactive Extreme-Scale Analytics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gradFill flip="none" rotWithShape="1">
            <a:gsLst>
              <a:gs pos="0">
                <a:schemeClr val="accent5">
                  <a:lumMod val="75000"/>
                </a:schemeClr>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4572000" y="6477000"/>
            <a:ext cx="4572000" cy="381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4572000" cy="381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defRPr>
            </a:lvl1pPr>
          </a:lstStyle>
          <a:p>
            <a:r>
              <a:rPr lang="en-US"/>
              <a:t>Click to edit Master title style</a:t>
            </a:r>
          </a:p>
        </p:txBody>
      </p:sp>
      <p:sp>
        <p:nvSpPr>
          <p:cNvPr id="9" name="Slide Number Placeholder 8"/>
          <p:cNvSpPr>
            <a:spLocks noGrp="1"/>
          </p:cNvSpPr>
          <p:nvPr>
            <p:ph type="sldNum" sz="quarter" idx="16"/>
          </p:nvPr>
        </p:nvSpPr>
        <p:spPr>
          <a:xfrm>
            <a:off x="8077200" y="6492875"/>
            <a:ext cx="1066800" cy="365125"/>
          </a:xfrm>
        </p:spPr>
        <p:txBody>
          <a:bodyPr/>
          <a:lstStyle>
            <a:lvl1pPr>
              <a:defRPr baseline="0" smtClean="0">
                <a:solidFill>
                  <a:schemeClr val="bg1"/>
                </a:solidFill>
              </a:defRPr>
            </a:lvl1pPr>
          </a:lstStyle>
          <a:p>
            <a:pPr>
              <a:defRPr/>
            </a:pPr>
            <a:fld id="{0F8ABFDA-DAF0-4496-8136-3108F5781C52}" type="slidenum">
              <a:rPr lang="en-US"/>
              <a:pPr>
                <a:defRPr/>
              </a:pPr>
              <a:t>‹#›</a:t>
            </a:fld>
            <a:endParaRPr lang="en-US"/>
          </a:p>
        </p:txBody>
      </p:sp>
      <p:sp>
        <p:nvSpPr>
          <p:cNvPr id="10" name="Footer Placeholder 2">
            <a:extLst>
              <a:ext uri="{FF2B5EF4-FFF2-40B4-BE49-F238E27FC236}">
                <a16:creationId xmlns:a16="http://schemas.microsoft.com/office/drawing/2014/main" id="{0F08F775-8835-4AF8-BC68-A0BB377068D0}"/>
              </a:ext>
            </a:extLst>
          </p:cNvPr>
          <p:cNvSpPr>
            <a:spLocks noGrp="1"/>
          </p:cNvSpPr>
          <p:nvPr>
            <p:ph type="ftr" sz="quarter" idx="11"/>
          </p:nvPr>
        </p:nvSpPr>
        <p:spPr>
          <a:xfrm>
            <a:off x="4572000" y="6492875"/>
            <a:ext cx="3816424" cy="365125"/>
          </a:xfrm>
        </p:spPr>
        <p:txBody>
          <a:bodyPr/>
          <a:lstStyle>
            <a:lvl1pPr>
              <a:defRPr>
                <a:solidFill>
                  <a:schemeClr val="bg1"/>
                </a:solidFill>
              </a:defRPr>
            </a:lvl1pPr>
          </a:lstStyle>
          <a:p>
            <a:pPr>
              <a:defRPr/>
            </a:pPr>
            <a:r>
              <a:rPr lang="en-US" sz="1500" dirty="0">
                <a:hlinkClick r:id="rId3">
                  <a:extLst>
                    <a:ext uri="{A12FA001-AC4F-418D-AE19-62706E023703}">
                      <ahyp:hlinkClr xmlns:ahyp="http://schemas.microsoft.com/office/drawing/2018/hyperlinkcolor" val="tx"/>
                    </a:ext>
                  </a:extLst>
                </a:hlinkClick>
              </a:rPr>
              <a:t>A </a:t>
            </a:r>
            <a:r>
              <a:rPr lang="en-US" sz="1500" dirty="0" err="1">
                <a:hlinkClick r:id="rId3">
                  <a:extLst>
                    <a:ext uri="{A12FA001-AC4F-418D-AE19-62706E023703}">
                      <ahyp:hlinkClr xmlns:ahyp="http://schemas.microsoft.com/office/drawing/2018/hyperlinkcolor" val="tx"/>
                    </a:ext>
                  </a:extLst>
                </a:hlinkClick>
              </a:rPr>
              <a:t>SDE</a:t>
            </a:r>
            <a:r>
              <a:rPr lang="en-US" sz="1500" dirty="0">
                <a:hlinkClick r:id="rId3">
                  <a:extLst>
                    <a:ext uri="{A12FA001-AC4F-418D-AE19-62706E023703}">
                      <ahyp:hlinkClr xmlns:ahyp="http://schemas.microsoft.com/office/drawing/2018/hyperlinkcolor" val="tx"/>
                    </a:ext>
                  </a:extLst>
                </a:hlinkClick>
              </a:rPr>
              <a:t> for Interactive Extreme-Scale Analytics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p:nvSpPr>
        <p:spPr>
          <a:xfrm>
            <a:off x="4572000" y="6477000"/>
            <a:ext cx="4572000" cy="381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userDrawn="1"/>
        </p:nvSpPr>
        <p:spPr>
          <a:xfrm>
            <a:off x="0" y="6477000"/>
            <a:ext cx="4572000" cy="381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Slide Number Placeholder 8"/>
          <p:cNvSpPr>
            <a:spLocks noGrp="1"/>
          </p:cNvSpPr>
          <p:nvPr>
            <p:ph type="sldNum" sz="quarter" idx="16"/>
          </p:nvPr>
        </p:nvSpPr>
        <p:spPr>
          <a:xfrm>
            <a:off x="8077200" y="6492875"/>
            <a:ext cx="1066800" cy="365125"/>
          </a:xfrm>
        </p:spPr>
        <p:txBody>
          <a:bodyPr/>
          <a:lstStyle>
            <a:lvl1pPr>
              <a:defRPr baseline="0" smtClean="0">
                <a:solidFill>
                  <a:schemeClr val="bg1"/>
                </a:solidFill>
              </a:defRPr>
            </a:lvl1pPr>
          </a:lstStyle>
          <a:p>
            <a:pPr>
              <a:defRPr/>
            </a:pPr>
            <a:fld id="{E7C05FB1-C35B-4870-BC50-C1BF2D042AF7}" type="slidenum">
              <a:rPr lang="en-US"/>
              <a:pPr>
                <a:defRPr/>
              </a:pPr>
              <a:t>‹#›</a:t>
            </a:fld>
            <a:endParaRPr lang="en-US"/>
          </a:p>
        </p:txBody>
      </p:sp>
      <p:sp>
        <p:nvSpPr>
          <p:cNvPr id="8" name="Footer Placeholder 2">
            <a:extLst>
              <a:ext uri="{FF2B5EF4-FFF2-40B4-BE49-F238E27FC236}">
                <a16:creationId xmlns:a16="http://schemas.microsoft.com/office/drawing/2014/main" id="{9601739E-8C71-489A-8585-996154B4C095}"/>
              </a:ext>
            </a:extLst>
          </p:cNvPr>
          <p:cNvSpPr>
            <a:spLocks noGrp="1"/>
          </p:cNvSpPr>
          <p:nvPr>
            <p:ph type="ftr" sz="quarter" idx="11"/>
          </p:nvPr>
        </p:nvSpPr>
        <p:spPr>
          <a:xfrm>
            <a:off x="4572000" y="6492875"/>
            <a:ext cx="3816424" cy="365125"/>
          </a:xfrm>
        </p:spPr>
        <p:txBody>
          <a:bodyPr/>
          <a:lstStyle>
            <a:lvl1pPr>
              <a:defRPr>
                <a:solidFill>
                  <a:schemeClr val="bg1"/>
                </a:solidFill>
              </a:defRPr>
            </a:lvl1pPr>
          </a:lstStyle>
          <a:p>
            <a:pPr>
              <a:defRPr/>
            </a:pPr>
            <a:r>
              <a:rPr lang="en-US" sz="1500" dirty="0">
                <a:hlinkClick r:id="rId3">
                  <a:extLst>
                    <a:ext uri="{A12FA001-AC4F-418D-AE19-62706E023703}">
                      <ahyp:hlinkClr xmlns:ahyp="http://schemas.microsoft.com/office/drawing/2018/hyperlinkcolor" val="tx"/>
                    </a:ext>
                  </a:extLst>
                </a:hlinkClick>
              </a:rPr>
              <a:t>A </a:t>
            </a:r>
            <a:r>
              <a:rPr lang="en-US" sz="1500" dirty="0" err="1">
                <a:hlinkClick r:id="rId3">
                  <a:extLst>
                    <a:ext uri="{A12FA001-AC4F-418D-AE19-62706E023703}">
                      <ahyp:hlinkClr xmlns:ahyp="http://schemas.microsoft.com/office/drawing/2018/hyperlinkcolor" val="tx"/>
                    </a:ext>
                  </a:extLst>
                </a:hlinkClick>
              </a:rPr>
              <a:t>SDE</a:t>
            </a:r>
            <a:r>
              <a:rPr lang="en-US" sz="1500" dirty="0">
                <a:hlinkClick r:id="rId3">
                  <a:extLst>
                    <a:ext uri="{A12FA001-AC4F-418D-AE19-62706E023703}">
                      <ahyp:hlinkClr xmlns:ahyp="http://schemas.microsoft.com/office/drawing/2018/hyperlinkcolor" val="tx"/>
                    </a:ext>
                  </a:extLst>
                </a:hlinkClick>
              </a:rPr>
              <a:t> for Interactive Extreme-Scale Analytics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B1A3CDFA-330E-4CAA-8D3D-CB5AEA74F8D2}" type="datetime1">
              <a:rPr lang="en-US" smtClean="0"/>
              <a:t>9/8/2020</a:t>
            </a:fld>
            <a:endParaRPr lang="en-US"/>
          </a:p>
        </p:txBody>
      </p:sp>
      <p:sp>
        <p:nvSpPr>
          <p:cNvPr id="6" name="Footer Placeholder 4"/>
          <p:cNvSpPr>
            <a:spLocks noGrp="1"/>
          </p:cNvSpPr>
          <p:nvPr>
            <p:ph type="ftr" sz="quarter" idx="11"/>
          </p:nvPr>
        </p:nvSpPr>
        <p:spPr>
          <a:blipFill>
            <a:blip r:embed="rId2"/>
            <a:stretch>
              <a:fillRect/>
            </a:stretch>
          </a:blipFill>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897267CC-F936-4338-A5BF-4A2F6369C5A4}" type="datetime1">
              <a:rPr lang="en-US" smtClean="0"/>
              <a:t>9/8/2020</a:t>
            </a:fld>
            <a:endParaRPr lang="en-US"/>
          </a:p>
        </p:txBody>
      </p:sp>
      <p:sp>
        <p:nvSpPr>
          <p:cNvPr id="6" name="Footer Placeholder 4"/>
          <p:cNvSpPr>
            <a:spLocks noGrp="1"/>
          </p:cNvSpPr>
          <p:nvPr>
            <p:ph type="ftr" sz="quarter" idx="11"/>
          </p:nvPr>
        </p:nvSpPr>
        <p:spPr>
          <a:blipFill>
            <a:blip r:embed="rId2"/>
            <a:stretch>
              <a:fillRect/>
            </a:stretch>
          </a:blipFill>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59EC681-8D43-4411-94FF-0E685A50AF1A}" type="datetime1">
              <a:rPr lang="en-US" smtClean="0"/>
              <a:t>9/8/2020</a:t>
            </a:fld>
            <a:endParaRPr lang="en-US"/>
          </a:p>
        </p:txBody>
      </p:sp>
      <p:sp>
        <p:nvSpPr>
          <p:cNvPr id="5" name="Footer Placeholder 4"/>
          <p:cNvSpPr>
            <a:spLocks noGrp="1"/>
          </p:cNvSpPr>
          <p:nvPr>
            <p:ph type="ftr" sz="quarter" idx="11"/>
          </p:nvPr>
        </p:nvSpPr>
        <p:spPr>
          <a:blipFill>
            <a:blip r:embed="rId2"/>
            <a:stretch>
              <a:fillRect/>
            </a:stretch>
          </a:blipFill>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0C732611-0F25-4EBF-9023-C4FFDAAD1EC6}" type="datetime1">
              <a:rPr lang="en-US" smtClean="0"/>
              <a:t>9/8/2020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67" r:id="rId7"/>
    <p:sldLayoutId id="2147483668" r:id="rId8"/>
    <p:sldLayoutId id="2147483669" r:id="rId9"/>
    <p:sldLayoutId id="2147483670" r:id="rId10"/>
  </p:sldLayoutIdLs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blp.uni-trier.de/db/journals/vldb/vldb29.html#GiatrakosAADG2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blp.uni-trier.de/db/journals/vldb/vldb29.html#GiatrakosAADG2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blp.uni-trier.de/db/journals/vldb/vldb29.html#GiatrakosAADG20"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dblp.uni-trier.de/db/journals/vldb/vldb29.html#GiatrakosAADG20"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infore-project.eu/"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hyperlink" Target="https://dblp.uni-trier.de/db/journals/vldb/vldb29.html#GiatrakosAADG2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dblp.uni-trier.de/db/journals/vldb/vldb29.html#GiatrakosAADG2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blp.uni-trier.de/db/journals/vldb/vldb29.html#GiatrakosAADG2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dblp.uni-trier.de/db/journals/vldb/vldb29.html#GiatrakosAADG2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blp.uni-trier.de/db/journals/vldb/vldb29.html#GiatrakosAADG2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dblp.uni-trier.de/db/journals/vldb/vldb29.html#GiatrakosAADG2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dblp.uni-trier.de/db/journals/vldb/vldb29.html#GiatrakosAADG20"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blp.uni-trier.de/db/journals/vldb/vldb29.html#GiatrakosAADG2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doi.org/10.5281/zenodo.388689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84870-D40E-4232-A592-8E6DD37BE2D5}"/>
              </a:ext>
            </a:extLst>
          </p:cNvPr>
          <p:cNvSpPr>
            <a:spLocks noGrp="1"/>
          </p:cNvSpPr>
          <p:nvPr>
            <p:ph type="ctrTitle"/>
          </p:nvPr>
        </p:nvSpPr>
        <p:spPr>
          <a:xfrm>
            <a:off x="552004" y="1340768"/>
            <a:ext cx="7994848" cy="936104"/>
          </a:xfrm>
        </p:spPr>
        <p:txBody>
          <a:bodyPr/>
          <a:lstStyle/>
          <a:p>
            <a:r>
              <a:rPr lang="en-US" sz="3600" dirty="0"/>
              <a:t>A Synopses Data Engine for </a:t>
            </a:r>
            <a:br>
              <a:rPr lang="en-US" sz="3600" dirty="0"/>
            </a:br>
            <a:r>
              <a:rPr lang="en-US" sz="3600" dirty="0"/>
              <a:t>Interactive Extreme-Scale Analytics </a:t>
            </a:r>
            <a:endParaRPr lang="en-US" sz="3200" dirty="0"/>
          </a:p>
        </p:txBody>
      </p:sp>
      <p:sp>
        <p:nvSpPr>
          <p:cNvPr id="3" name="Footer Placeholder 2">
            <a:extLst>
              <a:ext uri="{FF2B5EF4-FFF2-40B4-BE49-F238E27FC236}">
                <a16:creationId xmlns:a16="http://schemas.microsoft.com/office/drawing/2014/main" id="{EC8DDAEA-6F4F-4804-9807-EFABF0C2ACCB}"/>
              </a:ext>
            </a:extLst>
          </p:cNvPr>
          <p:cNvSpPr>
            <a:spLocks noGrp="1"/>
          </p:cNvSpPr>
          <p:nvPr>
            <p:ph type="ftr" sz="quarter" idx="11"/>
          </p:nvPr>
        </p:nvSpPr>
        <p:spPr>
          <a:xfrm>
            <a:off x="4572000" y="6492875"/>
            <a:ext cx="3816424" cy="365125"/>
          </a:xfrm>
        </p:spPr>
        <p:txBody>
          <a:bodyPr/>
          <a:lstStyle/>
          <a:p>
            <a:pPr>
              <a:defRPr/>
            </a:pPr>
            <a:r>
              <a:rPr lang="en-US" sz="1500" dirty="0">
                <a:hlinkClick r:id="rId3">
                  <a:extLst>
                    <a:ext uri="{A12FA001-AC4F-418D-AE19-62706E023703}">
                      <ahyp:hlinkClr xmlns:ahyp="http://schemas.microsoft.com/office/drawing/2018/hyperlinkcolor" val="tx"/>
                    </a:ext>
                  </a:extLst>
                </a:hlinkClick>
              </a:rPr>
              <a:t>A </a:t>
            </a:r>
            <a:r>
              <a:rPr lang="en-US" sz="1500" dirty="0" err="1">
                <a:hlinkClick r:id="rId3">
                  <a:extLst>
                    <a:ext uri="{A12FA001-AC4F-418D-AE19-62706E023703}">
                      <ahyp:hlinkClr xmlns:ahyp="http://schemas.microsoft.com/office/drawing/2018/hyperlinkcolor" val="tx"/>
                    </a:ext>
                  </a:extLst>
                </a:hlinkClick>
              </a:rPr>
              <a:t>SDE</a:t>
            </a:r>
            <a:r>
              <a:rPr lang="en-US" sz="1500" dirty="0">
                <a:hlinkClick r:id="rId3">
                  <a:extLst>
                    <a:ext uri="{A12FA001-AC4F-418D-AE19-62706E023703}">
                      <ahyp:hlinkClr xmlns:ahyp="http://schemas.microsoft.com/office/drawing/2018/hyperlinkcolor" val="tx"/>
                    </a:ext>
                  </a:extLst>
                </a:hlinkClick>
              </a:rPr>
              <a:t> for Interactive Extreme-Scale Analytics</a:t>
            </a:r>
          </a:p>
        </p:txBody>
      </p:sp>
      <p:sp>
        <p:nvSpPr>
          <p:cNvPr id="4" name="Slide Number Placeholder 3">
            <a:extLst>
              <a:ext uri="{FF2B5EF4-FFF2-40B4-BE49-F238E27FC236}">
                <a16:creationId xmlns:a16="http://schemas.microsoft.com/office/drawing/2014/main" id="{FE820A51-BC5D-4D05-8E9E-2B13ECF56CF3}"/>
              </a:ext>
            </a:extLst>
          </p:cNvPr>
          <p:cNvSpPr>
            <a:spLocks noGrp="1"/>
          </p:cNvSpPr>
          <p:nvPr>
            <p:ph type="sldNum" sz="quarter" idx="12"/>
          </p:nvPr>
        </p:nvSpPr>
        <p:spPr/>
        <p:txBody>
          <a:bodyPr/>
          <a:lstStyle/>
          <a:p>
            <a:pPr>
              <a:defRPr/>
            </a:pPr>
            <a:fld id="{C06CB4F1-E69D-4458-B775-B121381A0F56}" type="slidenum">
              <a:rPr lang="en-US" smtClean="0"/>
              <a:pPr>
                <a:defRPr/>
              </a:pPr>
              <a:t>1</a:t>
            </a:fld>
            <a:endParaRPr lang="en-US" dirty="0"/>
          </a:p>
        </p:txBody>
      </p:sp>
    </p:spTree>
    <p:extLst>
      <p:ext uri="{BB962C8B-B14F-4D97-AF65-F5344CB8AC3E}">
        <p14:creationId xmlns:p14="http://schemas.microsoft.com/office/powerpoint/2010/main" val="1942421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C97AF9-9ECB-491D-893A-ECABF1F29426}"/>
              </a:ext>
            </a:extLst>
          </p:cNvPr>
          <p:cNvSpPr>
            <a:spLocks noGrp="1"/>
          </p:cNvSpPr>
          <p:nvPr>
            <p:ph type="title"/>
          </p:nvPr>
        </p:nvSpPr>
        <p:spPr/>
        <p:txBody>
          <a:bodyPr/>
          <a:lstStyle/>
          <a:p>
            <a:r>
              <a:rPr lang="en-US" dirty="0"/>
              <a:t>Experimental Results</a:t>
            </a:r>
          </a:p>
        </p:txBody>
      </p:sp>
      <p:sp>
        <p:nvSpPr>
          <p:cNvPr id="4" name="Slide Number Placeholder 3">
            <a:extLst>
              <a:ext uri="{FF2B5EF4-FFF2-40B4-BE49-F238E27FC236}">
                <a16:creationId xmlns:a16="http://schemas.microsoft.com/office/drawing/2014/main" id="{8587DB1A-69AC-42C4-B129-AFE8C1731123}"/>
              </a:ext>
            </a:extLst>
          </p:cNvPr>
          <p:cNvSpPr>
            <a:spLocks noGrp="1"/>
          </p:cNvSpPr>
          <p:nvPr>
            <p:ph type="sldNum" sz="quarter" idx="12"/>
          </p:nvPr>
        </p:nvSpPr>
        <p:spPr/>
        <p:txBody>
          <a:bodyPr/>
          <a:lstStyle/>
          <a:p>
            <a:pPr>
              <a:defRPr/>
            </a:pPr>
            <a:fld id="{5BC7FEBF-A170-470C-A369-F0D066FB58E5}" type="slidenum">
              <a:rPr lang="en-US" smtClean="0"/>
              <a:pPr>
                <a:defRPr/>
              </a:pPr>
              <a:t>10</a:t>
            </a:fld>
            <a:endParaRPr lang="en-US"/>
          </a:p>
        </p:txBody>
      </p:sp>
      <p:sp>
        <p:nvSpPr>
          <p:cNvPr id="5" name="Footer Placeholder 4">
            <a:extLst>
              <a:ext uri="{FF2B5EF4-FFF2-40B4-BE49-F238E27FC236}">
                <a16:creationId xmlns:a16="http://schemas.microsoft.com/office/drawing/2014/main" id="{0C111738-AD2B-4F40-859E-529E8947663E}"/>
              </a:ext>
            </a:extLst>
          </p:cNvPr>
          <p:cNvSpPr>
            <a:spLocks noGrp="1"/>
          </p:cNvSpPr>
          <p:nvPr>
            <p:ph type="ftr" sz="quarter" idx="11"/>
          </p:nvPr>
        </p:nvSpPr>
        <p:spPr/>
        <p:txBody>
          <a:bodyPr/>
          <a:lstStyle/>
          <a:p>
            <a:pPr>
              <a:defRPr/>
            </a:pPr>
            <a:r>
              <a:rPr lang="en-US" sz="1500">
                <a:hlinkClick r:id="rId3">
                  <a:extLst>
                    <a:ext uri="{A12FA001-AC4F-418D-AE19-62706E023703}">
                      <ahyp:hlinkClr xmlns:ahyp="http://schemas.microsoft.com/office/drawing/2018/hyperlinkcolor" val="tx"/>
                    </a:ext>
                  </a:extLst>
                </a:hlinkClick>
              </a:rPr>
              <a:t>A SDE for Interactive Extreme-Scale Analytics</a:t>
            </a:r>
            <a:endParaRPr lang="en-US" sz="1500" dirty="0">
              <a:hlinkClick r:id="rId3">
                <a:extLst>
                  <a:ext uri="{A12FA001-AC4F-418D-AE19-62706E023703}">
                    <ahyp:hlinkClr xmlns:ahyp="http://schemas.microsoft.com/office/drawing/2018/hyperlinkcolor" val="tx"/>
                  </a:ext>
                </a:extLst>
              </a:hlinkClick>
            </a:endParaRPr>
          </a:p>
        </p:txBody>
      </p:sp>
      <p:sp>
        <p:nvSpPr>
          <p:cNvPr id="10" name="TextBox 9">
            <a:extLst>
              <a:ext uri="{FF2B5EF4-FFF2-40B4-BE49-F238E27FC236}">
                <a16:creationId xmlns:a16="http://schemas.microsoft.com/office/drawing/2014/main" id="{4B270FEE-7728-4439-9188-DCB3A3783F38}"/>
              </a:ext>
            </a:extLst>
          </p:cNvPr>
          <p:cNvSpPr txBox="1"/>
          <p:nvPr/>
        </p:nvSpPr>
        <p:spPr>
          <a:xfrm>
            <a:off x="68179" y="973438"/>
            <a:ext cx="3229410" cy="461665"/>
          </a:xfrm>
          <a:prstGeom prst="rect">
            <a:avLst/>
          </a:prstGeom>
          <a:noFill/>
        </p:spPr>
        <p:txBody>
          <a:bodyPr wrap="none" rtlCol="0">
            <a:spAutoFit/>
          </a:bodyPr>
          <a:lstStyle/>
          <a:p>
            <a:pPr algn="ctr"/>
            <a:r>
              <a:rPr lang="en-US" sz="2400" b="1" dirty="0">
                <a:solidFill>
                  <a:srgbClr val="FF0000"/>
                </a:solidFill>
              </a:rPr>
              <a:t>Nearly Linear Trends</a:t>
            </a:r>
          </a:p>
        </p:txBody>
      </p:sp>
      <p:pic>
        <p:nvPicPr>
          <p:cNvPr id="9" name="Picture 8" descr="A close up of text on a black background&#10;&#10;Description automatically generated">
            <a:extLst>
              <a:ext uri="{FF2B5EF4-FFF2-40B4-BE49-F238E27FC236}">
                <a16:creationId xmlns:a16="http://schemas.microsoft.com/office/drawing/2014/main" id="{8087B14C-FA8C-4AB6-A577-B417B66088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759546"/>
            <a:ext cx="9144000" cy="5621782"/>
          </a:xfrm>
          <a:prstGeom prst="rect">
            <a:avLst/>
          </a:prstGeom>
        </p:spPr>
      </p:pic>
      <p:sp>
        <p:nvSpPr>
          <p:cNvPr id="11" name="TextBox 10">
            <a:extLst>
              <a:ext uri="{FF2B5EF4-FFF2-40B4-BE49-F238E27FC236}">
                <a16:creationId xmlns:a16="http://schemas.microsoft.com/office/drawing/2014/main" id="{0AEA5F4C-0B92-4CA0-9723-CF758656EF8A}"/>
              </a:ext>
            </a:extLst>
          </p:cNvPr>
          <p:cNvSpPr txBox="1"/>
          <p:nvPr/>
        </p:nvSpPr>
        <p:spPr>
          <a:xfrm>
            <a:off x="3297589" y="4293096"/>
            <a:ext cx="3294492" cy="830997"/>
          </a:xfrm>
          <a:prstGeom prst="rect">
            <a:avLst/>
          </a:prstGeom>
          <a:noFill/>
        </p:spPr>
        <p:txBody>
          <a:bodyPr wrap="none" rtlCol="0">
            <a:spAutoFit/>
          </a:bodyPr>
          <a:lstStyle/>
          <a:p>
            <a:pPr algn="ctr"/>
            <a:r>
              <a:rPr lang="en-US" sz="2400" b="1" dirty="0">
                <a:solidFill>
                  <a:srgbClr val="FF0000"/>
                </a:solidFill>
              </a:rPr>
              <a:t>Horizontal Scalability</a:t>
            </a:r>
          </a:p>
          <a:p>
            <a:pPr algn="ctr"/>
            <a:r>
              <a:rPr lang="en-US" sz="2400" b="1" dirty="0">
                <a:solidFill>
                  <a:srgbClr val="FF0000"/>
                </a:solidFill>
              </a:rPr>
              <a:t>(volume, velocity)</a:t>
            </a:r>
          </a:p>
        </p:txBody>
      </p:sp>
    </p:spTree>
    <p:extLst>
      <p:ext uri="{BB962C8B-B14F-4D97-AF65-F5344CB8AC3E}">
        <p14:creationId xmlns:p14="http://schemas.microsoft.com/office/powerpoint/2010/main" val="3496607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9FB9ACA9-E38B-47EB-843B-06DF8FB66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59545"/>
            <a:ext cx="9144000" cy="5733329"/>
          </a:xfrm>
          <a:prstGeom prst="rect">
            <a:avLst/>
          </a:prstGeom>
        </p:spPr>
      </p:pic>
      <p:sp>
        <p:nvSpPr>
          <p:cNvPr id="3" name="Title 2">
            <a:extLst>
              <a:ext uri="{FF2B5EF4-FFF2-40B4-BE49-F238E27FC236}">
                <a16:creationId xmlns:a16="http://schemas.microsoft.com/office/drawing/2014/main" id="{BDC97AF9-9ECB-491D-893A-ECABF1F29426}"/>
              </a:ext>
            </a:extLst>
          </p:cNvPr>
          <p:cNvSpPr>
            <a:spLocks noGrp="1"/>
          </p:cNvSpPr>
          <p:nvPr>
            <p:ph type="title"/>
          </p:nvPr>
        </p:nvSpPr>
        <p:spPr/>
        <p:txBody>
          <a:bodyPr/>
          <a:lstStyle/>
          <a:p>
            <a:r>
              <a:rPr lang="en-US" dirty="0"/>
              <a:t>Experimental Results</a:t>
            </a:r>
          </a:p>
        </p:txBody>
      </p:sp>
      <p:sp>
        <p:nvSpPr>
          <p:cNvPr id="4" name="Slide Number Placeholder 3">
            <a:extLst>
              <a:ext uri="{FF2B5EF4-FFF2-40B4-BE49-F238E27FC236}">
                <a16:creationId xmlns:a16="http://schemas.microsoft.com/office/drawing/2014/main" id="{8587DB1A-69AC-42C4-B129-AFE8C1731123}"/>
              </a:ext>
            </a:extLst>
          </p:cNvPr>
          <p:cNvSpPr>
            <a:spLocks noGrp="1"/>
          </p:cNvSpPr>
          <p:nvPr>
            <p:ph type="sldNum" sz="quarter" idx="12"/>
          </p:nvPr>
        </p:nvSpPr>
        <p:spPr/>
        <p:txBody>
          <a:bodyPr/>
          <a:lstStyle/>
          <a:p>
            <a:pPr>
              <a:defRPr/>
            </a:pPr>
            <a:fld id="{5BC7FEBF-A170-470C-A369-F0D066FB58E5}" type="slidenum">
              <a:rPr lang="en-US" smtClean="0"/>
              <a:pPr>
                <a:defRPr/>
              </a:pPr>
              <a:t>11</a:t>
            </a:fld>
            <a:endParaRPr lang="en-US"/>
          </a:p>
        </p:txBody>
      </p:sp>
      <p:sp>
        <p:nvSpPr>
          <p:cNvPr id="5" name="Footer Placeholder 4">
            <a:extLst>
              <a:ext uri="{FF2B5EF4-FFF2-40B4-BE49-F238E27FC236}">
                <a16:creationId xmlns:a16="http://schemas.microsoft.com/office/drawing/2014/main" id="{0C111738-AD2B-4F40-859E-529E8947663E}"/>
              </a:ext>
            </a:extLst>
          </p:cNvPr>
          <p:cNvSpPr>
            <a:spLocks noGrp="1"/>
          </p:cNvSpPr>
          <p:nvPr>
            <p:ph type="ftr" sz="quarter" idx="11"/>
          </p:nvPr>
        </p:nvSpPr>
        <p:spPr/>
        <p:txBody>
          <a:bodyPr/>
          <a:lstStyle/>
          <a:p>
            <a:pPr>
              <a:defRPr/>
            </a:pPr>
            <a:r>
              <a:rPr lang="en-US" sz="1500">
                <a:hlinkClick r:id="rId4">
                  <a:extLst>
                    <a:ext uri="{A12FA001-AC4F-418D-AE19-62706E023703}">
                      <ahyp:hlinkClr xmlns:ahyp="http://schemas.microsoft.com/office/drawing/2018/hyperlinkcolor" val="tx"/>
                    </a:ext>
                  </a:extLst>
                </a:hlinkClick>
              </a:rPr>
              <a:t>A SDE for Interactive Extreme-Scale Analytics</a:t>
            </a:r>
            <a:endParaRPr lang="en-US" sz="1500" dirty="0">
              <a:hlinkClick r:id="rId4">
                <a:extLst>
                  <a:ext uri="{A12FA001-AC4F-418D-AE19-62706E023703}">
                    <ahyp:hlinkClr xmlns:ahyp="http://schemas.microsoft.com/office/drawing/2018/hyperlinkcolor" val="tx"/>
                  </a:ext>
                </a:extLst>
              </a:hlinkClick>
            </a:endParaRPr>
          </a:p>
        </p:txBody>
      </p:sp>
      <p:sp>
        <p:nvSpPr>
          <p:cNvPr id="11" name="TextBox 10">
            <a:extLst>
              <a:ext uri="{FF2B5EF4-FFF2-40B4-BE49-F238E27FC236}">
                <a16:creationId xmlns:a16="http://schemas.microsoft.com/office/drawing/2014/main" id="{0AEA5F4C-0B92-4CA0-9723-CF758656EF8A}"/>
              </a:ext>
            </a:extLst>
          </p:cNvPr>
          <p:cNvSpPr txBox="1"/>
          <p:nvPr/>
        </p:nvSpPr>
        <p:spPr>
          <a:xfrm>
            <a:off x="3275856" y="2066592"/>
            <a:ext cx="7653198" cy="461665"/>
          </a:xfrm>
          <a:prstGeom prst="rect">
            <a:avLst/>
          </a:prstGeom>
          <a:noFill/>
        </p:spPr>
        <p:txBody>
          <a:bodyPr wrap="square" rtlCol="0">
            <a:spAutoFit/>
          </a:bodyPr>
          <a:lstStyle/>
          <a:p>
            <a:pPr algn="ctr"/>
            <a:r>
              <a:rPr lang="en-US" sz="2400" b="1" dirty="0">
                <a:solidFill>
                  <a:srgbClr val="FF0000"/>
                </a:solidFill>
              </a:rPr>
              <a:t>Federated Scalability</a:t>
            </a:r>
          </a:p>
        </p:txBody>
      </p:sp>
    </p:spTree>
    <p:extLst>
      <p:ext uri="{BB962C8B-B14F-4D97-AF65-F5344CB8AC3E}">
        <p14:creationId xmlns:p14="http://schemas.microsoft.com/office/powerpoint/2010/main" val="1268423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p&#10;&#10;Description automatically generated">
            <a:extLst>
              <a:ext uri="{FF2B5EF4-FFF2-40B4-BE49-F238E27FC236}">
                <a16:creationId xmlns:a16="http://schemas.microsoft.com/office/drawing/2014/main" id="{19BF4EBD-C3EF-48E8-83EC-79821D61C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259" y="860430"/>
            <a:ext cx="8691482" cy="5531561"/>
          </a:xfrm>
          <a:prstGeom prst="rect">
            <a:avLst/>
          </a:prstGeom>
        </p:spPr>
      </p:pic>
      <p:sp>
        <p:nvSpPr>
          <p:cNvPr id="3" name="Title 2">
            <a:extLst>
              <a:ext uri="{FF2B5EF4-FFF2-40B4-BE49-F238E27FC236}">
                <a16:creationId xmlns:a16="http://schemas.microsoft.com/office/drawing/2014/main" id="{BDC97AF9-9ECB-491D-893A-ECABF1F29426}"/>
              </a:ext>
            </a:extLst>
          </p:cNvPr>
          <p:cNvSpPr>
            <a:spLocks noGrp="1"/>
          </p:cNvSpPr>
          <p:nvPr>
            <p:ph type="title"/>
          </p:nvPr>
        </p:nvSpPr>
        <p:spPr/>
        <p:txBody>
          <a:bodyPr/>
          <a:lstStyle/>
          <a:p>
            <a:r>
              <a:rPr lang="en-US" dirty="0"/>
              <a:t>Experimental Results</a:t>
            </a:r>
          </a:p>
        </p:txBody>
      </p:sp>
      <p:sp>
        <p:nvSpPr>
          <p:cNvPr id="4" name="Slide Number Placeholder 3">
            <a:extLst>
              <a:ext uri="{FF2B5EF4-FFF2-40B4-BE49-F238E27FC236}">
                <a16:creationId xmlns:a16="http://schemas.microsoft.com/office/drawing/2014/main" id="{8587DB1A-69AC-42C4-B129-AFE8C1731123}"/>
              </a:ext>
            </a:extLst>
          </p:cNvPr>
          <p:cNvSpPr>
            <a:spLocks noGrp="1"/>
          </p:cNvSpPr>
          <p:nvPr>
            <p:ph type="sldNum" sz="quarter" idx="12"/>
          </p:nvPr>
        </p:nvSpPr>
        <p:spPr/>
        <p:txBody>
          <a:bodyPr/>
          <a:lstStyle/>
          <a:p>
            <a:pPr>
              <a:defRPr/>
            </a:pPr>
            <a:fld id="{5BC7FEBF-A170-470C-A369-F0D066FB58E5}" type="slidenum">
              <a:rPr lang="en-US" smtClean="0"/>
              <a:pPr>
                <a:defRPr/>
              </a:pPr>
              <a:t>12</a:t>
            </a:fld>
            <a:endParaRPr lang="en-US"/>
          </a:p>
        </p:txBody>
      </p:sp>
      <p:sp>
        <p:nvSpPr>
          <p:cNvPr id="5" name="Footer Placeholder 4">
            <a:extLst>
              <a:ext uri="{FF2B5EF4-FFF2-40B4-BE49-F238E27FC236}">
                <a16:creationId xmlns:a16="http://schemas.microsoft.com/office/drawing/2014/main" id="{0C111738-AD2B-4F40-859E-529E8947663E}"/>
              </a:ext>
            </a:extLst>
          </p:cNvPr>
          <p:cNvSpPr>
            <a:spLocks noGrp="1"/>
          </p:cNvSpPr>
          <p:nvPr>
            <p:ph type="ftr" sz="quarter" idx="11"/>
          </p:nvPr>
        </p:nvSpPr>
        <p:spPr/>
        <p:txBody>
          <a:bodyPr/>
          <a:lstStyle/>
          <a:p>
            <a:pPr>
              <a:defRPr/>
            </a:pPr>
            <a:r>
              <a:rPr lang="en-US" sz="1500">
                <a:hlinkClick r:id="rId4">
                  <a:extLst>
                    <a:ext uri="{A12FA001-AC4F-418D-AE19-62706E023703}">
                      <ahyp:hlinkClr xmlns:ahyp="http://schemas.microsoft.com/office/drawing/2018/hyperlinkcolor" val="tx"/>
                    </a:ext>
                  </a:extLst>
                </a:hlinkClick>
              </a:rPr>
              <a:t>A SDE for Interactive Extreme-Scale Analytics</a:t>
            </a:r>
            <a:endParaRPr lang="en-US" sz="1500" dirty="0">
              <a:hlinkClick r:id="rId4">
                <a:extLst>
                  <a:ext uri="{A12FA001-AC4F-418D-AE19-62706E023703}">
                    <ahyp:hlinkClr xmlns:ahyp="http://schemas.microsoft.com/office/drawing/2018/hyperlinkcolor" val="tx"/>
                  </a:ext>
                </a:extLst>
              </a:hlinkClick>
            </a:endParaRPr>
          </a:p>
        </p:txBody>
      </p:sp>
      <p:sp>
        <p:nvSpPr>
          <p:cNvPr id="11" name="TextBox 10">
            <a:extLst>
              <a:ext uri="{FF2B5EF4-FFF2-40B4-BE49-F238E27FC236}">
                <a16:creationId xmlns:a16="http://schemas.microsoft.com/office/drawing/2014/main" id="{0AEA5F4C-0B92-4CA0-9723-CF758656EF8A}"/>
              </a:ext>
            </a:extLst>
          </p:cNvPr>
          <p:cNvSpPr txBox="1"/>
          <p:nvPr/>
        </p:nvSpPr>
        <p:spPr>
          <a:xfrm>
            <a:off x="2051720" y="3198167"/>
            <a:ext cx="7653198" cy="461665"/>
          </a:xfrm>
          <a:prstGeom prst="rect">
            <a:avLst/>
          </a:prstGeom>
          <a:noFill/>
        </p:spPr>
        <p:txBody>
          <a:bodyPr wrap="square" rtlCol="0">
            <a:spAutoFit/>
          </a:bodyPr>
          <a:lstStyle/>
          <a:p>
            <a:pPr algn="ctr"/>
            <a:r>
              <a:rPr lang="en-US" sz="2400" b="1" dirty="0">
                <a:solidFill>
                  <a:srgbClr val="FF0000"/>
                </a:solidFill>
              </a:rPr>
              <a:t>Vertical Scalability</a:t>
            </a:r>
          </a:p>
        </p:txBody>
      </p:sp>
    </p:spTree>
    <p:extLst>
      <p:ext uri="{BB962C8B-B14F-4D97-AF65-F5344CB8AC3E}">
        <p14:creationId xmlns:p14="http://schemas.microsoft.com/office/powerpoint/2010/main" val="2506086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4A7D96B-B771-48CC-AF05-98023AE38013}"/>
              </a:ext>
            </a:extLst>
          </p:cNvPr>
          <p:cNvSpPr>
            <a:spLocks noGrp="1"/>
          </p:cNvSpPr>
          <p:nvPr>
            <p:ph type="sldNum" sz="quarter" idx="16"/>
          </p:nvPr>
        </p:nvSpPr>
        <p:spPr/>
        <p:txBody>
          <a:bodyPr/>
          <a:lstStyle/>
          <a:p>
            <a:pPr>
              <a:defRPr/>
            </a:pPr>
            <a:fld id="{E7C05FB1-C35B-4870-BC50-C1BF2D042AF7}" type="slidenum">
              <a:rPr lang="en-US" smtClean="0"/>
              <a:pPr>
                <a:defRPr/>
              </a:pPr>
              <a:t>13</a:t>
            </a:fld>
            <a:endParaRPr lang="en-US"/>
          </a:p>
        </p:txBody>
      </p:sp>
      <p:sp>
        <p:nvSpPr>
          <p:cNvPr id="4" name="Rounded Rectangle 5">
            <a:extLst>
              <a:ext uri="{FF2B5EF4-FFF2-40B4-BE49-F238E27FC236}">
                <a16:creationId xmlns:a16="http://schemas.microsoft.com/office/drawing/2014/main" id="{B9ACD183-DA32-47B3-AB9D-B42AAFAC69B7}"/>
              </a:ext>
            </a:extLst>
          </p:cNvPr>
          <p:cNvSpPr/>
          <p:nvPr/>
        </p:nvSpPr>
        <p:spPr>
          <a:xfrm>
            <a:off x="533400" y="1782149"/>
            <a:ext cx="8077200" cy="1125488"/>
          </a:xfrm>
          <a:prstGeom prst="roundRect">
            <a:avLst/>
          </a:prstGeom>
          <a:solidFill>
            <a:schemeClr val="accent5">
              <a:lumMod val="75000"/>
            </a:schemeClr>
          </a:solidFill>
          <a:ln>
            <a:solidFill>
              <a:schemeClr val="tx1"/>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a:extLst>
              <a:ext uri="{FF2B5EF4-FFF2-40B4-BE49-F238E27FC236}">
                <a16:creationId xmlns:a16="http://schemas.microsoft.com/office/drawing/2014/main" id="{4A73D9E8-553C-48A7-9A8C-B1B884773FA8}"/>
              </a:ext>
            </a:extLst>
          </p:cNvPr>
          <p:cNvSpPr txBox="1"/>
          <p:nvPr/>
        </p:nvSpPr>
        <p:spPr>
          <a:xfrm>
            <a:off x="-16042" y="5150028"/>
            <a:ext cx="9144000" cy="1159292"/>
          </a:xfrm>
          <a:prstGeom prst="rect">
            <a:avLst/>
          </a:prstGeom>
          <a:noFill/>
        </p:spPr>
        <p:txBody>
          <a:bodyPr wrap="square" rtlCol="0">
            <a:spAutoFit/>
          </a:bodyPr>
          <a:lstStyle/>
          <a:p>
            <a:pPr algn="ctr"/>
            <a:r>
              <a:rPr lang="en-US" sz="2800" dirty="0"/>
              <a:t>Antonis Kontaxakis, </a:t>
            </a:r>
            <a:r>
              <a:rPr lang="en-US" sz="2800" u="sng" dirty="0"/>
              <a:t>Nikos Giatrakos</a:t>
            </a:r>
            <a:r>
              <a:rPr lang="en-US" sz="2800" dirty="0"/>
              <a:t>, </a:t>
            </a:r>
          </a:p>
          <a:p>
            <a:pPr algn="ctr"/>
            <a:r>
              <a:rPr lang="en-US" sz="2800" dirty="0"/>
              <a:t>Antonios Deligiannakis</a:t>
            </a:r>
            <a:endParaRPr lang="en-US" sz="2800" u="none" dirty="0"/>
          </a:p>
          <a:p>
            <a:pPr algn="ctr"/>
            <a:endParaRPr lang="en-US" sz="2000" u="none" baseline="30000" dirty="0"/>
          </a:p>
        </p:txBody>
      </p:sp>
      <p:sp>
        <p:nvSpPr>
          <p:cNvPr id="8" name="Rectangle 2">
            <a:extLst>
              <a:ext uri="{FF2B5EF4-FFF2-40B4-BE49-F238E27FC236}">
                <a16:creationId xmlns:a16="http://schemas.microsoft.com/office/drawing/2014/main" id="{7DE2FA07-85D9-459D-84BF-4B859BC398B3}"/>
              </a:ext>
            </a:extLst>
          </p:cNvPr>
          <p:cNvSpPr txBox="1">
            <a:spLocks noChangeArrowheads="1"/>
          </p:cNvSpPr>
          <p:nvPr/>
        </p:nvSpPr>
        <p:spPr bwMode="auto">
          <a:xfrm>
            <a:off x="431006" y="3486020"/>
            <a:ext cx="8358188"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tabLst>
                <a:tab pos="5486400" algn="r"/>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5486400" algn="r"/>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5486400" algn="r"/>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5486400" algn="r"/>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5486400" algn="r"/>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5486400" algn="r"/>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5486400" algn="r"/>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5486400" algn="r"/>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5486400" algn="r"/>
              </a:tabLs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6000" i="1" dirty="0">
                <a:latin typeface="Times New Roman" panose="02020603050405020304" pitchFamily="18" charset="0"/>
                <a:cs typeface="Times New Roman" panose="02020603050405020304" pitchFamily="18" charset="0"/>
              </a:rPr>
              <a:t>Thank you!</a:t>
            </a:r>
          </a:p>
        </p:txBody>
      </p:sp>
      <p:sp>
        <p:nvSpPr>
          <p:cNvPr id="10" name="Rectangle 9">
            <a:extLst>
              <a:ext uri="{FF2B5EF4-FFF2-40B4-BE49-F238E27FC236}">
                <a16:creationId xmlns:a16="http://schemas.microsoft.com/office/drawing/2014/main" id="{EAD6A0CB-E1D9-4436-BF37-45BB0E9BDEA2}"/>
              </a:ext>
            </a:extLst>
          </p:cNvPr>
          <p:cNvSpPr/>
          <p:nvPr/>
        </p:nvSpPr>
        <p:spPr>
          <a:xfrm>
            <a:off x="2664254" y="1150652"/>
            <a:ext cx="3783408" cy="523220"/>
          </a:xfrm>
          <a:prstGeom prst="rect">
            <a:avLst/>
          </a:prstGeom>
        </p:spPr>
        <p:txBody>
          <a:bodyPr wrap="none">
            <a:spAutoFit/>
          </a:bodyPr>
          <a:lstStyle/>
          <a:p>
            <a:r>
              <a:rPr lang="en-US" sz="2800" dirty="0">
                <a:hlinkClick r:id="rId3">
                  <a:extLst>
                    <a:ext uri="{A12FA001-AC4F-418D-AE19-62706E023703}">
                      <ahyp:hlinkClr xmlns:ahyp="http://schemas.microsoft.com/office/drawing/2018/hyperlinkcolor" val="tx"/>
                    </a:ext>
                  </a:extLst>
                </a:hlinkClick>
              </a:rPr>
              <a:t>http://</a:t>
            </a:r>
            <a:r>
              <a:rPr lang="en-US" sz="2800" dirty="0" err="1">
                <a:hlinkClick r:id="rId3">
                  <a:extLst>
                    <a:ext uri="{A12FA001-AC4F-418D-AE19-62706E023703}">
                      <ahyp:hlinkClr xmlns:ahyp="http://schemas.microsoft.com/office/drawing/2018/hyperlinkcolor" val="tx"/>
                    </a:ext>
                  </a:extLst>
                </a:hlinkClick>
              </a:rPr>
              <a:t>infore-project.eu</a:t>
            </a:r>
            <a:r>
              <a:rPr lang="en-US" sz="2800" dirty="0">
                <a:hlinkClick r:id="rId3">
                  <a:extLst>
                    <a:ext uri="{A12FA001-AC4F-418D-AE19-62706E023703}">
                      <ahyp:hlinkClr xmlns:ahyp="http://schemas.microsoft.com/office/drawing/2018/hyperlinkcolor" val="tx"/>
                    </a:ext>
                  </a:extLst>
                </a:hlinkClick>
              </a:rPr>
              <a:t>/</a:t>
            </a:r>
            <a:endParaRPr lang="en-US" sz="2800" dirty="0"/>
          </a:p>
        </p:txBody>
      </p:sp>
      <p:sp>
        <p:nvSpPr>
          <p:cNvPr id="11" name="Rectangle 10">
            <a:extLst>
              <a:ext uri="{FF2B5EF4-FFF2-40B4-BE49-F238E27FC236}">
                <a16:creationId xmlns:a16="http://schemas.microsoft.com/office/drawing/2014/main" id="{D28F08BB-CC4B-4B5E-9102-BA3302216388}"/>
              </a:ext>
            </a:extLst>
          </p:cNvPr>
          <p:cNvSpPr/>
          <p:nvPr/>
        </p:nvSpPr>
        <p:spPr>
          <a:xfrm>
            <a:off x="4555958" y="-12032"/>
            <a:ext cx="4588042" cy="7740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dirty="0">
                <a:solidFill>
                  <a:schemeClr val="bg1"/>
                </a:solidFill>
              </a:rPr>
              <a:t>Virtual Event, Ireland</a:t>
            </a:r>
          </a:p>
          <a:p>
            <a:pPr algn="r" fontAlgn="auto">
              <a:spcBef>
                <a:spcPts val="0"/>
              </a:spcBef>
              <a:spcAft>
                <a:spcPts val="0"/>
              </a:spcAft>
              <a:defRPr/>
            </a:pPr>
            <a:r>
              <a:rPr lang="en-US" dirty="0">
                <a:solidFill>
                  <a:schemeClr val="bg1"/>
                </a:solidFill>
              </a:rPr>
              <a:t>Oct 19 – Oct 23  2020</a:t>
            </a:r>
          </a:p>
        </p:txBody>
      </p:sp>
      <p:sp>
        <p:nvSpPr>
          <p:cNvPr id="12" name="Rectangle 11">
            <a:extLst>
              <a:ext uri="{FF2B5EF4-FFF2-40B4-BE49-F238E27FC236}">
                <a16:creationId xmlns:a16="http://schemas.microsoft.com/office/drawing/2014/main" id="{C055A72E-7595-4562-9687-1E0608403BE9}"/>
              </a:ext>
            </a:extLst>
          </p:cNvPr>
          <p:cNvSpPr/>
          <p:nvPr/>
        </p:nvSpPr>
        <p:spPr>
          <a:xfrm>
            <a:off x="-16042" y="-12032"/>
            <a:ext cx="6820290" cy="774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bg1"/>
                </a:solidFill>
              </a:rPr>
              <a:t>29</a:t>
            </a:r>
            <a:r>
              <a:rPr lang="en-US" baseline="30000" dirty="0">
                <a:solidFill>
                  <a:schemeClr val="bg1"/>
                </a:solidFill>
              </a:rPr>
              <a:t>th</a:t>
            </a:r>
            <a:r>
              <a:rPr lang="en-US" baseline="0" dirty="0">
                <a:solidFill>
                  <a:schemeClr val="bg1"/>
                </a:solidFill>
              </a:rPr>
              <a:t> International Conference on Information and Knowledge Management (</a:t>
            </a:r>
            <a:r>
              <a:rPr lang="en-US" baseline="0" dirty="0" err="1">
                <a:solidFill>
                  <a:schemeClr val="bg1"/>
                </a:solidFill>
              </a:rPr>
              <a:t>CIKM</a:t>
            </a:r>
            <a:r>
              <a:rPr lang="en-US" baseline="0" dirty="0">
                <a:solidFill>
                  <a:schemeClr val="bg1"/>
                </a:solidFill>
              </a:rPr>
              <a:t> 2020)</a:t>
            </a:r>
          </a:p>
        </p:txBody>
      </p:sp>
      <p:sp>
        <p:nvSpPr>
          <p:cNvPr id="15" name="Title 1">
            <a:extLst>
              <a:ext uri="{FF2B5EF4-FFF2-40B4-BE49-F238E27FC236}">
                <a16:creationId xmlns:a16="http://schemas.microsoft.com/office/drawing/2014/main" id="{67C5B103-5FBC-46D2-817A-09363C9316D1}"/>
              </a:ext>
            </a:extLst>
          </p:cNvPr>
          <p:cNvSpPr txBox="1">
            <a:spLocks/>
          </p:cNvSpPr>
          <p:nvPr/>
        </p:nvSpPr>
        <p:spPr>
          <a:xfrm>
            <a:off x="769090" y="1746604"/>
            <a:ext cx="7994848" cy="936104"/>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3600">
                <a:solidFill>
                  <a:schemeClr val="bg1"/>
                </a:solidFill>
              </a:rPr>
              <a:t>A Synopses Data Engine for </a:t>
            </a:r>
            <a:br>
              <a:rPr lang="en-US" sz="3600">
                <a:solidFill>
                  <a:schemeClr val="bg1"/>
                </a:solidFill>
              </a:rPr>
            </a:br>
            <a:r>
              <a:rPr lang="en-US" sz="3600">
                <a:solidFill>
                  <a:schemeClr val="bg1"/>
                </a:solidFill>
              </a:rPr>
              <a:t>Interactive Extreme-Scale Analytics </a:t>
            </a:r>
            <a:endParaRPr lang="en-US" sz="3200" dirty="0">
              <a:solidFill>
                <a:schemeClr val="bg1"/>
              </a:solidFill>
            </a:endParaRPr>
          </a:p>
        </p:txBody>
      </p:sp>
      <p:sp>
        <p:nvSpPr>
          <p:cNvPr id="17" name="Footer Placeholder 2">
            <a:extLst>
              <a:ext uri="{FF2B5EF4-FFF2-40B4-BE49-F238E27FC236}">
                <a16:creationId xmlns:a16="http://schemas.microsoft.com/office/drawing/2014/main" id="{CB4B6DC8-94FC-410C-AED6-9A8AD170E138}"/>
              </a:ext>
            </a:extLst>
          </p:cNvPr>
          <p:cNvSpPr>
            <a:spLocks noGrp="1"/>
          </p:cNvSpPr>
          <p:nvPr>
            <p:ph type="ftr" sz="quarter" idx="11"/>
          </p:nvPr>
        </p:nvSpPr>
        <p:spPr>
          <a:xfrm>
            <a:off x="4572000" y="6492875"/>
            <a:ext cx="3816424" cy="365125"/>
          </a:xfrm>
        </p:spPr>
        <p:txBody>
          <a:bodyPr/>
          <a:lstStyle/>
          <a:p>
            <a:pPr>
              <a:defRPr/>
            </a:pPr>
            <a:r>
              <a:rPr lang="en-US" sz="1500" dirty="0">
                <a:hlinkClick r:id="rId4">
                  <a:extLst>
                    <a:ext uri="{A12FA001-AC4F-418D-AE19-62706E023703}">
                      <ahyp:hlinkClr xmlns:ahyp="http://schemas.microsoft.com/office/drawing/2018/hyperlinkcolor" val="tx"/>
                    </a:ext>
                  </a:extLst>
                </a:hlinkClick>
              </a:rPr>
              <a:t>A </a:t>
            </a:r>
            <a:r>
              <a:rPr lang="en-US" sz="1500" dirty="0" err="1">
                <a:hlinkClick r:id="rId4">
                  <a:extLst>
                    <a:ext uri="{A12FA001-AC4F-418D-AE19-62706E023703}">
                      <ahyp:hlinkClr xmlns:ahyp="http://schemas.microsoft.com/office/drawing/2018/hyperlinkcolor" val="tx"/>
                    </a:ext>
                  </a:extLst>
                </a:hlinkClick>
              </a:rPr>
              <a:t>SDE</a:t>
            </a:r>
            <a:r>
              <a:rPr lang="en-US" sz="1500" dirty="0">
                <a:hlinkClick r:id="rId4">
                  <a:extLst>
                    <a:ext uri="{A12FA001-AC4F-418D-AE19-62706E023703}">
                      <ahyp:hlinkClr xmlns:ahyp="http://schemas.microsoft.com/office/drawing/2018/hyperlinkcolor" val="tx"/>
                    </a:ext>
                  </a:extLst>
                </a:hlinkClick>
              </a:rPr>
              <a:t> for Interactive Extreme-Scale Analytics</a:t>
            </a:r>
          </a:p>
        </p:txBody>
      </p:sp>
    </p:spTree>
    <p:extLst>
      <p:ext uri="{BB962C8B-B14F-4D97-AF65-F5344CB8AC3E}">
        <p14:creationId xmlns:p14="http://schemas.microsoft.com/office/powerpoint/2010/main" val="16982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808797-E0E1-496A-8466-4A7B7813EAAC}"/>
              </a:ext>
            </a:extLst>
          </p:cNvPr>
          <p:cNvSpPr>
            <a:spLocks noGrp="1"/>
          </p:cNvSpPr>
          <p:nvPr>
            <p:ph type="title"/>
          </p:nvPr>
        </p:nvSpPr>
        <p:spPr/>
        <p:txBody>
          <a:bodyPr/>
          <a:lstStyle/>
          <a:p>
            <a:r>
              <a:rPr lang="en-US" sz="3400" dirty="0"/>
              <a:t>Motivation – using synopses for analytics at scale</a:t>
            </a:r>
          </a:p>
        </p:txBody>
      </p:sp>
      <p:sp>
        <p:nvSpPr>
          <p:cNvPr id="4" name="Slide Number Placeholder 3">
            <a:extLst>
              <a:ext uri="{FF2B5EF4-FFF2-40B4-BE49-F238E27FC236}">
                <a16:creationId xmlns:a16="http://schemas.microsoft.com/office/drawing/2014/main" id="{1C1FDF88-28FE-4365-B03E-936E984C34EA}"/>
              </a:ext>
            </a:extLst>
          </p:cNvPr>
          <p:cNvSpPr>
            <a:spLocks noGrp="1"/>
          </p:cNvSpPr>
          <p:nvPr>
            <p:ph type="sldNum" sz="quarter" idx="12"/>
          </p:nvPr>
        </p:nvSpPr>
        <p:spPr/>
        <p:txBody>
          <a:bodyPr/>
          <a:lstStyle/>
          <a:p>
            <a:pPr>
              <a:defRPr/>
            </a:pPr>
            <a:fld id="{5BC7FEBF-A170-470C-A369-F0D066FB58E5}" type="slidenum">
              <a:rPr lang="en-US" smtClean="0"/>
              <a:pPr>
                <a:defRPr/>
              </a:pPr>
              <a:t>2</a:t>
            </a:fld>
            <a:endParaRPr lang="en-US"/>
          </a:p>
        </p:txBody>
      </p:sp>
      <p:sp>
        <p:nvSpPr>
          <p:cNvPr id="5" name="Footer Placeholder 4">
            <a:extLst>
              <a:ext uri="{FF2B5EF4-FFF2-40B4-BE49-F238E27FC236}">
                <a16:creationId xmlns:a16="http://schemas.microsoft.com/office/drawing/2014/main" id="{8132A82C-7094-40D0-B84D-44C2387F6310}"/>
              </a:ext>
            </a:extLst>
          </p:cNvPr>
          <p:cNvSpPr>
            <a:spLocks noGrp="1"/>
          </p:cNvSpPr>
          <p:nvPr>
            <p:ph type="ftr" sz="quarter" idx="11"/>
          </p:nvPr>
        </p:nvSpPr>
        <p:spPr/>
        <p:txBody>
          <a:bodyPr/>
          <a:lstStyle/>
          <a:p>
            <a:pPr>
              <a:defRPr/>
            </a:pPr>
            <a:r>
              <a:rPr lang="en-US" sz="1500">
                <a:hlinkClick r:id="rId3">
                  <a:extLst>
                    <a:ext uri="{A12FA001-AC4F-418D-AE19-62706E023703}">
                      <ahyp:hlinkClr xmlns:ahyp="http://schemas.microsoft.com/office/drawing/2018/hyperlinkcolor" val="tx"/>
                    </a:ext>
                  </a:extLst>
                </a:hlinkClick>
              </a:rPr>
              <a:t>A SDE for Interactive Extreme-Scale Analytics</a:t>
            </a:r>
            <a:endParaRPr lang="en-US" sz="1500" dirty="0">
              <a:hlinkClick r:id="rId3">
                <a:extLst>
                  <a:ext uri="{A12FA001-AC4F-418D-AE19-62706E023703}">
                    <ahyp:hlinkClr xmlns:ahyp="http://schemas.microsoft.com/office/drawing/2018/hyperlinkcolor" val="tx"/>
                  </a:ext>
                </a:extLst>
              </a:hlinkClick>
            </a:endParaRPr>
          </a:p>
        </p:txBody>
      </p:sp>
      <p:sp>
        <p:nvSpPr>
          <p:cNvPr id="18" name="Content Placeholder 1">
            <a:extLst>
              <a:ext uri="{FF2B5EF4-FFF2-40B4-BE49-F238E27FC236}">
                <a16:creationId xmlns:a16="http://schemas.microsoft.com/office/drawing/2014/main" id="{CF88A67D-7B5D-45A6-9D5A-B8E753C69967}"/>
              </a:ext>
            </a:extLst>
          </p:cNvPr>
          <p:cNvSpPr>
            <a:spLocks noGrp="1"/>
          </p:cNvSpPr>
          <p:nvPr>
            <p:ph idx="1"/>
          </p:nvPr>
        </p:nvSpPr>
        <p:spPr>
          <a:xfrm>
            <a:off x="68178" y="908720"/>
            <a:ext cx="9075821" cy="5217443"/>
          </a:xfrm>
        </p:spPr>
        <p:txBody>
          <a:bodyPr/>
          <a:lstStyle/>
          <a:p>
            <a:r>
              <a:rPr lang="en-US" dirty="0"/>
              <a:t>Big </a:t>
            </a:r>
            <a:r>
              <a:rPr lang="en-US" dirty="0">
                <a:solidFill>
                  <a:srgbClr val="FF0000"/>
                </a:solidFill>
              </a:rPr>
              <a:t>Streaming</a:t>
            </a:r>
            <a:r>
              <a:rPr lang="en-US" dirty="0"/>
              <a:t> Data processing pipelines</a:t>
            </a:r>
          </a:p>
          <a:p>
            <a:r>
              <a:rPr lang="en-US" dirty="0">
                <a:solidFill>
                  <a:srgbClr val="FF0000"/>
                </a:solidFill>
              </a:rPr>
              <a:t>At scale (e.g. TB/min or higher)</a:t>
            </a:r>
          </a:p>
          <a:p>
            <a:pPr lvl="1"/>
            <a:r>
              <a:rPr lang="en-US" sz="2400" dirty="0">
                <a:solidFill>
                  <a:srgbClr val="0070C0"/>
                </a:solidFill>
              </a:rPr>
              <a:t>Synopses (sketches, samples, histograms) provide </a:t>
            </a:r>
            <a:r>
              <a:rPr lang="en-US" sz="2400" dirty="0"/>
              <a:t>a perfect fit to speed up the processing boosting </a:t>
            </a:r>
            <a:r>
              <a:rPr lang="en-US" dirty="0">
                <a:solidFill>
                  <a:srgbClr val="FF0000"/>
                </a:solidFill>
              </a:rPr>
              <a:t>interactivity</a:t>
            </a:r>
            <a:r>
              <a:rPr lang="en-US" sz="2400" dirty="0"/>
              <a:t> in analytics</a:t>
            </a:r>
            <a:endParaRPr lang="en-US" sz="2400" dirty="0">
              <a:solidFill>
                <a:srgbClr val="0070C0"/>
              </a:solidFill>
            </a:endParaRPr>
          </a:p>
          <a:p>
            <a:pPr marL="457200" lvl="1" indent="0">
              <a:buNone/>
            </a:pPr>
            <a:endParaRPr lang="en-US" sz="1200" dirty="0"/>
          </a:p>
          <a:p>
            <a:pPr lvl="1"/>
            <a:r>
              <a:rPr lang="en-US" sz="2700" dirty="0">
                <a:solidFill>
                  <a:srgbClr val="0070C0"/>
                </a:solidFill>
              </a:rPr>
              <a:t>Enhanced Horizontal Scalability</a:t>
            </a:r>
          </a:p>
          <a:p>
            <a:pPr lvl="2"/>
            <a:r>
              <a:rPr lang="en-US" sz="2300" dirty="0">
                <a:solidFill>
                  <a:srgbClr val="00B050"/>
                </a:solidFill>
              </a:rPr>
              <a:t>Parallel</a:t>
            </a:r>
            <a:r>
              <a:rPr lang="en-US" sz="2300" dirty="0"/>
              <a:t> processing </a:t>
            </a:r>
            <a:r>
              <a:rPr lang="en-US" sz="2300" dirty="0">
                <a:solidFill>
                  <a:srgbClr val="00B050"/>
                </a:solidFill>
              </a:rPr>
              <a:t>with reduced load </a:t>
            </a:r>
            <a:r>
              <a:rPr lang="en-US" sz="2300" dirty="0"/>
              <a:t>due to data summarization</a:t>
            </a:r>
          </a:p>
          <a:p>
            <a:pPr lvl="1"/>
            <a:endParaRPr lang="en-US" sz="1200" dirty="0"/>
          </a:p>
          <a:p>
            <a:pPr lvl="1"/>
            <a:r>
              <a:rPr lang="en-US" sz="2700" dirty="0">
                <a:solidFill>
                  <a:srgbClr val="0070C0"/>
                </a:solidFill>
              </a:rPr>
              <a:t>Vertical Scalability</a:t>
            </a:r>
          </a:p>
          <a:p>
            <a:pPr lvl="2"/>
            <a:r>
              <a:rPr lang="en-US" sz="2300" dirty="0"/>
              <a:t>Scaling to </a:t>
            </a:r>
            <a:r>
              <a:rPr lang="en-US" sz="2300" dirty="0">
                <a:solidFill>
                  <a:srgbClr val="00B050"/>
                </a:solidFill>
              </a:rPr>
              <a:t>very high number of</a:t>
            </a:r>
            <a:r>
              <a:rPr lang="en-US" sz="2300" dirty="0"/>
              <a:t> processed </a:t>
            </a:r>
            <a:r>
              <a:rPr lang="en-US" sz="2300" dirty="0">
                <a:solidFill>
                  <a:srgbClr val="00B050"/>
                </a:solidFill>
              </a:rPr>
              <a:t>streams</a:t>
            </a:r>
          </a:p>
          <a:p>
            <a:pPr lvl="1"/>
            <a:endParaRPr lang="en-US" sz="1200" dirty="0"/>
          </a:p>
          <a:p>
            <a:pPr lvl="1"/>
            <a:r>
              <a:rPr lang="en-US" sz="2700" dirty="0">
                <a:solidFill>
                  <a:srgbClr val="0070C0"/>
                </a:solidFill>
              </a:rPr>
              <a:t>Federated Scalability</a:t>
            </a:r>
          </a:p>
          <a:p>
            <a:pPr lvl="2"/>
            <a:r>
              <a:rPr lang="en-US" sz="2300" dirty="0">
                <a:solidFill>
                  <a:srgbClr val="00B050"/>
                </a:solidFill>
              </a:rPr>
              <a:t>Reduce bandwidth consumption </a:t>
            </a:r>
            <a:r>
              <a:rPr lang="en-US" sz="2300" dirty="0"/>
              <a:t>in multi-cluster settings</a:t>
            </a:r>
          </a:p>
        </p:txBody>
      </p:sp>
    </p:spTree>
    <p:extLst>
      <p:ext uri="{BB962C8B-B14F-4D97-AF65-F5344CB8AC3E}">
        <p14:creationId xmlns:p14="http://schemas.microsoft.com/office/powerpoint/2010/main" val="3543541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808797-E0E1-496A-8466-4A7B7813EAAC}"/>
              </a:ext>
            </a:extLst>
          </p:cNvPr>
          <p:cNvSpPr>
            <a:spLocks noGrp="1"/>
          </p:cNvSpPr>
          <p:nvPr>
            <p:ph type="title"/>
          </p:nvPr>
        </p:nvSpPr>
        <p:spPr/>
        <p:txBody>
          <a:bodyPr/>
          <a:lstStyle/>
          <a:p>
            <a:r>
              <a:rPr lang="en-US" sz="3600" dirty="0"/>
              <a:t>A Synopses Data Engine (</a:t>
            </a:r>
            <a:r>
              <a:rPr lang="en-US" sz="3600" dirty="0" err="1"/>
              <a:t>SDE</a:t>
            </a:r>
            <a:r>
              <a:rPr lang="en-US" sz="3600" dirty="0"/>
              <a:t>)-as-a-Service</a:t>
            </a:r>
          </a:p>
        </p:txBody>
      </p:sp>
      <p:sp>
        <p:nvSpPr>
          <p:cNvPr id="4" name="Slide Number Placeholder 3">
            <a:extLst>
              <a:ext uri="{FF2B5EF4-FFF2-40B4-BE49-F238E27FC236}">
                <a16:creationId xmlns:a16="http://schemas.microsoft.com/office/drawing/2014/main" id="{1C1FDF88-28FE-4365-B03E-936E984C34EA}"/>
              </a:ext>
            </a:extLst>
          </p:cNvPr>
          <p:cNvSpPr>
            <a:spLocks noGrp="1"/>
          </p:cNvSpPr>
          <p:nvPr>
            <p:ph type="sldNum" sz="quarter" idx="12"/>
          </p:nvPr>
        </p:nvSpPr>
        <p:spPr/>
        <p:txBody>
          <a:bodyPr/>
          <a:lstStyle/>
          <a:p>
            <a:pPr>
              <a:defRPr/>
            </a:pPr>
            <a:fld id="{5BC7FEBF-A170-470C-A369-F0D066FB58E5}" type="slidenum">
              <a:rPr lang="en-US" smtClean="0"/>
              <a:pPr>
                <a:defRPr/>
              </a:pPr>
              <a:t>3</a:t>
            </a:fld>
            <a:endParaRPr lang="en-US"/>
          </a:p>
        </p:txBody>
      </p:sp>
      <p:sp>
        <p:nvSpPr>
          <p:cNvPr id="5" name="Footer Placeholder 4">
            <a:extLst>
              <a:ext uri="{FF2B5EF4-FFF2-40B4-BE49-F238E27FC236}">
                <a16:creationId xmlns:a16="http://schemas.microsoft.com/office/drawing/2014/main" id="{8132A82C-7094-40D0-B84D-44C2387F6310}"/>
              </a:ext>
            </a:extLst>
          </p:cNvPr>
          <p:cNvSpPr>
            <a:spLocks noGrp="1"/>
          </p:cNvSpPr>
          <p:nvPr>
            <p:ph type="ftr" sz="quarter" idx="11"/>
          </p:nvPr>
        </p:nvSpPr>
        <p:spPr/>
        <p:txBody>
          <a:bodyPr/>
          <a:lstStyle/>
          <a:p>
            <a:pPr>
              <a:defRPr/>
            </a:pPr>
            <a:r>
              <a:rPr lang="en-US" sz="1500">
                <a:hlinkClick r:id="rId3">
                  <a:extLst>
                    <a:ext uri="{A12FA001-AC4F-418D-AE19-62706E023703}">
                      <ahyp:hlinkClr xmlns:ahyp="http://schemas.microsoft.com/office/drawing/2018/hyperlinkcolor" val="tx"/>
                    </a:ext>
                  </a:extLst>
                </a:hlinkClick>
              </a:rPr>
              <a:t>A SDE for Interactive Extreme-Scale Analytics</a:t>
            </a:r>
            <a:endParaRPr lang="en-US" sz="1500" dirty="0">
              <a:hlinkClick r:id="rId3">
                <a:extLst>
                  <a:ext uri="{A12FA001-AC4F-418D-AE19-62706E023703}">
                    <ahyp:hlinkClr xmlns:ahyp="http://schemas.microsoft.com/office/drawing/2018/hyperlinkcolor" val="tx"/>
                  </a:ext>
                </a:extLst>
              </a:hlinkClick>
            </a:endParaRPr>
          </a:p>
        </p:txBody>
      </p:sp>
      <mc:AlternateContent xmlns:mc="http://schemas.openxmlformats.org/markup-compatibility/2006" xmlns:a14="http://schemas.microsoft.com/office/drawing/2010/main">
        <mc:Choice Requires="a14">
          <p:sp>
            <p:nvSpPr>
              <p:cNvPr id="13" name="Content Placeholder 1">
                <a:extLst>
                  <a:ext uri="{FF2B5EF4-FFF2-40B4-BE49-F238E27FC236}">
                    <a16:creationId xmlns:a16="http://schemas.microsoft.com/office/drawing/2014/main" id="{562EBADF-39A5-46C0-9948-2F414A99DDBE}"/>
                  </a:ext>
                </a:extLst>
              </p:cNvPr>
              <p:cNvSpPr>
                <a:spLocks noGrp="1"/>
              </p:cNvSpPr>
              <p:nvPr>
                <p:ph idx="1"/>
              </p:nvPr>
            </p:nvSpPr>
            <p:spPr>
              <a:xfrm>
                <a:off x="68178" y="908720"/>
                <a:ext cx="9075821" cy="5217443"/>
              </a:xfrm>
            </p:spPr>
            <p:txBody>
              <a:bodyPr/>
              <a:lstStyle/>
              <a:p>
                <a:r>
                  <a:rPr lang="en-US" dirty="0"/>
                  <a:t>Apache </a:t>
                </a:r>
                <a:r>
                  <a:rPr lang="en-US" dirty="0" err="1"/>
                  <a:t>Flink</a:t>
                </a:r>
                <a:r>
                  <a:rPr lang="en-US" dirty="0"/>
                  <a:t> implementation</a:t>
                </a:r>
              </a:p>
              <a:p>
                <a:r>
                  <a:rPr lang="en-US" dirty="0" err="1">
                    <a:solidFill>
                      <a:srgbClr val="FF0000"/>
                    </a:solidFill>
                  </a:rPr>
                  <a:t>SDE</a:t>
                </a:r>
                <a:r>
                  <a:rPr lang="en-US" dirty="0">
                    <a:solidFill>
                      <a:srgbClr val="FF0000"/>
                    </a:solidFill>
                  </a:rPr>
                  <a:t>-as-a-service (</a:t>
                </a:r>
                <a:r>
                  <a:rPr lang="en-US" dirty="0" err="1">
                    <a:solidFill>
                      <a:srgbClr val="FF0000"/>
                    </a:solidFill>
                  </a:rPr>
                  <a:t>SDEaaS</a:t>
                </a:r>
                <a:r>
                  <a:rPr lang="en-US" dirty="0">
                    <a:solidFill>
                      <a:srgbClr val="FF0000"/>
                    </a:solidFill>
                  </a:rPr>
                  <a:t>) Design</a:t>
                </a:r>
              </a:p>
              <a:p>
                <a:pPr lvl="1"/>
                <a:r>
                  <a:rPr lang="en-US" sz="2700" dirty="0"/>
                  <a:t>constantly running job in one or more clusters, accepting </a:t>
                </a:r>
                <a:r>
                  <a:rPr lang="en-US" sz="2700" dirty="0">
                    <a:solidFill>
                      <a:srgbClr val="0070C0"/>
                    </a:solidFill>
                  </a:rPr>
                  <a:t>on-the-fly</a:t>
                </a:r>
                <a:r>
                  <a:rPr lang="en-US" sz="2700" dirty="0"/>
                  <a:t> requests </a:t>
                </a:r>
                <a:r>
                  <a:rPr lang="en-US" sz="2700" dirty="0">
                    <a:solidFill>
                      <a:srgbClr val="0070C0"/>
                    </a:solidFill>
                  </a:rPr>
                  <a:t>without downtime</a:t>
                </a:r>
              </a:p>
              <a:p>
                <a:pPr marL="457200" lvl="1" indent="0">
                  <a:buNone/>
                </a:pPr>
                <a:endParaRPr lang="en-US" sz="1200" dirty="0"/>
              </a:p>
              <a:p>
                <a:pPr lvl="1"/>
                <a:r>
                  <a:rPr lang="en-US" sz="2700" dirty="0">
                    <a:solidFill>
                      <a:srgbClr val="0070C0"/>
                    </a:solidFill>
                  </a:rPr>
                  <a:t>Re-uses</a:t>
                </a:r>
                <a:r>
                  <a:rPr lang="en-US" sz="2700" dirty="0"/>
                  <a:t> common synopses across concurrent workflows</a:t>
                </a:r>
              </a:p>
              <a:p>
                <a:pPr lvl="1"/>
                <a:endParaRPr lang="en-US" sz="1200" dirty="0"/>
              </a:p>
              <a:p>
                <a:pPr lvl="1"/>
                <a:r>
                  <a:rPr lang="en-US" sz="2700" dirty="0">
                    <a:solidFill>
                      <a:srgbClr val="0070C0"/>
                    </a:solidFill>
                  </a:rPr>
                  <a:t>Avoid duplicating </a:t>
                </a:r>
                <a:r>
                  <a:rPr lang="en-US" sz="2700" dirty="0"/>
                  <a:t>common streams and synopses among workflows that use them</a:t>
                </a:r>
              </a:p>
              <a:p>
                <a:pPr lvl="1"/>
                <a:endParaRPr lang="en-US" sz="1200" dirty="0"/>
              </a:p>
              <a:p>
                <a:pPr lvl="1"/>
                <a:r>
                  <a:rPr lang="en-US" sz="2700" dirty="0"/>
                  <a:t>Each </a:t>
                </a:r>
                <a:r>
                  <a:rPr lang="en-US" sz="2700" dirty="0">
                    <a:solidFill>
                      <a:srgbClr val="0070C0"/>
                    </a:solidFill>
                  </a:rPr>
                  <a:t>new synopsis </a:t>
                </a:r>
                <a:r>
                  <a:rPr lang="en-US" sz="2700" dirty="0"/>
                  <a:t>reserves </a:t>
                </a:r>
                <a:r>
                  <a:rPr lang="en-US" sz="2700" dirty="0">
                    <a:solidFill>
                      <a:srgbClr val="0070C0"/>
                    </a:solidFill>
                  </a:rPr>
                  <a:t>new tasks</a:t>
                </a:r>
                <a:r>
                  <a:rPr lang="en-US" sz="2700" dirty="0"/>
                  <a:t>, while </a:t>
                </a:r>
                <a:r>
                  <a:rPr lang="en-US" sz="2700" dirty="0">
                    <a:solidFill>
                      <a:srgbClr val="FF0000"/>
                    </a:solidFill>
                  </a:rPr>
                  <a:t>without</a:t>
                </a:r>
                <a:r>
                  <a:rPr lang="en-US" sz="2700" dirty="0"/>
                  <a:t> </a:t>
                </a:r>
                <a:r>
                  <a:rPr lang="en-US" sz="2700" dirty="0" err="1">
                    <a:solidFill>
                      <a:srgbClr val="FF0000"/>
                    </a:solidFill>
                  </a:rPr>
                  <a:t>SDEaaS</a:t>
                </a:r>
                <a:r>
                  <a:rPr lang="en-US" sz="2700" dirty="0">
                    <a:solidFill>
                      <a:srgbClr val="FF0000"/>
                    </a:solidFill>
                  </a:rPr>
                  <a:t> </a:t>
                </a:r>
                <a:r>
                  <a:rPr lang="en-US" sz="2700" dirty="0"/>
                  <a:t>reserves</a:t>
                </a:r>
                <a:r>
                  <a:rPr lang="en-US" sz="2700" dirty="0">
                    <a:solidFill>
                      <a:srgbClr val="FF0000"/>
                    </a:solidFill>
                  </a:rPr>
                  <a:t> entire task slots </a:t>
                </a:r>
              </a:p>
              <a:p>
                <a:pPr marL="457200" lvl="1" indent="0">
                  <a:buNone/>
                </a:pPr>
                <a:r>
                  <a:rPr lang="en-US" sz="2700" i="1" dirty="0">
                    <a:solidFill>
                      <a:srgbClr val="FF0000"/>
                    </a:solidFill>
                  </a:rPr>
                  <a:t>    </a:t>
                </a:r>
                <a:r>
                  <a:rPr lang="en-US" sz="2700" i="1" dirty="0"/>
                  <a:t>(CPU cores </a:t>
                </a:r>
                <a14:m>
                  <m:oMath xmlns:m="http://schemas.openxmlformats.org/officeDocument/2006/math">
                    <m:r>
                      <a:rPr lang="en-US" sz="2700" i="1" dirty="0" smtClean="0">
                        <a:latin typeface="Cambria Math" panose="02040503050406030204" pitchFamily="18" charset="0"/>
                        <a:ea typeface="Cambria Math" panose="02040503050406030204" pitchFamily="18" charset="0"/>
                      </a:rPr>
                      <m:t>~</m:t>
                    </m:r>
                  </m:oMath>
                </a14:m>
                <a:r>
                  <a:rPr lang="en-US" sz="2700" i="1" dirty="0"/>
                  <a:t> task slots &lt; tasks)</a:t>
                </a:r>
              </a:p>
            </p:txBody>
          </p:sp>
        </mc:Choice>
        <mc:Fallback xmlns="">
          <p:sp>
            <p:nvSpPr>
              <p:cNvPr id="13" name="Content Placeholder 1">
                <a:extLst>
                  <a:ext uri="{FF2B5EF4-FFF2-40B4-BE49-F238E27FC236}">
                    <a16:creationId xmlns:a16="http://schemas.microsoft.com/office/drawing/2014/main" id="{562EBADF-39A5-46C0-9948-2F414A99DDBE}"/>
                  </a:ext>
                </a:extLst>
              </p:cNvPr>
              <p:cNvSpPr>
                <a:spLocks noGrp="1" noRot="1" noChangeAspect="1" noMove="1" noResize="1" noEditPoints="1" noAdjustHandles="1" noChangeArrowheads="1" noChangeShapeType="1" noTextEdit="1"/>
              </p:cNvSpPr>
              <p:nvPr>
                <p:ph idx="1"/>
              </p:nvPr>
            </p:nvSpPr>
            <p:spPr>
              <a:xfrm>
                <a:off x="68178" y="908720"/>
                <a:ext cx="9075821" cy="5217443"/>
              </a:xfrm>
              <a:blipFill>
                <a:blip r:embed="rId4"/>
                <a:stretch>
                  <a:fillRect t="-1519" b="-9112"/>
                </a:stretch>
              </a:blipFill>
            </p:spPr>
            <p:txBody>
              <a:bodyPr/>
              <a:lstStyle/>
              <a:p>
                <a:r>
                  <a:rPr lang="en-US">
                    <a:noFill/>
                  </a:rPr>
                  <a:t> </a:t>
                </a:r>
              </a:p>
            </p:txBody>
          </p:sp>
        </mc:Fallback>
      </mc:AlternateContent>
    </p:spTree>
    <p:extLst>
      <p:ext uri="{BB962C8B-B14F-4D97-AF65-F5344CB8AC3E}">
        <p14:creationId xmlns:p14="http://schemas.microsoft.com/office/powerpoint/2010/main" val="100530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C97AF9-9ECB-491D-893A-ECABF1F29426}"/>
              </a:ext>
            </a:extLst>
          </p:cNvPr>
          <p:cNvSpPr>
            <a:spLocks noGrp="1"/>
          </p:cNvSpPr>
          <p:nvPr>
            <p:ph type="title"/>
          </p:nvPr>
        </p:nvSpPr>
        <p:spPr>
          <a:xfrm>
            <a:off x="68178" y="15593"/>
            <a:ext cx="9075821" cy="743953"/>
          </a:xfrm>
        </p:spPr>
        <p:txBody>
          <a:bodyPr/>
          <a:lstStyle/>
          <a:p>
            <a:r>
              <a:rPr lang="en-US" dirty="0" err="1"/>
              <a:t>SDEaaS</a:t>
            </a:r>
            <a:r>
              <a:rPr lang="en-US" dirty="0"/>
              <a:t> API &amp; Remarks</a:t>
            </a:r>
          </a:p>
        </p:txBody>
      </p:sp>
      <p:sp>
        <p:nvSpPr>
          <p:cNvPr id="4" name="Slide Number Placeholder 3">
            <a:extLst>
              <a:ext uri="{FF2B5EF4-FFF2-40B4-BE49-F238E27FC236}">
                <a16:creationId xmlns:a16="http://schemas.microsoft.com/office/drawing/2014/main" id="{8587DB1A-69AC-42C4-B129-AFE8C1731123}"/>
              </a:ext>
            </a:extLst>
          </p:cNvPr>
          <p:cNvSpPr>
            <a:spLocks noGrp="1"/>
          </p:cNvSpPr>
          <p:nvPr>
            <p:ph type="sldNum" sz="quarter" idx="12"/>
          </p:nvPr>
        </p:nvSpPr>
        <p:spPr/>
        <p:txBody>
          <a:bodyPr/>
          <a:lstStyle/>
          <a:p>
            <a:pPr>
              <a:defRPr/>
            </a:pPr>
            <a:fld id="{5BC7FEBF-A170-470C-A369-F0D066FB58E5}" type="slidenum">
              <a:rPr lang="en-US" smtClean="0"/>
              <a:pPr>
                <a:defRPr/>
              </a:pPr>
              <a:t>4</a:t>
            </a:fld>
            <a:endParaRPr lang="en-US"/>
          </a:p>
        </p:txBody>
      </p:sp>
      <p:sp>
        <p:nvSpPr>
          <p:cNvPr id="5" name="Footer Placeholder 4">
            <a:extLst>
              <a:ext uri="{FF2B5EF4-FFF2-40B4-BE49-F238E27FC236}">
                <a16:creationId xmlns:a16="http://schemas.microsoft.com/office/drawing/2014/main" id="{0C111738-AD2B-4F40-859E-529E8947663E}"/>
              </a:ext>
            </a:extLst>
          </p:cNvPr>
          <p:cNvSpPr>
            <a:spLocks noGrp="1"/>
          </p:cNvSpPr>
          <p:nvPr>
            <p:ph type="ftr" sz="quarter" idx="11"/>
          </p:nvPr>
        </p:nvSpPr>
        <p:spPr/>
        <p:txBody>
          <a:bodyPr/>
          <a:lstStyle/>
          <a:p>
            <a:pPr>
              <a:defRPr/>
            </a:pPr>
            <a:r>
              <a:rPr lang="en-US" sz="1500">
                <a:hlinkClick r:id="rId3">
                  <a:extLst>
                    <a:ext uri="{A12FA001-AC4F-418D-AE19-62706E023703}">
                      <ahyp:hlinkClr xmlns:ahyp="http://schemas.microsoft.com/office/drawing/2018/hyperlinkcolor" val="tx"/>
                    </a:ext>
                  </a:extLst>
                </a:hlinkClick>
              </a:rPr>
              <a:t>A SDE for Interactive Extreme-Scale Analytics</a:t>
            </a:r>
            <a:endParaRPr lang="en-US" sz="1500" dirty="0">
              <a:hlinkClick r:id="rId3">
                <a:extLst>
                  <a:ext uri="{A12FA001-AC4F-418D-AE19-62706E023703}">
                    <ahyp:hlinkClr xmlns:ahyp="http://schemas.microsoft.com/office/drawing/2018/hyperlinkcolor" val="tx"/>
                  </a:ext>
                </a:extLst>
              </a:hlinkClick>
            </a:endParaRPr>
          </a:p>
        </p:txBody>
      </p:sp>
      <p:sp>
        <p:nvSpPr>
          <p:cNvPr id="6" name="Content Placeholder 1">
            <a:extLst>
              <a:ext uri="{FF2B5EF4-FFF2-40B4-BE49-F238E27FC236}">
                <a16:creationId xmlns:a16="http://schemas.microsoft.com/office/drawing/2014/main" id="{B91E11EC-77FE-48E6-80EA-A13A313047C8}"/>
              </a:ext>
            </a:extLst>
          </p:cNvPr>
          <p:cNvSpPr>
            <a:spLocks noGrp="1"/>
          </p:cNvSpPr>
          <p:nvPr>
            <p:ph idx="1"/>
          </p:nvPr>
        </p:nvSpPr>
        <p:spPr>
          <a:xfrm>
            <a:off x="304800" y="908720"/>
            <a:ext cx="8382000" cy="5217443"/>
          </a:xfrm>
        </p:spPr>
        <p:txBody>
          <a:bodyPr/>
          <a:lstStyle/>
          <a:p>
            <a:r>
              <a:rPr lang="en-US" sz="3100" dirty="0" err="1">
                <a:solidFill>
                  <a:srgbClr val="0070C0"/>
                </a:solidFill>
              </a:rPr>
              <a:t>SDEaaS</a:t>
            </a:r>
            <a:r>
              <a:rPr lang="en-US" sz="3100" dirty="0">
                <a:solidFill>
                  <a:srgbClr val="0070C0"/>
                </a:solidFill>
              </a:rPr>
              <a:t> API</a:t>
            </a:r>
          </a:p>
          <a:p>
            <a:pPr lvl="1"/>
            <a:r>
              <a:rPr lang="en-US" sz="2600" dirty="0">
                <a:solidFill>
                  <a:srgbClr val="0070C0"/>
                </a:solidFill>
              </a:rPr>
              <a:t>Build/Stop </a:t>
            </a:r>
            <a:r>
              <a:rPr lang="en-US" sz="2600" dirty="0"/>
              <a:t>synopsis at runtime, with zero downtime</a:t>
            </a:r>
          </a:p>
          <a:p>
            <a:pPr lvl="1"/>
            <a:r>
              <a:rPr lang="en-US" sz="2600" dirty="0"/>
              <a:t>Dynamically </a:t>
            </a:r>
            <a:r>
              <a:rPr lang="en-US" sz="2600" dirty="0">
                <a:solidFill>
                  <a:srgbClr val="0070C0"/>
                </a:solidFill>
              </a:rPr>
              <a:t>plug-in</a:t>
            </a:r>
            <a:r>
              <a:rPr lang="en-US" sz="2600" dirty="0"/>
              <a:t> of code of new synopsis on the fly</a:t>
            </a:r>
          </a:p>
          <a:p>
            <a:pPr lvl="1"/>
            <a:r>
              <a:rPr lang="en-US" sz="2600" dirty="0">
                <a:solidFill>
                  <a:srgbClr val="0070C0"/>
                </a:solidFill>
              </a:rPr>
              <a:t>Continuous</a:t>
            </a:r>
            <a:r>
              <a:rPr lang="en-US" sz="2600" dirty="0"/>
              <a:t> &amp; </a:t>
            </a:r>
            <a:r>
              <a:rPr lang="en-US" sz="2600" dirty="0">
                <a:solidFill>
                  <a:srgbClr val="0070C0"/>
                </a:solidFill>
              </a:rPr>
              <a:t>Ad-hoc</a:t>
            </a:r>
            <a:r>
              <a:rPr lang="en-US" sz="2600" dirty="0"/>
              <a:t> queries</a:t>
            </a:r>
          </a:p>
          <a:p>
            <a:r>
              <a:rPr lang="en-US" dirty="0"/>
              <a:t>Remarks</a:t>
            </a:r>
          </a:p>
          <a:p>
            <a:pPr lvl="1"/>
            <a:r>
              <a:rPr lang="en-US" sz="2600" dirty="0"/>
              <a:t>Support for cross Big Data platform execution scenarios</a:t>
            </a:r>
          </a:p>
          <a:p>
            <a:pPr lvl="1"/>
            <a:r>
              <a:rPr lang="en-US" sz="2600" dirty="0"/>
              <a:t>… via Input/output in JSON format</a:t>
            </a:r>
          </a:p>
          <a:p>
            <a:pPr lvl="1"/>
            <a:r>
              <a:rPr lang="en-US" sz="2600" dirty="0"/>
              <a:t>… and Kafka Input/output topics </a:t>
            </a:r>
          </a:p>
        </p:txBody>
      </p:sp>
    </p:spTree>
    <p:extLst>
      <p:ext uri="{BB962C8B-B14F-4D97-AF65-F5344CB8AC3E}">
        <p14:creationId xmlns:p14="http://schemas.microsoft.com/office/powerpoint/2010/main" val="2990301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58">
            <a:extLst>
              <a:ext uri="{FF2B5EF4-FFF2-40B4-BE49-F238E27FC236}">
                <a16:creationId xmlns:a16="http://schemas.microsoft.com/office/drawing/2014/main" id="{FC9DA571-2820-4EB6-838E-3AC81903A5CB}"/>
              </a:ext>
            </a:extLst>
          </p:cNvPr>
          <p:cNvPicPr>
            <a:picLocks noChangeAspect="1"/>
          </p:cNvPicPr>
          <p:nvPr/>
        </p:nvPicPr>
        <p:blipFill rotWithShape="1">
          <a:blip r:embed="rId3"/>
          <a:srcRect r="8263"/>
          <a:stretch/>
        </p:blipFill>
        <p:spPr>
          <a:xfrm>
            <a:off x="-1" y="2241790"/>
            <a:ext cx="9075821" cy="3851506"/>
          </a:xfrm>
          <a:prstGeom prst="rect">
            <a:avLst/>
          </a:prstGeom>
        </p:spPr>
      </p:pic>
      <p:sp>
        <p:nvSpPr>
          <p:cNvPr id="2" name="Oval 1">
            <a:extLst>
              <a:ext uri="{FF2B5EF4-FFF2-40B4-BE49-F238E27FC236}">
                <a16:creationId xmlns:a16="http://schemas.microsoft.com/office/drawing/2014/main" id="{7A142B4F-D825-4024-B779-445CA30CF40E}"/>
              </a:ext>
            </a:extLst>
          </p:cNvPr>
          <p:cNvSpPr/>
          <p:nvPr/>
        </p:nvSpPr>
        <p:spPr>
          <a:xfrm>
            <a:off x="467544" y="4023527"/>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59BDE65-DF54-4A75-BDD9-85E2DA3F7CBB}"/>
              </a:ext>
            </a:extLst>
          </p:cNvPr>
          <p:cNvSpPr/>
          <p:nvPr/>
        </p:nvSpPr>
        <p:spPr>
          <a:xfrm>
            <a:off x="467544" y="4023527"/>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BDC97AF9-9ECB-491D-893A-ECABF1F29426}"/>
              </a:ext>
            </a:extLst>
          </p:cNvPr>
          <p:cNvSpPr>
            <a:spLocks noGrp="1"/>
          </p:cNvSpPr>
          <p:nvPr>
            <p:ph type="title"/>
          </p:nvPr>
        </p:nvSpPr>
        <p:spPr/>
        <p:txBody>
          <a:bodyPr/>
          <a:lstStyle/>
          <a:p>
            <a:r>
              <a:rPr lang="en-US" dirty="0" err="1"/>
              <a:t>SDE</a:t>
            </a:r>
            <a:r>
              <a:rPr lang="en-US" dirty="0"/>
              <a:t> Architecture – Condensed View</a:t>
            </a:r>
          </a:p>
        </p:txBody>
      </p:sp>
      <p:sp>
        <p:nvSpPr>
          <p:cNvPr id="4" name="Slide Number Placeholder 3">
            <a:extLst>
              <a:ext uri="{FF2B5EF4-FFF2-40B4-BE49-F238E27FC236}">
                <a16:creationId xmlns:a16="http://schemas.microsoft.com/office/drawing/2014/main" id="{8587DB1A-69AC-42C4-B129-AFE8C1731123}"/>
              </a:ext>
            </a:extLst>
          </p:cNvPr>
          <p:cNvSpPr>
            <a:spLocks noGrp="1"/>
          </p:cNvSpPr>
          <p:nvPr>
            <p:ph type="sldNum" sz="quarter" idx="12"/>
          </p:nvPr>
        </p:nvSpPr>
        <p:spPr/>
        <p:txBody>
          <a:bodyPr/>
          <a:lstStyle/>
          <a:p>
            <a:pPr>
              <a:defRPr/>
            </a:pPr>
            <a:fld id="{5BC7FEBF-A170-470C-A369-F0D066FB58E5}" type="slidenum">
              <a:rPr lang="en-US" smtClean="0"/>
              <a:pPr>
                <a:defRPr/>
              </a:pPr>
              <a:t>5</a:t>
            </a:fld>
            <a:endParaRPr lang="en-US"/>
          </a:p>
        </p:txBody>
      </p:sp>
      <p:sp>
        <p:nvSpPr>
          <p:cNvPr id="5" name="Footer Placeholder 4">
            <a:extLst>
              <a:ext uri="{FF2B5EF4-FFF2-40B4-BE49-F238E27FC236}">
                <a16:creationId xmlns:a16="http://schemas.microsoft.com/office/drawing/2014/main" id="{0C111738-AD2B-4F40-859E-529E8947663E}"/>
              </a:ext>
            </a:extLst>
          </p:cNvPr>
          <p:cNvSpPr>
            <a:spLocks noGrp="1"/>
          </p:cNvSpPr>
          <p:nvPr>
            <p:ph type="ftr" sz="quarter" idx="11"/>
          </p:nvPr>
        </p:nvSpPr>
        <p:spPr/>
        <p:txBody>
          <a:bodyPr/>
          <a:lstStyle/>
          <a:p>
            <a:pPr>
              <a:defRPr/>
            </a:pPr>
            <a:r>
              <a:rPr lang="en-US" sz="1500">
                <a:hlinkClick r:id="rId4">
                  <a:extLst>
                    <a:ext uri="{A12FA001-AC4F-418D-AE19-62706E023703}">
                      <ahyp:hlinkClr xmlns:ahyp="http://schemas.microsoft.com/office/drawing/2018/hyperlinkcolor" val="tx"/>
                    </a:ext>
                  </a:extLst>
                </a:hlinkClick>
              </a:rPr>
              <a:t>A SDE for Interactive Extreme-Scale Analytics</a:t>
            </a:r>
            <a:endParaRPr lang="en-US" sz="1500" dirty="0">
              <a:hlinkClick r:id="rId4">
                <a:extLst>
                  <a:ext uri="{A12FA001-AC4F-418D-AE19-62706E023703}">
                    <ahyp:hlinkClr xmlns:ahyp="http://schemas.microsoft.com/office/drawing/2018/hyperlinkcolor" val="tx"/>
                  </a:ext>
                </a:extLst>
              </a:hlinkClick>
            </a:endParaRPr>
          </a:p>
        </p:txBody>
      </p:sp>
      <p:sp>
        <p:nvSpPr>
          <p:cNvPr id="12" name="TextBox 11">
            <a:extLst>
              <a:ext uri="{FF2B5EF4-FFF2-40B4-BE49-F238E27FC236}">
                <a16:creationId xmlns:a16="http://schemas.microsoft.com/office/drawing/2014/main" id="{B184C159-88EC-451A-A62A-6A025E49D05F}"/>
              </a:ext>
            </a:extLst>
          </p:cNvPr>
          <p:cNvSpPr txBox="1"/>
          <p:nvPr/>
        </p:nvSpPr>
        <p:spPr>
          <a:xfrm>
            <a:off x="1071019" y="1506034"/>
            <a:ext cx="4121641" cy="369332"/>
          </a:xfrm>
          <a:prstGeom prst="rect">
            <a:avLst/>
          </a:prstGeom>
          <a:noFill/>
        </p:spPr>
        <p:txBody>
          <a:bodyPr wrap="none" rtlCol="0">
            <a:spAutoFit/>
          </a:bodyPr>
          <a:lstStyle/>
          <a:p>
            <a:r>
              <a:rPr lang="en-US" b="1" dirty="0">
                <a:solidFill>
                  <a:srgbClr val="0070C0"/>
                </a:solidFill>
              </a:rPr>
              <a:t>New Synopsis maintenance request</a:t>
            </a:r>
          </a:p>
        </p:txBody>
      </p:sp>
      <p:sp>
        <p:nvSpPr>
          <p:cNvPr id="14" name="TextBox 13">
            <a:extLst>
              <a:ext uri="{FF2B5EF4-FFF2-40B4-BE49-F238E27FC236}">
                <a16:creationId xmlns:a16="http://schemas.microsoft.com/office/drawing/2014/main" id="{CBEF611E-4215-4335-9B8C-5876C37E58F5}"/>
              </a:ext>
            </a:extLst>
          </p:cNvPr>
          <p:cNvSpPr txBox="1"/>
          <p:nvPr/>
        </p:nvSpPr>
        <p:spPr>
          <a:xfrm>
            <a:off x="1763687" y="4705635"/>
            <a:ext cx="2376264" cy="646331"/>
          </a:xfrm>
          <a:prstGeom prst="rect">
            <a:avLst/>
          </a:prstGeom>
          <a:noFill/>
        </p:spPr>
        <p:txBody>
          <a:bodyPr wrap="square" rtlCol="0">
            <a:spAutoFit/>
          </a:bodyPr>
          <a:lstStyle/>
          <a:p>
            <a:pPr algn="ctr"/>
            <a:r>
              <a:rPr lang="en-US" dirty="0"/>
              <a:t>Produce keys pointing to workers</a:t>
            </a:r>
          </a:p>
        </p:txBody>
      </p:sp>
      <p:sp>
        <p:nvSpPr>
          <p:cNvPr id="16" name="Arrow: Down 15">
            <a:extLst>
              <a:ext uri="{FF2B5EF4-FFF2-40B4-BE49-F238E27FC236}">
                <a16:creationId xmlns:a16="http://schemas.microsoft.com/office/drawing/2014/main" id="{90E999E7-BC02-4110-A9A5-C8918003FEFB}"/>
              </a:ext>
            </a:extLst>
          </p:cNvPr>
          <p:cNvSpPr/>
          <p:nvPr/>
        </p:nvSpPr>
        <p:spPr>
          <a:xfrm rot="10800000">
            <a:off x="2771800" y="4455575"/>
            <a:ext cx="360040" cy="2695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325A86B-B8A3-4BD0-B0F4-B71026340D7D}"/>
              </a:ext>
            </a:extLst>
          </p:cNvPr>
          <p:cNvSpPr/>
          <p:nvPr/>
        </p:nvSpPr>
        <p:spPr>
          <a:xfrm>
            <a:off x="619944" y="162880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D64680D-F24A-494B-9BFC-5C4485BF8F72}"/>
              </a:ext>
            </a:extLst>
          </p:cNvPr>
          <p:cNvSpPr txBox="1"/>
          <p:nvPr/>
        </p:nvSpPr>
        <p:spPr>
          <a:xfrm>
            <a:off x="3131839" y="2136596"/>
            <a:ext cx="4581854" cy="646331"/>
          </a:xfrm>
          <a:prstGeom prst="rect">
            <a:avLst/>
          </a:prstGeom>
          <a:noFill/>
        </p:spPr>
        <p:txBody>
          <a:bodyPr wrap="square" rtlCol="0">
            <a:spAutoFit/>
          </a:bodyPr>
          <a:lstStyle/>
          <a:p>
            <a:pPr algn="ctr"/>
            <a:r>
              <a:rPr lang="en-US" dirty="0"/>
              <a:t>**each </a:t>
            </a:r>
            <a:r>
              <a:rPr lang="en-US" dirty="0" err="1"/>
              <a:t>CoFlatMap</a:t>
            </a:r>
            <a:r>
              <a:rPr lang="en-US" dirty="0"/>
              <a:t> hosts 2 </a:t>
            </a:r>
            <a:r>
              <a:rPr lang="en-US" dirty="0" err="1"/>
              <a:t>FlatMap</a:t>
            </a:r>
            <a:r>
              <a:rPr lang="en-US" dirty="0"/>
              <a:t> operators</a:t>
            </a:r>
          </a:p>
        </p:txBody>
      </p:sp>
    </p:spTree>
    <p:extLst>
      <p:ext uri="{BB962C8B-B14F-4D97-AF65-F5344CB8AC3E}">
        <p14:creationId xmlns:p14="http://schemas.microsoft.com/office/powerpoint/2010/main" val="131055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fill="remove" grpId="0" nodeType="withEffect">
                                  <p:stCondLst>
                                    <p:cond delay="0"/>
                                  </p:stCondLst>
                                  <p:childTnLst>
                                    <p:animMotion origin="layout" path="M -0.00122 0.00162 L 0.12847 0.00648 L 0.16719 0.00394 L 0.21458 -0.07754 L 0.26007 -0.07754 L 0.26007 -0.07731 " pathEditMode="relative" rAng="0" ptsTypes="AAAAAA">
                                      <p:cBhvr>
                                        <p:cTn id="6" dur="3000" fill="hold"/>
                                        <p:tgtEl>
                                          <p:spTgt spid="2"/>
                                        </p:tgtEl>
                                        <p:attrNameLst>
                                          <p:attrName>ppt_x</p:attrName>
                                          <p:attrName>ppt_y</p:attrName>
                                        </p:attrNameLst>
                                      </p:cBhvr>
                                      <p:rCtr x="13056" y="-3727"/>
                                    </p:animMotion>
                                  </p:childTnLst>
                                </p:cTn>
                              </p:par>
                              <p:par>
                                <p:cTn id="7" presetID="0" presetClass="path" presetSubtype="0" repeatCount="indefinite" accel="50000" decel="50000" fill="remove" grpId="0" nodeType="withEffect">
                                  <p:stCondLst>
                                    <p:cond delay="0"/>
                                  </p:stCondLst>
                                  <p:childTnLst>
                                    <p:animMotion origin="layout" path="M -0.00122 -0.00046 L 0.125 0.00417 L 0.26198 0.00417 L 0.26198 0.0044 " pathEditMode="relative" rAng="0" ptsTypes="AAAA">
                                      <p:cBhvr>
                                        <p:cTn id="8" dur="3000" fill="hold"/>
                                        <p:tgtEl>
                                          <p:spTgt spid="9"/>
                                        </p:tgtEl>
                                        <p:attrNameLst>
                                          <p:attrName>ppt_x</p:attrName>
                                          <p:attrName>ppt_y</p:attrName>
                                        </p:attrNameLst>
                                      </p:cBhvr>
                                      <p:rCtr x="13160" y="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58">
            <a:extLst>
              <a:ext uri="{FF2B5EF4-FFF2-40B4-BE49-F238E27FC236}">
                <a16:creationId xmlns:a16="http://schemas.microsoft.com/office/drawing/2014/main" id="{FC9DA571-2820-4EB6-838E-3AC81903A5CB}"/>
              </a:ext>
            </a:extLst>
          </p:cNvPr>
          <p:cNvPicPr>
            <a:picLocks noChangeAspect="1"/>
          </p:cNvPicPr>
          <p:nvPr/>
        </p:nvPicPr>
        <p:blipFill rotWithShape="1">
          <a:blip r:embed="rId3"/>
          <a:srcRect r="8263"/>
          <a:stretch/>
        </p:blipFill>
        <p:spPr>
          <a:xfrm>
            <a:off x="-1" y="2241790"/>
            <a:ext cx="9075821" cy="3851506"/>
          </a:xfrm>
          <a:prstGeom prst="rect">
            <a:avLst/>
          </a:prstGeom>
        </p:spPr>
      </p:pic>
      <p:sp>
        <p:nvSpPr>
          <p:cNvPr id="3" name="Title 2">
            <a:extLst>
              <a:ext uri="{FF2B5EF4-FFF2-40B4-BE49-F238E27FC236}">
                <a16:creationId xmlns:a16="http://schemas.microsoft.com/office/drawing/2014/main" id="{BDC97AF9-9ECB-491D-893A-ECABF1F29426}"/>
              </a:ext>
            </a:extLst>
          </p:cNvPr>
          <p:cNvSpPr>
            <a:spLocks noGrp="1"/>
          </p:cNvSpPr>
          <p:nvPr>
            <p:ph type="title"/>
          </p:nvPr>
        </p:nvSpPr>
        <p:spPr/>
        <p:txBody>
          <a:bodyPr/>
          <a:lstStyle/>
          <a:p>
            <a:r>
              <a:rPr lang="en-US" dirty="0" err="1"/>
              <a:t>SDE</a:t>
            </a:r>
            <a:r>
              <a:rPr lang="en-US" dirty="0"/>
              <a:t> Architecture – Condensed View</a:t>
            </a:r>
          </a:p>
        </p:txBody>
      </p:sp>
      <p:sp>
        <p:nvSpPr>
          <p:cNvPr id="4" name="Slide Number Placeholder 3">
            <a:extLst>
              <a:ext uri="{FF2B5EF4-FFF2-40B4-BE49-F238E27FC236}">
                <a16:creationId xmlns:a16="http://schemas.microsoft.com/office/drawing/2014/main" id="{8587DB1A-69AC-42C4-B129-AFE8C1731123}"/>
              </a:ext>
            </a:extLst>
          </p:cNvPr>
          <p:cNvSpPr>
            <a:spLocks noGrp="1"/>
          </p:cNvSpPr>
          <p:nvPr>
            <p:ph type="sldNum" sz="quarter" idx="12"/>
          </p:nvPr>
        </p:nvSpPr>
        <p:spPr/>
        <p:txBody>
          <a:bodyPr/>
          <a:lstStyle/>
          <a:p>
            <a:pPr>
              <a:defRPr/>
            </a:pPr>
            <a:fld id="{5BC7FEBF-A170-470C-A369-F0D066FB58E5}" type="slidenum">
              <a:rPr lang="en-US" smtClean="0"/>
              <a:pPr>
                <a:defRPr/>
              </a:pPr>
              <a:t>6</a:t>
            </a:fld>
            <a:endParaRPr lang="en-US"/>
          </a:p>
        </p:txBody>
      </p:sp>
      <p:sp>
        <p:nvSpPr>
          <p:cNvPr id="5" name="Footer Placeholder 4">
            <a:extLst>
              <a:ext uri="{FF2B5EF4-FFF2-40B4-BE49-F238E27FC236}">
                <a16:creationId xmlns:a16="http://schemas.microsoft.com/office/drawing/2014/main" id="{0C111738-AD2B-4F40-859E-529E8947663E}"/>
              </a:ext>
            </a:extLst>
          </p:cNvPr>
          <p:cNvSpPr>
            <a:spLocks noGrp="1"/>
          </p:cNvSpPr>
          <p:nvPr>
            <p:ph type="ftr" sz="quarter" idx="11"/>
          </p:nvPr>
        </p:nvSpPr>
        <p:spPr/>
        <p:txBody>
          <a:bodyPr/>
          <a:lstStyle/>
          <a:p>
            <a:pPr>
              <a:defRPr/>
            </a:pPr>
            <a:r>
              <a:rPr lang="en-US" sz="1500">
                <a:hlinkClick r:id="rId4">
                  <a:extLst>
                    <a:ext uri="{A12FA001-AC4F-418D-AE19-62706E023703}">
                      <ahyp:hlinkClr xmlns:ahyp="http://schemas.microsoft.com/office/drawing/2018/hyperlinkcolor" val="tx"/>
                    </a:ext>
                  </a:extLst>
                </a:hlinkClick>
              </a:rPr>
              <a:t>A SDE for Interactive Extreme-Scale Analytics</a:t>
            </a:r>
            <a:endParaRPr lang="en-US" sz="1500" dirty="0">
              <a:hlinkClick r:id="rId4">
                <a:extLst>
                  <a:ext uri="{A12FA001-AC4F-418D-AE19-62706E023703}">
                    <ahyp:hlinkClr xmlns:ahyp="http://schemas.microsoft.com/office/drawing/2018/hyperlinkcolor" val="tx"/>
                  </a:ext>
                </a:extLst>
              </a:hlinkClick>
            </a:endParaRPr>
          </a:p>
        </p:txBody>
      </p:sp>
      <p:sp>
        <p:nvSpPr>
          <p:cNvPr id="6" name="Isosceles Triangle 5">
            <a:extLst>
              <a:ext uri="{FF2B5EF4-FFF2-40B4-BE49-F238E27FC236}">
                <a16:creationId xmlns:a16="http://schemas.microsoft.com/office/drawing/2014/main" id="{85EB7746-E544-4534-9026-7DBE7329B15B}"/>
              </a:ext>
            </a:extLst>
          </p:cNvPr>
          <p:cNvSpPr/>
          <p:nvPr/>
        </p:nvSpPr>
        <p:spPr>
          <a:xfrm>
            <a:off x="68179" y="2866372"/>
            <a:ext cx="216024" cy="21602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7078DB9-FA59-4AFA-A527-981A6311D7DE}"/>
              </a:ext>
            </a:extLst>
          </p:cNvPr>
          <p:cNvSpPr txBox="1"/>
          <p:nvPr/>
        </p:nvSpPr>
        <p:spPr>
          <a:xfrm>
            <a:off x="1403648" y="1052736"/>
            <a:ext cx="5622052" cy="369332"/>
          </a:xfrm>
          <a:prstGeom prst="rect">
            <a:avLst/>
          </a:prstGeom>
          <a:noFill/>
        </p:spPr>
        <p:txBody>
          <a:bodyPr wrap="none" rtlCol="0">
            <a:spAutoFit/>
          </a:bodyPr>
          <a:lstStyle/>
          <a:p>
            <a:r>
              <a:rPr lang="en-US" b="1" dirty="0">
                <a:solidFill>
                  <a:schemeClr val="accent2"/>
                </a:solidFill>
              </a:rPr>
              <a:t>Updating a synopsis upon new data tuple arrival</a:t>
            </a:r>
          </a:p>
        </p:txBody>
      </p:sp>
      <p:sp>
        <p:nvSpPr>
          <p:cNvPr id="12" name="Isosceles Triangle 11">
            <a:extLst>
              <a:ext uri="{FF2B5EF4-FFF2-40B4-BE49-F238E27FC236}">
                <a16:creationId xmlns:a16="http://schemas.microsoft.com/office/drawing/2014/main" id="{8D1DE3F9-D430-4958-A42F-6678EB3002A3}"/>
              </a:ext>
            </a:extLst>
          </p:cNvPr>
          <p:cNvSpPr/>
          <p:nvPr/>
        </p:nvSpPr>
        <p:spPr>
          <a:xfrm>
            <a:off x="755576" y="1114266"/>
            <a:ext cx="216024" cy="21602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CB543A1-FDCF-4011-B7BB-C8D4EAF77E5D}"/>
              </a:ext>
            </a:extLst>
          </p:cNvPr>
          <p:cNvSpPr txBox="1"/>
          <p:nvPr/>
        </p:nvSpPr>
        <p:spPr>
          <a:xfrm>
            <a:off x="3059832" y="1723442"/>
            <a:ext cx="2871028" cy="646331"/>
          </a:xfrm>
          <a:prstGeom prst="rect">
            <a:avLst/>
          </a:prstGeom>
          <a:noFill/>
        </p:spPr>
        <p:txBody>
          <a:bodyPr wrap="square" rtlCol="0">
            <a:spAutoFit/>
          </a:bodyPr>
          <a:lstStyle/>
          <a:p>
            <a:pPr algn="ctr"/>
            <a:r>
              <a:rPr lang="en-US" dirty="0"/>
              <a:t>Lookup keys of workers handling that synopsis</a:t>
            </a:r>
          </a:p>
        </p:txBody>
      </p:sp>
      <p:sp>
        <p:nvSpPr>
          <p:cNvPr id="20" name="Arrow: Down 19">
            <a:extLst>
              <a:ext uri="{FF2B5EF4-FFF2-40B4-BE49-F238E27FC236}">
                <a16:creationId xmlns:a16="http://schemas.microsoft.com/office/drawing/2014/main" id="{7B5D0FA8-1BBB-40DC-A012-F7A54C34BE72}"/>
              </a:ext>
            </a:extLst>
          </p:cNvPr>
          <p:cNvSpPr/>
          <p:nvPr/>
        </p:nvSpPr>
        <p:spPr>
          <a:xfrm rot="2580117">
            <a:off x="3463432" y="2404089"/>
            <a:ext cx="360040" cy="2695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079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fill="hold" grpId="0" nodeType="withEffect">
                                  <p:stCondLst>
                                    <p:cond delay="0"/>
                                  </p:stCondLst>
                                  <p:childTnLst>
                                    <p:animMotion origin="layout" path="M 0.00174 -0.00116 L 0.28056 -0.00116 L 0.28941 -0.01274 L 0.3158 -0.01736 L 0.33333 -0.00116 L 0.31927 0.00578 L 0.28767 0.01527 L 0.28594 -0.00579 L 0.30868 -0.01042 L 0.34375 -0.00348 L 0.43681 0.04097 L 0.47899 0.04097 " pathEditMode="relative" ptsTypes="AAAAAAAAAAAA">
                                      <p:cBhvr>
                                        <p:cTn id="6" dur="5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58">
            <a:extLst>
              <a:ext uri="{FF2B5EF4-FFF2-40B4-BE49-F238E27FC236}">
                <a16:creationId xmlns:a16="http://schemas.microsoft.com/office/drawing/2014/main" id="{FC9DA571-2820-4EB6-838E-3AC81903A5CB}"/>
              </a:ext>
            </a:extLst>
          </p:cNvPr>
          <p:cNvPicPr>
            <a:picLocks noChangeAspect="1"/>
          </p:cNvPicPr>
          <p:nvPr/>
        </p:nvPicPr>
        <p:blipFill rotWithShape="1">
          <a:blip r:embed="rId3"/>
          <a:srcRect r="8263"/>
          <a:stretch/>
        </p:blipFill>
        <p:spPr>
          <a:xfrm>
            <a:off x="-1" y="2385806"/>
            <a:ext cx="9075821" cy="3851506"/>
          </a:xfrm>
          <a:prstGeom prst="rect">
            <a:avLst/>
          </a:prstGeom>
        </p:spPr>
      </p:pic>
      <p:sp>
        <p:nvSpPr>
          <p:cNvPr id="3" name="Title 2">
            <a:extLst>
              <a:ext uri="{FF2B5EF4-FFF2-40B4-BE49-F238E27FC236}">
                <a16:creationId xmlns:a16="http://schemas.microsoft.com/office/drawing/2014/main" id="{BDC97AF9-9ECB-491D-893A-ECABF1F29426}"/>
              </a:ext>
            </a:extLst>
          </p:cNvPr>
          <p:cNvSpPr>
            <a:spLocks noGrp="1"/>
          </p:cNvSpPr>
          <p:nvPr>
            <p:ph type="title"/>
          </p:nvPr>
        </p:nvSpPr>
        <p:spPr/>
        <p:txBody>
          <a:bodyPr/>
          <a:lstStyle/>
          <a:p>
            <a:r>
              <a:rPr lang="en-US" dirty="0" err="1"/>
              <a:t>SDE</a:t>
            </a:r>
            <a:r>
              <a:rPr lang="en-US" dirty="0"/>
              <a:t> Architecture – Condensed View</a:t>
            </a:r>
          </a:p>
        </p:txBody>
      </p:sp>
      <p:sp>
        <p:nvSpPr>
          <p:cNvPr id="4" name="Slide Number Placeholder 3">
            <a:extLst>
              <a:ext uri="{FF2B5EF4-FFF2-40B4-BE49-F238E27FC236}">
                <a16:creationId xmlns:a16="http://schemas.microsoft.com/office/drawing/2014/main" id="{8587DB1A-69AC-42C4-B129-AFE8C1731123}"/>
              </a:ext>
            </a:extLst>
          </p:cNvPr>
          <p:cNvSpPr>
            <a:spLocks noGrp="1"/>
          </p:cNvSpPr>
          <p:nvPr>
            <p:ph type="sldNum" sz="quarter" idx="12"/>
          </p:nvPr>
        </p:nvSpPr>
        <p:spPr/>
        <p:txBody>
          <a:bodyPr/>
          <a:lstStyle/>
          <a:p>
            <a:pPr>
              <a:defRPr/>
            </a:pPr>
            <a:fld id="{5BC7FEBF-A170-470C-A369-F0D066FB58E5}" type="slidenum">
              <a:rPr lang="en-US" smtClean="0"/>
              <a:pPr>
                <a:defRPr/>
              </a:pPr>
              <a:t>7</a:t>
            </a:fld>
            <a:endParaRPr lang="en-US"/>
          </a:p>
        </p:txBody>
      </p:sp>
      <p:sp>
        <p:nvSpPr>
          <p:cNvPr id="5" name="Footer Placeholder 4">
            <a:extLst>
              <a:ext uri="{FF2B5EF4-FFF2-40B4-BE49-F238E27FC236}">
                <a16:creationId xmlns:a16="http://schemas.microsoft.com/office/drawing/2014/main" id="{0C111738-AD2B-4F40-859E-529E8947663E}"/>
              </a:ext>
            </a:extLst>
          </p:cNvPr>
          <p:cNvSpPr>
            <a:spLocks noGrp="1"/>
          </p:cNvSpPr>
          <p:nvPr>
            <p:ph type="ftr" sz="quarter" idx="11"/>
          </p:nvPr>
        </p:nvSpPr>
        <p:spPr/>
        <p:txBody>
          <a:bodyPr/>
          <a:lstStyle/>
          <a:p>
            <a:pPr>
              <a:defRPr/>
            </a:pPr>
            <a:r>
              <a:rPr lang="en-US" sz="1500">
                <a:hlinkClick r:id="rId4">
                  <a:extLst>
                    <a:ext uri="{A12FA001-AC4F-418D-AE19-62706E023703}">
                      <ahyp:hlinkClr xmlns:ahyp="http://schemas.microsoft.com/office/drawing/2018/hyperlinkcolor" val="tx"/>
                    </a:ext>
                  </a:extLst>
                </a:hlinkClick>
              </a:rPr>
              <a:t>A SDE for Interactive Extreme-Scale Analytics</a:t>
            </a:r>
            <a:endParaRPr lang="en-US" sz="1500" dirty="0">
              <a:hlinkClick r:id="rId4">
                <a:extLst>
                  <a:ext uri="{A12FA001-AC4F-418D-AE19-62706E023703}">
                    <ahyp:hlinkClr xmlns:ahyp="http://schemas.microsoft.com/office/drawing/2018/hyperlinkcolor" val="tx"/>
                  </a:ext>
                </a:extLst>
              </a:hlinkClick>
            </a:endParaRPr>
          </a:p>
        </p:txBody>
      </p:sp>
      <p:sp>
        <p:nvSpPr>
          <p:cNvPr id="7" name="TextBox 6">
            <a:extLst>
              <a:ext uri="{FF2B5EF4-FFF2-40B4-BE49-F238E27FC236}">
                <a16:creationId xmlns:a16="http://schemas.microsoft.com/office/drawing/2014/main" id="{D7078DB9-FA59-4AFA-A527-981A6311D7DE}"/>
              </a:ext>
            </a:extLst>
          </p:cNvPr>
          <p:cNvSpPr txBox="1"/>
          <p:nvPr/>
        </p:nvSpPr>
        <p:spPr>
          <a:xfrm>
            <a:off x="971600" y="1663985"/>
            <a:ext cx="2454518" cy="369332"/>
          </a:xfrm>
          <a:prstGeom prst="rect">
            <a:avLst/>
          </a:prstGeom>
          <a:noFill/>
        </p:spPr>
        <p:txBody>
          <a:bodyPr wrap="none" rtlCol="0">
            <a:spAutoFit/>
          </a:bodyPr>
          <a:lstStyle/>
          <a:p>
            <a:r>
              <a:rPr lang="en-US" b="1" dirty="0"/>
              <a:t>Querying a synopsis</a:t>
            </a:r>
          </a:p>
        </p:txBody>
      </p:sp>
      <p:sp>
        <p:nvSpPr>
          <p:cNvPr id="2" name="Cylinder 1">
            <a:extLst>
              <a:ext uri="{FF2B5EF4-FFF2-40B4-BE49-F238E27FC236}">
                <a16:creationId xmlns:a16="http://schemas.microsoft.com/office/drawing/2014/main" id="{A7D4EDDC-F705-4C22-B6C7-F700435F242B}"/>
              </a:ext>
            </a:extLst>
          </p:cNvPr>
          <p:cNvSpPr/>
          <p:nvPr/>
        </p:nvSpPr>
        <p:spPr>
          <a:xfrm>
            <a:off x="24063" y="4087242"/>
            <a:ext cx="183341" cy="360040"/>
          </a:xfrm>
          <a:prstGeom prst="can">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6165049-6761-4E65-A1EC-0981A1424A4E}"/>
              </a:ext>
            </a:extLst>
          </p:cNvPr>
          <p:cNvSpPr txBox="1"/>
          <p:nvPr/>
        </p:nvSpPr>
        <p:spPr>
          <a:xfrm>
            <a:off x="2051720" y="4869160"/>
            <a:ext cx="1872208" cy="646331"/>
          </a:xfrm>
          <a:prstGeom prst="rect">
            <a:avLst/>
          </a:prstGeom>
          <a:noFill/>
        </p:spPr>
        <p:txBody>
          <a:bodyPr wrap="square" rtlCol="0">
            <a:spAutoFit/>
          </a:bodyPr>
          <a:lstStyle/>
          <a:p>
            <a:pPr algn="ctr"/>
            <a:r>
              <a:rPr lang="en-US" dirty="0"/>
              <a:t>Look up keys to workers</a:t>
            </a:r>
          </a:p>
        </p:txBody>
      </p:sp>
      <p:sp>
        <p:nvSpPr>
          <p:cNvPr id="10" name="Arrow: Down 9">
            <a:extLst>
              <a:ext uri="{FF2B5EF4-FFF2-40B4-BE49-F238E27FC236}">
                <a16:creationId xmlns:a16="http://schemas.microsoft.com/office/drawing/2014/main" id="{BE52520D-26E4-4592-BD2E-C951F6B2CC12}"/>
              </a:ext>
            </a:extLst>
          </p:cNvPr>
          <p:cNvSpPr/>
          <p:nvPr/>
        </p:nvSpPr>
        <p:spPr>
          <a:xfrm rot="10800000">
            <a:off x="2706038" y="4613597"/>
            <a:ext cx="360040" cy="2695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ylinder 12">
            <a:extLst>
              <a:ext uri="{FF2B5EF4-FFF2-40B4-BE49-F238E27FC236}">
                <a16:creationId xmlns:a16="http://schemas.microsoft.com/office/drawing/2014/main" id="{A6611C17-0047-482C-9983-6D1D4C4B576B}"/>
              </a:ext>
            </a:extLst>
          </p:cNvPr>
          <p:cNvSpPr/>
          <p:nvPr/>
        </p:nvSpPr>
        <p:spPr>
          <a:xfrm>
            <a:off x="539552" y="1669502"/>
            <a:ext cx="183341" cy="360040"/>
          </a:xfrm>
          <a:prstGeom prst="can">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1" name="Cylinder 10">
            <a:extLst>
              <a:ext uri="{FF2B5EF4-FFF2-40B4-BE49-F238E27FC236}">
                <a16:creationId xmlns:a16="http://schemas.microsoft.com/office/drawing/2014/main" id="{DE76E397-367D-4035-B740-966C20BFAE72}"/>
              </a:ext>
            </a:extLst>
          </p:cNvPr>
          <p:cNvSpPr/>
          <p:nvPr/>
        </p:nvSpPr>
        <p:spPr>
          <a:xfrm>
            <a:off x="4748699" y="3717032"/>
            <a:ext cx="183341" cy="360040"/>
          </a:xfrm>
          <a:prstGeom prst="can">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4" name="Cylinder 13">
            <a:extLst>
              <a:ext uri="{FF2B5EF4-FFF2-40B4-BE49-F238E27FC236}">
                <a16:creationId xmlns:a16="http://schemas.microsoft.com/office/drawing/2014/main" id="{2E2E4F1C-BED2-43D5-ACE1-EB33085565D5}"/>
              </a:ext>
            </a:extLst>
          </p:cNvPr>
          <p:cNvSpPr/>
          <p:nvPr/>
        </p:nvSpPr>
        <p:spPr>
          <a:xfrm>
            <a:off x="5796136" y="3869432"/>
            <a:ext cx="183341" cy="360040"/>
          </a:xfrm>
          <a:prstGeom prst="can">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5" name="Cylinder 14">
            <a:extLst>
              <a:ext uri="{FF2B5EF4-FFF2-40B4-BE49-F238E27FC236}">
                <a16:creationId xmlns:a16="http://schemas.microsoft.com/office/drawing/2014/main" id="{B6092109-F6FB-437F-A37D-051E672A358E}"/>
              </a:ext>
            </a:extLst>
          </p:cNvPr>
          <p:cNvSpPr/>
          <p:nvPr/>
        </p:nvSpPr>
        <p:spPr>
          <a:xfrm>
            <a:off x="5796136" y="3429000"/>
            <a:ext cx="183341" cy="360040"/>
          </a:xfrm>
          <a:prstGeom prst="can">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6" name="Cylinder 15">
            <a:extLst>
              <a:ext uri="{FF2B5EF4-FFF2-40B4-BE49-F238E27FC236}">
                <a16:creationId xmlns:a16="http://schemas.microsoft.com/office/drawing/2014/main" id="{6FC03370-A5AB-440B-A402-4C0C0240288A}"/>
              </a:ext>
            </a:extLst>
          </p:cNvPr>
          <p:cNvSpPr/>
          <p:nvPr/>
        </p:nvSpPr>
        <p:spPr>
          <a:xfrm>
            <a:off x="7452320" y="4883166"/>
            <a:ext cx="183341" cy="360040"/>
          </a:xfrm>
          <a:prstGeom prst="can">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7" name="Cylinder 16">
            <a:extLst>
              <a:ext uri="{FF2B5EF4-FFF2-40B4-BE49-F238E27FC236}">
                <a16:creationId xmlns:a16="http://schemas.microsoft.com/office/drawing/2014/main" id="{FE2632BD-1DAC-48A7-8208-3C48ECED1792}"/>
              </a:ext>
            </a:extLst>
          </p:cNvPr>
          <p:cNvSpPr/>
          <p:nvPr/>
        </p:nvSpPr>
        <p:spPr>
          <a:xfrm>
            <a:off x="7092280" y="4869160"/>
            <a:ext cx="183341" cy="360040"/>
          </a:xfrm>
          <a:prstGeom prst="can">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8" name="Cylinder 17">
            <a:extLst>
              <a:ext uri="{FF2B5EF4-FFF2-40B4-BE49-F238E27FC236}">
                <a16:creationId xmlns:a16="http://schemas.microsoft.com/office/drawing/2014/main" id="{54E9ACA9-24B0-4F9C-BFF4-E9D2DFC95315}"/>
              </a:ext>
            </a:extLst>
          </p:cNvPr>
          <p:cNvSpPr/>
          <p:nvPr/>
        </p:nvSpPr>
        <p:spPr>
          <a:xfrm>
            <a:off x="6044843" y="3717032"/>
            <a:ext cx="183341" cy="360040"/>
          </a:xfrm>
          <a:prstGeom prst="can">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343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fill="hold" grpId="0" nodeType="withEffect">
                                  <p:stCondLst>
                                    <p:cond delay="0"/>
                                  </p:stCondLst>
                                  <p:endCondLst>
                                    <p:cond evt="onNext" delay="0">
                                      <p:tgtEl>
                                        <p:sldTgt/>
                                      </p:tgtEl>
                                    </p:cond>
                                  </p:endCondLst>
                                  <p:childTnLst>
                                    <p:animMotion origin="layout" path="M 0.00486 -0.00463 L 0.31702 -2.22222E-6 L 0.33629 0.01181 L 0.30834 0.03056 L 0.28021 -0.01389 L 0.32223 -0.02338 L 0.34514 0.00463 L 0.44514 -0.05833 L 0.49254 -0.05833 L 0.49254 -0.0581 L 0.49254 -0.05833 " pathEditMode="relative" rAng="0" ptsTypes="AAAAAAAAAAA">
                                      <p:cBhvr>
                                        <p:cTn id="6" dur="5000" fill="hold"/>
                                        <p:tgtEl>
                                          <p:spTgt spid="2"/>
                                        </p:tgtEl>
                                        <p:attrNameLst>
                                          <p:attrName>ppt_x</p:attrName>
                                          <p:attrName>ppt_y</p:attrName>
                                        </p:attrNameLst>
                                      </p:cBhvr>
                                      <p:rCtr x="24375" y="-926"/>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 presetClass="entr" presetSubtype="0" fill="hold" grpId="2"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0" presetClass="path" presetSubtype="0" accel="50000" decel="50000" fill="hold" grpId="0" nodeType="withEffect">
                                  <p:stCondLst>
                                    <p:cond delay="0"/>
                                  </p:stCondLst>
                                  <p:childTnLst>
                                    <p:animMotion origin="layout" path="M -0.00139 -0.00186 L 0.12309 -0.00417 L 0.15087 -0.04792 L 0.1526 -0.14213 L 0.38212 -0.1463 L 0.38212 -0.1463 " pathEditMode="relative" ptsTypes="AAAAAA">
                                      <p:cBhvr>
                                        <p:cTn id="14" dur="2000" fill="hold"/>
                                        <p:tgtEl>
                                          <p:spTgt spid="11"/>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0" presetClass="path" presetSubtype="0" accel="50000" decel="50000" fill="hold" grpId="0" nodeType="withEffect">
                                  <p:stCondLst>
                                    <p:cond delay="0"/>
                                  </p:stCondLst>
                                  <p:childTnLst>
                                    <p:animMotion origin="layout" path="M 0.01181 2.22222E-6 L 0.05105 -0.02639 L 0.29549 -0.02639 L 0.29549 -0.14653 L 0.29549 -0.14653 " pathEditMode="relative" ptsTypes="AAAAA">
                                      <p:cBhvr>
                                        <p:cTn id="24" dur="2000" fill="hold"/>
                                        <p:tgtEl>
                                          <p:spTgt spid="14"/>
                                        </p:tgtEl>
                                        <p:attrNameLst>
                                          <p:attrName>ppt_x</p:attrName>
                                          <p:attrName>ppt_y</p:attrName>
                                        </p:attrNameLst>
                                      </p:cBhvr>
                                    </p:animMotion>
                                  </p:childTnLst>
                                </p:cTn>
                              </p:par>
                              <p:par>
                                <p:cTn id="25" presetID="0" presetClass="path" presetSubtype="0" accel="50000" decel="50000" fill="hold" grpId="0" nodeType="withEffect">
                                  <p:stCondLst>
                                    <p:cond delay="0"/>
                                  </p:stCondLst>
                                  <p:childTnLst>
                                    <p:animMotion origin="layout" path="M 0.00365 0.00046 L 0.05105 0.03541 L 0.29549 0.03773 L 0.29549 -0.07593 L 0.29549 -0.07593 " pathEditMode="relative" ptsTypes="AAAAA">
                                      <p:cBhvr>
                                        <p:cTn id="26" dur="2000" fill="hold"/>
                                        <p:tgtEl>
                                          <p:spTgt spid="1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xit" presetSubtype="0" fill="hold" grpId="2" nodeType="withEffect">
                                  <p:stCondLst>
                                    <p:cond delay="0"/>
                                  </p:stCondLst>
                                  <p:childTnLst>
                                    <p:set>
                                      <p:cBhvr>
                                        <p:cTn id="32" dur="1" fill="hold">
                                          <p:stCondLst>
                                            <p:cond delay="0"/>
                                          </p:stCondLst>
                                        </p:cTn>
                                        <p:tgtEl>
                                          <p:spTgt spid="14"/>
                                        </p:tgtEl>
                                        <p:attrNameLst>
                                          <p:attrName>style.visibility</p:attrName>
                                        </p:attrNameLst>
                                      </p:cBhvr>
                                      <p:to>
                                        <p:strVal val="hidden"/>
                                      </p:to>
                                    </p:set>
                                  </p:childTnLst>
                                </p:cTn>
                              </p:par>
                              <p:par>
                                <p:cTn id="33" presetID="1" presetClass="exit" presetSubtype="0" fill="hold" grpId="2" nodeType="withEffect">
                                  <p:stCondLst>
                                    <p:cond delay="0"/>
                                  </p:stCondLst>
                                  <p:childTnLst>
                                    <p:set>
                                      <p:cBhvr>
                                        <p:cTn id="34" dur="1" fill="hold">
                                          <p:stCondLst>
                                            <p:cond delay="0"/>
                                          </p:stCondLst>
                                        </p:cTn>
                                        <p:tgtEl>
                                          <p:spTgt spid="15"/>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0" presetClass="path" presetSubtype="0" accel="50000" decel="50000" fill="hold" grpId="0" nodeType="withEffect">
                                  <p:stCondLst>
                                    <p:cond delay="0"/>
                                  </p:stCondLst>
                                  <p:childTnLst>
                                    <p:animMotion origin="layout" path="M -0.00035 -0.00162 L 0.01267 -0.16782 L 0.15365 -0.17454 L 0.15538 -0.29236 " pathEditMode="relative" ptsTypes="AAAA">
                                      <p:cBhvr>
                                        <p:cTn id="40" dur="2000" fill="hold"/>
                                        <p:tgtEl>
                                          <p:spTgt spid="17"/>
                                        </p:tgtEl>
                                        <p:attrNameLst>
                                          <p:attrName>ppt_x</p:attrName>
                                          <p:attrName>ppt_y</p:attrName>
                                        </p:attrNameLst>
                                      </p:cBhvr>
                                    </p:animMotion>
                                  </p:childTnLst>
                                </p:cTn>
                              </p:par>
                              <p:par>
                                <p:cTn id="41" presetID="0" presetClass="path" presetSubtype="0" accel="50000" decel="50000" fill="hold" grpId="0" nodeType="withEffect">
                                  <p:stCondLst>
                                    <p:cond delay="0"/>
                                  </p:stCondLst>
                                  <p:childTnLst>
                                    <p:animMotion origin="layout" path="M 0.01093 -0.00417 L 0.13055 -0.00186 L 0.2684 -0.00417 L 0.2684 -0.13311 " pathEditMode="relative" ptsTypes="AAAA">
                                      <p:cBhvr>
                                        <p:cTn id="42" dur="2000" fill="hold"/>
                                        <p:tgtEl>
                                          <p:spTgt spid="18"/>
                                        </p:tgtEl>
                                        <p:attrNameLst>
                                          <p:attrName>ppt_x</p:attrName>
                                          <p:attrName>ppt_y</p:attrName>
                                        </p:attrNameLst>
                                      </p:cBhvr>
                                    </p:animMotion>
                                  </p:childTnLst>
                                </p:cTn>
                              </p:par>
                              <p:par>
                                <p:cTn id="43" presetID="0" presetClass="path" presetSubtype="0" accel="50000" decel="50000" fill="hold" grpId="2" nodeType="withEffect">
                                  <p:stCondLst>
                                    <p:cond delay="0"/>
                                  </p:stCondLst>
                                  <p:childTnLst>
                                    <p:animMotion origin="layout" path="M -0.00538 -0.0125 L -0.025 -0.1787 L 0.11424 -0.1743 L 0.11597 -0.29884 " pathEditMode="relative" ptsTypes="AAAA">
                                      <p:cBhvr>
                                        <p:cTn id="44" dur="2000" fill="hold"/>
                                        <p:tgtEl>
                                          <p:spTgt spid="1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1" grpId="0" animBg="1"/>
      <p:bldP spid="11" grpId="1" animBg="1"/>
      <p:bldP spid="11" grpId="2" animBg="1"/>
      <p:bldP spid="14" grpId="0" animBg="1"/>
      <p:bldP spid="14" grpId="1" animBg="1"/>
      <p:bldP spid="14" grpId="2" animBg="1"/>
      <p:bldP spid="15" grpId="0" animBg="1"/>
      <p:bldP spid="15" grpId="1" animBg="1"/>
      <p:bldP spid="15" grpId="2" animBg="1"/>
      <p:bldP spid="16" grpId="1" animBg="1"/>
      <p:bldP spid="16" grpId="2" animBg="1"/>
      <p:bldP spid="17" grpId="0" animBg="1"/>
      <p:bldP spid="17" grpId="1" animBg="1"/>
      <p:bldP spid="18" grpId="0" animBg="1"/>
      <p:bldP spid="1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C97AF9-9ECB-491D-893A-ECABF1F29426}"/>
              </a:ext>
            </a:extLst>
          </p:cNvPr>
          <p:cNvSpPr>
            <a:spLocks noGrp="1"/>
          </p:cNvSpPr>
          <p:nvPr>
            <p:ph type="title"/>
          </p:nvPr>
        </p:nvSpPr>
        <p:spPr/>
        <p:txBody>
          <a:bodyPr/>
          <a:lstStyle/>
          <a:p>
            <a:r>
              <a:rPr lang="en-US" dirty="0" err="1"/>
              <a:t>SDE</a:t>
            </a:r>
            <a:r>
              <a:rPr lang="en-US" dirty="0"/>
              <a:t> Library</a:t>
            </a:r>
          </a:p>
        </p:txBody>
      </p:sp>
      <p:pic>
        <p:nvPicPr>
          <p:cNvPr id="6" name="Picture 5" descr="A screenshot of text&#10;&#10;Description automatically generated">
            <a:extLst>
              <a:ext uri="{FF2B5EF4-FFF2-40B4-BE49-F238E27FC236}">
                <a16:creationId xmlns:a16="http://schemas.microsoft.com/office/drawing/2014/main" id="{A81413BC-8730-4CD2-AC4B-FD23F05174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4520" y="759545"/>
            <a:ext cx="6985992" cy="6114837"/>
          </a:xfrm>
          <a:prstGeom prst="rect">
            <a:avLst/>
          </a:prstGeom>
        </p:spPr>
      </p:pic>
      <p:sp>
        <p:nvSpPr>
          <p:cNvPr id="2" name="TextBox 1">
            <a:extLst>
              <a:ext uri="{FF2B5EF4-FFF2-40B4-BE49-F238E27FC236}">
                <a16:creationId xmlns:a16="http://schemas.microsoft.com/office/drawing/2014/main" id="{61FAC731-36EA-4E41-9E3F-18AA0767A7E4}"/>
              </a:ext>
            </a:extLst>
          </p:cNvPr>
          <p:cNvSpPr txBox="1"/>
          <p:nvPr/>
        </p:nvSpPr>
        <p:spPr>
          <a:xfrm>
            <a:off x="72945" y="1180333"/>
            <a:ext cx="2121575" cy="2585323"/>
          </a:xfrm>
          <a:prstGeom prst="rect">
            <a:avLst/>
          </a:prstGeom>
          <a:noFill/>
        </p:spPr>
        <p:txBody>
          <a:bodyPr wrap="square" rtlCol="0">
            <a:spAutoFit/>
          </a:bodyPr>
          <a:lstStyle/>
          <a:p>
            <a:r>
              <a:rPr lang="en-US" b="1" dirty="0"/>
              <a:t>The structure of the </a:t>
            </a:r>
            <a:r>
              <a:rPr lang="en-US" b="1" dirty="0" err="1"/>
              <a:t>SDE</a:t>
            </a:r>
            <a:r>
              <a:rPr lang="en-US" b="1" dirty="0"/>
              <a:t> Library, utilizing</a:t>
            </a:r>
          </a:p>
          <a:p>
            <a:r>
              <a:rPr lang="en-US" b="1" dirty="0"/>
              <a:t>inheritance &amp; polymorphism, is key for plugging in new synopses classes at runtime.</a:t>
            </a:r>
          </a:p>
        </p:txBody>
      </p:sp>
    </p:spTree>
    <p:extLst>
      <p:ext uri="{BB962C8B-B14F-4D97-AF65-F5344CB8AC3E}">
        <p14:creationId xmlns:p14="http://schemas.microsoft.com/office/powerpoint/2010/main" val="3004212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C97AF9-9ECB-491D-893A-ECABF1F29426}"/>
              </a:ext>
            </a:extLst>
          </p:cNvPr>
          <p:cNvSpPr>
            <a:spLocks noGrp="1"/>
          </p:cNvSpPr>
          <p:nvPr>
            <p:ph type="title"/>
          </p:nvPr>
        </p:nvSpPr>
        <p:spPr/>
        <p:txBody>
          <a:bodyPr/>
          <a:lstStyle/>
          <a:p>
            <a:r>
              <a:rPr lang="en-US" dirty="0"/>
              <a:t>Experimental Setup</a:t>
            </a:r>
          </a:p>
        </p:txBody>
      </p:sp>
      <p:sp>
        <p:nvSpPr>
          <p:cNvPr id="4" name="Slide Number Placeholder 3">
            <a:extLst>
              <a:ext uri="{FF2B5EF4-FFF2-40B4-BE49-F238E27FC236}">
                <a16:creationId xmlns:a16="http://schemas.microsoft.com/office/drawing/2014/main" id="{8587DB1A-69AC-42C4-B129-AFE8C1731123}"/>
              </a:ext>
            </a:extLst>
          </p:cNvPr>
          <p:cNvSpPr>
            <a:spLocks noGrp="1"/>
          </p:cNvSpPr>
          <p:nvPr>
            <p:ph type="sldNum" sz="quarter" idx="12"/>
          </p:nvPr>
        </p:nvSpPr>
        <p:spPr/>
        <p:txBody>
          <a:bodyPr/>
          <a:lstStyle/>
          <a:p>
            <a:pPr>
              <a:defRPr/>
            </a:pPr>
            <a:fld id="{5BC7FEBF-A170-470C-A369-F0D066FB58E5}" type="slidenum">
              <a:rPr lang="en-US" smtClean="0"/>
              <a:pPr>
                <a:defRPr/>
              </a:pPr>
              <a:t>9</a:t>
            </a:fld>
            <a:endParaRPr lang="en-US"/>
          </a:p>
        </p:txBody>
      </p:sp>
      <p:sp>
        <p:nvSpPr>
          <p:cNvPr id="5" name="Footer Placeholder 4">
            <a:extLst>
              <a:ext uri="{FF2B5EF4-FFF2-40B4-BE49-F238E27FC236}">
                <a16:creationId xmlns:a16="http://schemas.microsoft.com/office/drawing/2014/main" id="{0C111738-AD2B-4F40-859E-529E8947663E}"/>
              </a:ext>
            </a:extLst>
          </p:cNvPr>
          <p:cNvSpPr>
            <a:spLocks noGrp="1"/>
          </p:cNvSpPr>
          <p:nvPr>
            <p:ph type="ftr" sz="quarter" idx="11"/>
          </p:nvPr>
        </p:nvSpPr>
        <p:spPr/>
        <p:txBody>
          <a:bodyPr/>
          <a:lstStyle/>
          <a:p>
            <a:pPr>
              <a:defRPr/>
            </a:pPr>
            <a:r>
              <a:rPr lang="en-US" sz="1500">
                <a:hlinkClick r:id="rId3">
                  <a:extLst>
                    <a:ext uri="{A12FA001-AC4F-418D-AE19-62706E023703}">
                      <ahyp:hlinkClr xmlns:ahyp="http://schemas.microsoft.com/office/drawing/2018/hyperlinkcolor" val="tx"/>
                    </a:ext>
                  </a:extLst>
                </a:hlinkClick>
              </a:rPr>
              <a:t>A SDE for Interactive Extreme-Scale Analytics</a:t>
            </a:r>
            <a:endParaRPr lang="en-US" sz="1500" dirty="0">
              <a:hlinkClick r:id="rId3">
                <a:extLst>
                  <a:ext uri="{A12FA001-AC4F-418D-AE19-62706E023703}">
                    <ahyp:hlinkClr xmlns:ahyp="http://schemas.microsoft.com/office/drawing/2018/hyperlinkcolor" val="tx"/>
                  </a:ext>
                </a:extLst>
              </a:hlinkClick>
            </a:endParaRPr>
          </a:p>
        </p:txBody>
      </p:sp>
      <p:sp>
        <p:nvSpPr>
          <p:cNvPr id="6" name="Content Placeholder 1">
            <a:extLst>
              <a:ext uri="{FF2B5EF4-FFF2-40B4-BE49-F238E27FC236}">
                <a16:creationId xmlns:a16="http://schemas.microsoft.com/office/drawing/2014/main" id="{1592D698-C1C6-4976-8675-204AF7F2AE4C}"/>
              </a:ext>
            </a:extLst>
          </p:cNvPr>
          <p:cNvSpPr>
            <a:spLocks noGrp="1"/>
          </p:cNvSpPr>
          <p:nvPr>
            <p:ph idx="1"/>
          </p:nvPr>
        </p:nvSpPr>
        <p:spPr>
          <a:xfrm>
            <a:off x="68178" y="908720"/>
            <a:ext cx="9075821" cy="5217443"/>
          </a:xfrm>
        </p:spPr>
        <p:txBody>
          <a:bodyPr/>
          <a:lstStyle/>
          <a:p>
            <a:r>
              <a:rPr lang="en-US" dirty="0"/>
              <a:t>Datasets</a:t>
            </a:r>
          </a:p>
          <a:p>
            <a:pPr lvl="1"/>
            <a:r>
              <a:rPr lang="en-US" dirty="0"/>
              <a:t>10 TB of stock data, ~5000 stocks</a:t>
            </a:r>
          </a:p>
          <a:p>
            <a:pPr lvl="1"/>
            <a:r>
              <a:rPr lang="en-US" dirty="0"/>
              <a:t>Date, Time, Price, Volume for each data tick of a stock</a:t>
            </a:r>
          </a:p>
          <a:p>
            <a:pPr lvl="1"/>
            <a:r>
              <a:rPr lang="en-US" dirty="0">
                <a:solidFill>
                  <a:srgbClr val="0070C0"/>
                </a:solidFill>
              </a:rPr>
              <a:t>Portion</a:t>
            </a:r>
            <a:r>
              <a:rPr lang="en-US" dirty="0"/>
              <a:t> of the data available @ </a:t>
            </a:r>
            <a:r>
              <a:rPr lang="en-US" dirty="0">
                <a:solidFill>
                  <a:srgbClr val="002060"/>
                </a:solidFill>
                <a:hlinkClick r:id="rId4">
                  <a:extLst>
                    <a:ext uri="{A12FA001-AC4F-418D-AE19-62706E023703}">
                      <ahyp:hlinkClr xmlns:ahyp="http://schemas.microsoft.com/office/drawing/2018/hyperlinkcolor" val="tx"/>
                    </a:ext>
                  </a:extLst>
                </a:hlinkClick>
              </a:rPr>
              <a:t>http://</a:t>
            </a:r>
            <a:r>
              <a:rPr lang="en-US" dirty="0" err="1">
                <a:solidFill>
                  <a:srgbClr val="002060"/>
                </a:solidFill>
                <a:hlinkClick r:id="rId4">
                  <a:extLst>
                    <a:ext uri="{A12FA001-AC4F-418D-AE19-62706E023703}">
                      <ahyp:hlinkClr xmlns:ahyp="http://schemas.microsoft.com/office/drawing/2018/hyperlinkcolor" val="tx"/>
                    </a:ext>
                  </a:extLst>
                </a:hlinkClick>
              </a:rPr>
              <a:t>doi.org</a:t>
            </a:r>
            <a:r>
              <a:rPr lang="en-US" dirty="0">
                <a:solidFill>
                  <a:srgbClr val="002060"/>
                </a:solidFill>
                <a:hlinkClick r:id="rId4">
                  <a:extLst>
                    <a:ext uri="{A12FA001-AC4F-418D-AE19-62706E023703}">
                      <ahyp:hlinkClr xmlns:ahyp="http://schemas.microsoft.com/office/drawing/2018/hyperlinkcolor" val="tx"/>
                    </a:ext>
                  </a:extLst>
                </a:hlinkClick>
              </a:rPr>
              <a:t>/10.5281/</a:t>
            </a:r>
            <a:r>
              <a:rPr lang="en-US" dirty="0" err="1">
                <a:solidFill>
                  <a:srgbClr val="002060"/>
                </a:solidFill>
                <a:hlinkClick r:id="rId4">
                  <a:extLst>
                    <a:ext uri="{A12FA001-AC4F-418D-AE19-62706E023703}">
                      <ahyp:hlinkClr xmlns:ahyp="http://schemas.microsoft.com/office/drawing/2018/hyperlinkcolor" val="tx"/>
                    </a:ext>
                  </a:extLst>
                </a:hlinkClick>
              </a:rPr>
              <a:t>zenodo.3886895</a:t>
            </a:r>
            <a:r>
              <a:rPr lang="en-US" dirty="0">
                <a:solidFill>
                  <a:srgbClr val="002060"/>
                </a:solidFill>
              </a:rPr>
              <a:t> </a:t>
            </a:r>
          </a:p>
          <a:p>
            <a:r>
              <a:rPr lang="en-US" dirty="0"/>
              <a:t>Clusters</a:t>
            </a:r>
          </a:p>
          <a:p>
            <a:pPr lvl="1"/>
            <a:r>
              <a:rPr lang="en-US" dirty="0"/>
              <a:t>Kafka cluster with 4 Dell PowerEdge </a:t>
            </a:r>
            <a:r>
              <a:rPr lang="en-US" dirty="0" err="1"/>
              <a:t>R320</a:t>
            </a:r>
            <a:r>
              <a:rPr lang="en-US" dirty="0"/>
              <a:t> Intel Xeon </a:t>
            </a:r>
            <a:r>
              <a:rPr lang="en-US" dirty="0" err="1"/>
              <a:t>E5</a:t>
            </a:r>
            <a:r>
              <a:rPr lang="en-US" dirty="0"/>
              <a:t>-2430 </a:t>
            </a:r>
            <a:r>
              <a:rPr lang="en-US" dirty="0" err="1"/>
              <a:t>v2</a:t>
            </a:r>
            <a:r>
              <a:rPr lang="en-US" dirty="0"/>
              <a:t> </a:t>
            </a:r>
            <a:r>
              <a:rPr lang="en-US" dirty="0" err="1"/>
              <a:t>2.50GHz</a:t>
            </a:r>
            <a:r>
              <a:rPr lang="en-US" dirty="0"/>
              <a:t> machines with </a:t>
            </a:r>
            <a:r>
              <a:rPr lang="en-US" dirty="0" err="1"/>
              <a:t>32GB</a:t>
            </a:r>
            <a:r>
              <a:rPr lang="en-US" dirty="0"/>
              <a:t> RAM each</a:t>
            </a:r>
          </a:p>
          <a:p>
            <a:pPr lvl="1"/>
            <a:r>
              <a:rPr lang="en-US" dirty="0" err="1"/>
              <a:t>Flink</a:t>
            </a:r>
            <a:r>
              <a:rPr lang="en-US" dirty="0"/>
              <a:t> cluster has 10 Dell PowerEdge </a:t>
            </a:r>
            <a:r>
              <a:rPr lang="en-US" dirty="0" err="1"/>
              <a:t>R300</a:t>
            </a:r>
            <a:r>
              <a:rPr lang="en-US" dirty="0"/>
              <a:t> Quad Core Xeon </a:t>
            </a:r>
            <a:r>
              <a:rPr lang="en-US" dirty="0" err="1"/>
              <a:t>X3323</a:t>
            </a:r>
            <a:r>
              <a:rPr lang="en-US" dirty="0"/>
              <a:t> </a:t>
            </a:r>
            <a:r>
              <a:rPr lang="en-US" dirty="0" err="1"/>
              <a:t>2.5GHz</a:t>
            </a:r>
            <a:r>
              <a:rPr lang="en-US" dirty="0"/>
              <a:t> machines with </a:t>
            </a:r>
            <a:r>
              <a:rPr lang="en-US" dirty="0" err="1"/>
              <a:t>8GB</a:t>
            </a:r>
            <a:r>
              <a:rPr lang="en-US" dirty="0"/>
              <a:t> RAM each</a:t>
            </a:r>
          </a:p>
          <a:p>
            <a:pPr marL="457200" lvl="1" indent="0">
              <a:buNone/>
            </a:pPr>
            <a:endParaRPr lang="en-US" sz="1400" dirty="0"/>
          </a:p>
        </p:txBody>
      </p:sp>
    </p:spTree>
    <p:extLst>
      <p:ext uri="{BB962C8B-B14F-4D97-AF65-F5344CB8AC3E}">
        <p14:creationId xmlns:p14="http://schemas.microsoft.com/office/powerpoint/2010/main" val="1464273803"/>
      </p:ext>
    </p:extLst>
  </p:cSld>
  <p:clrMapOvr>
    <a:masterClrMapping/>
  </p:clrMapOvr>
</p:sld>
</file>

<file path=ppt/theme/theme1.xml><?xml version="1.0" encoding="utf-8"?>
<a:theme xmlns:a="http://schemas.openxmlformats.org/drawingml/2006/main" name="Beamer_Presentation_templat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NFORE.potx" id="{C56D772A-12A1-4A3F-954D-C7F93F9ED8D4}" vid="{57473E4C-DE2C-4103-BE9A-C30DFAE7F5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INFORE</Template>
  <TotalTime>0</TotalTime>
  <Words>1812</Words>
  <Application>Microsoft Office PowerPoint</Application>
  <PresentationFormat>On-screen Show (4:3)</PresentationFormat>
  <Paragraphs>196</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 Math</vt:lpstr>
      <vt:lpstr>Inconsolatazi4-Regular</vt:lpstr>
      <vt:lpstr>LinLibertineT</vt:lpstr>
      <vt:lpstr>Times New Roman</vt:lpstr>
      <vt:lpstr>Beamer_Presentation_template</vt:lpstr>
      <vt:lpstr>A Synopses Data Engine for  Interactive Extreme-Scale Analytics </vt:lpstr>
      <vt:lpstr>Motivation – using synopses for analytics at scale</vt:lpstr>
      <vt:lpstr>A Synopses Data Engine (SDE)-as-a-Service</vt:lpstr>
      <vt:lpstr>SDEaaS API &amp; Remarks</vt:lpstr>
      <vt:lpstr>SDE Architecture – Condensed View</vt:lpstr>
      <vt:lpstr>SDE Architecture – Condensed View</vt:lpstr>
      <vt:lpstr>SDE Architecture – Condensed View</vt:lpstr>
      <vt:lpstr>SDE Library</vt:lpstr>
      <vt:lpstr>Experimental Setup</vt:lpstr>
      <vt:lpstr>Experimental Results</vt:lpstr>
      <vt:lpstr>Experimental Results</vt:lpstr>
      <vt:lpstr>Experimental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2019-01-26T15:20:16Z</dcterms:created>
  <dcterms:modified xsi:type="dcterms:W3CDTF">2020-09-08T11:11:35Z</dcterms:modified>
</cp:coreProperties>
</file>