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427" r:id="rId3"/>
    <p:sldId id="426" r:id="rId4"/>
    <p:sldId id="257" r:id="rId5"/>
    <p:sldId id="425" r:id="rId6"/>
    <p:sldId id="259" r:id="rId7"/>
    <p:sldId id="386" r:id="rId8"/>
    <p:sldId id="315" r:id="rId9"/>
    <p:sldId id="387" r:id="rId10"/>
    <p:sldId id="388" r:id="rId11"/>
    <p:sldId id="389" r:id="rId12"/>
    <p:sldId id="390" r:id="rId13"/>
    <p:sldId id="392" r:id="rId14"/>
    <p:sldId id="412" r:id="rId15"/>
    <p:sldId id="394" r:id="rId16"/>
    <p:sldId id="395" r:id="rId17"/>
    <p:sldId id="396" r:id="rId18"/>
    <p:sldId id="397" r:id="rId19"/>
    <p:sldId id="433" r:id="rId20"/>
    <p:sldId id="413" r:id="rId21"/>
    <p:sldId id="416" r:id="rId22"/>
    <p:sldId id="417" r:id="rId23"/>
    <p:sldId id="418" r:id="rId24"/>
    <p:sldId id="419" r:id="rId25"/>
    <p:sldId id="420" r:id="rId26"/>
    <p:sldId id="421" r:id="rId27"/>
    <p:sldId id="422" r:id="rId28"/>
    <p:sldId id="414" r:id="rId29"/>
    <p:sldId id="399" r:id="rId30"/>
    <p:sldId id="424" r:id="rId31"/>
    <p:sldId id="431" r:id="rId32"/>
    <p:sldId id="430" r:id="rId33"/>
    <p:sldId id="402" r:id="rId34"/>
    <p:sldId id="407" r:id="rId35"/>
    <p:sldId id="408" r:id="rId36"/>
    <p:sldId id="410" r:id="rId37"/>
    <p:sldId id="432" r:id="rId38"/>
    <p:sldId id="428" r:id="rId39"/>
    <p:sldId id="42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31" autoAdjust="0"/>
    <p:restoredTop sz="67098" autoAdjust="0"/>
  </p:normalViewPr>
  <p:slideViewPr>
    <p:cSldViewPr snapToGrid="0" snapToObjects="1">
      <p:cViewPr varScale="1">
        <p:scale>
          <a:sx n="59" d="100"/>
          <a:sy n="59" d="100"/>
        </p:scale>
        <p:origin x="1720" y="19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383578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a:t>
            </a:r>
            <a:r>
              <a:rPr lang="en-US" baseline="0" dirty="0" err="1" smtClean="0"/>
              <a:t>db</a:t>
            </a:r>
            <a:r>
              <a:rPr lang="en-US" baseline="0" dirty="0" smtClean="0"/>
              <a:t> is </a:t>
            </a:r>
            <a:r>
              <a:rPr lang="en-US" baseline="0" dirty="0" err="1" smtClean="0"/>
              <a:t>nosql</a:t>
            </a:r>
            <a:r>
              <a:rPr lang="en-US" baseline="0" dirty="0" smtClean="0"/>
              <a: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9226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non-relational and largely distributed database system that enables rapid, ad-hoc organization and analysis of extremely high-volume, disparate data types. </a:t>
            </a:r>
            <a:r>
              <a:rPr lang="en-US" dirty="0" err="1" smtClean="0"/>
              <a:t>NoSQL</a:t>
            </a:r>
            <a:r>
              <a:rPr lang="en-US" dirty="0" smtClean="0"/>
              <a:t> databases are sometimes referred to as cloud databases, non-relational databases</a:t>
            </a:r>
          </a:p>
          <a:p>
            <a:endParaRPr lang="en-US" dirty="0" smtClean="0"/>
          </a:p>
          <a:p>
            <a:r>
              <a:rPr lang="en-US" dirty="0" smtClean="0"/>
              <a:t>More</a:t>
            </a:r>
            <a:r>
              <a:rPr lang="en-US" baseline="0" dirty="0" smtClean="0"/>
              <a:t> on this in a future lecture on big data</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2245122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724112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23159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1/23/17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1/23/17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1/23/17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a:t>
            </a:r>
            <a:r>
              <a:rPr lang="en-US" dirty="0" smtClean="0"/>
              <a:t>Schema</a:t>
            </a:r>
          </a:p>
          <a:p>
            <a:r>
              <a:rPr lang="en-US" dirty="0" err="1" smtClean="0"/>
              <a:t>Schema.org</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68430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78491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947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a:t>
            </a:r>
            <a:r>
              <a:rPr lang="en-US" dirty="0" smtClean="0"/>
              <a:t>animal shelter data:</a:t>
            </a:r>
            <a:endParaRPr lang="en-US" dirty="0" smtClean="0"/>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224266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[who’s logic?]</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564684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803958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a:t>
                      </a:r>
                      <a:r>
                        <a:rPr lang="en-US" baseline="0" dirty="0" err="1" smtClean="0"/>
                        <a:t>s</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to </a:t>
            </a:r>
            <a:br>
              <a:rPr lang="en-US" dirty="0" smtClean="0"/>
            </a:br>
            <a:r>
              <a:rPr lang="en-US" dirty="0" smtClean="0"/>
              <a:t> JSON/XML on Web?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50334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302716"/>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Explain the difference between semi-structured, structured, and unstructured data</a:t>
            </a:r>
          </a:p>
          <a:p>
            <a:pPr marL="320675" indent="-320675" defTabSz="852488">
              <a:spcBef>
                <a:spcPct val="25000"/>
              </a:spcBef>
              <a:buSzPct val="80000"/>
            </a:pPr>
            <a:r>
              <a:rPr lang="en-US" sz="2800" dirty="0" smtClean="0"/>
              <a:t>Describe what makes a good data model</a:t>
            </a:r>
          </a:p>
          <a:p>
            <a:pPr marL="320675" indent="-320675" defTabSz="852488">
              <a:spcBef>
                <a:spcPct val="25000"/>
              </a:spcBef>
              <a:buSzPct val="80000"/>
            </a:pPr>
            <a:r>
              <a:rPr lang="en-US" sz="2800" dirty="0" smtClean="0"/>
              <a:t>Understand the relationship between semi-structured and structured data </a:t>
            </a:r>
            <a:r>
              <a:rPr lang="en-US" sz="2800" smtClean="0"/>
              <a:t>on the web</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all of the data?</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240654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038058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a:t>
            </a:r>
            <a:r>
              <a:rPr lang="en-US" dirty="0"/>
              <a:t>2</a:t>
            </a:r>
            <a:r>
              <a:rPr lang="en-US" dirty="0" smtClean="0"/>
              <a:t>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461001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2092762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319541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641636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1117071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910965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99290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4275976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participation </a:t>
            </a:r>
            <a:endParaRPr lang="en-US" dirty="0"/>
          </a:p>
        </p:txBody>
      </p:sp>
      <p:sp>
        <p:nvSpPr>
          <p:cNvPr id="3" name="Content Placeholder 2"/>
          <p:cNvSpPr>
            <a:spLocks noGrp="1"/>
          </p:cNvSpPr>
          <p:nvPr>
            <p:ph idx="1"/>
          </p:nvPr>
        </p:nvSpPr>
        <p:spPr/>
        <p:txBody>
          <a:bodyPr/>
          <a:lstStyle/>
          <a:p>
            <a:pPr marL="0" indent="0">
              <a:buNone/>
            </a:pPr>
            <a:r>
              <a:rPr lang="en-US" dirty="0" smtClean="0"/>
              <a:t>Combination of</a:t>
            </a:r>
            <a:r>
              <a:rPr lang="is-IS" dirty="0" smtClean="0"/>
              <a:t>…</a:t>
            </a:r>
          </a:p>
          <a:p>
            <a:pPr marL="0" indent="0">
              <a:buNone/>
            </a:pPr>
            <a:endParaRPr lang="is-IS" dirty="0"/>
          </a:p>
          <a:p>
            <a:pPr marL="0" indent="0">
              <a:buNone/>
            </a:pPr>
            <a:r>
              <a:rPr lang="en-US" dirty="0" smtClean="0"/>
              <a:t>Showing up</a:t>
            </a:r>
          </a:p>
          <a:p>
            <a:pPr marL="0" indent="0">
              <a:buNone/>
            </a:pPr>
            <a:r>
              <a:rPr lang="en-US" dirty="0" smtClean="0"/>
              <a:t>Office hours</a:t>
            </a:r>
            <a:endParaRPr lang="en-US" dirty="0"/>
          </a:p>
          <a:p>
            <a:pPr marL="0" indent="0">
              <a:buNone/>
            </a:pPr>
            <a:r>
              <a:rPr lang="en-US" dirty="0" smtClean="0"/>
              <a:t>Speaking up in class</a:t>
            </a:r>
          </a:p>
          <a:p>
            <a:pPr marL="0" indent="0">
              <a:buNone/>
            </a:pPr>
            <a:r>
              <a:rPr lang="en-US" dirty="0"/>
              <a:t>Doing &amp; discussing </a:t>
            </a:r>
            <a:r>
              <a:rPr lang="en-US" dirty="0" smtClean="0"/>
              <a:t>readings</a:t>
            </a:r>
            <a:r>
              <a:rPr lang="en-US" dirty="0"/>
              <a:t> </a:t>
            </a:r>
            <a:r>
              <a:rPr lang="en-US" dirty="0" smtClean="0"/>
              <a:t>– Thursday’s in canvas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82519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smtClean="0"/>
              <a:t>mongodb</a:t>
            </a:r>
            <a:r>
              <a:rPr lang="en-US" dirty="0" smtClean="0"/>
              <a:t>) </a:t>
            </a:r>
            <a:endParaRPr lang="en-US" dirty="0"/>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401190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Byte 2 &amp; 3</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82926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t>
            </a:r>
            <a:r>
              <a:rPr lang="en-US" dirty="0" err="1" smtClean="0"/>
              <a:t>NoSQL</a:t>
            </a:r>
            <a:endParaRPr lang="en-US" dirty="0"/>
          </a:p>
        </p:txBody>
      </p:sp>
      <p:sp>
        <p:nvSpPr>
          <p:cNvPr id="3" name="Content Placeholder 2"/>
          <p:cNvSpPr>
            <a:spLocks noGrp="1"/>
          </p:cNvSpPr>
          <p:nvPr>
            <p:ph idx="1"/>
          </p:nvPr>
        </p:nvSpPr>
        <p:spPr/>
        <p:txBody>
          <a:bodyPr/>
          <a:lstStyle/>
          <a:p>
            <a:r>
              <a:rPr lang="en-US" dirty="0" smtClean="0"/>
              <a:t>Key</a:t>
            </a:r>
            <a:r>
              <a:rPr lang="en-US" dirty="0"/>
              <a:t>-Value store </a:t>
            </a:r>
            <a:r>
              <a:rPr lang="en-US" dirty="0" smtClean="0"/>
              <a:t>– schema</a:t>
            </a:r>
            <a:r>
              <a:rPr lang="en-US" dirty="0"/>
              <a:t>-</a:t>
            </a:r>
            <a:r>
              <a:rPr lang="en-US" dirty="0" smtClean="0"/>
              <a:t>less: </a:t>
            </a:r>
            <a:r>
              <a:rPr lang="en-US" i="1" dirty="0" smtClean="0"/>
              <a:t>e.g., </a:t>
            </a:r>
            <a:r>
              <a:rPr lang="en-US" dirty="0" smtClean="0"/>
              <a:t>Cassandra</a:t>
            </a:r>
          </a:p>
          <a:p>
            <a:r>
              <a:rPr lang="en-US" dirty="0" smtClean="0"/>
              <a:t>Column </a:t>
            </a:r>
            <a:r>
              <a:rPr lang="en-US" dirty="0"/>
              <a:t>store – </a:t>
            </a:r>
            <a:r>
              <a:rPr lang="en-US" dirty="0" smtClean="0"/>
              <a:t>store data </a:t>
            </a:r>
            <a:r>
              <a:rPr lang="en-US" dirty="0"/>
              <a:t>tables as sections of columns of data, rather than as rows of data. V</a:t>
            </a:r>
            <a:r>
              <a:rPr lang="en-US" dirty="0" smtClean="0"/>
              <a:t>ery </a:t>
            </a:r>
            <a:r>
              <a:rPr lang="en-US" dirty="0"/>
              <a:t>high </a:t>
            </a:r>
            <a:r>
              <a:rPr lang="en-US" dirty="0" smtClean="0"/>
              <a:t>performance; will discuss Google’s </a:t>
            </a:r>
            <a:r>
              <a:rPr lang="en-US" dirty="0" err="1" smtClean="0"/>
              <a:t>BigQuery</a:t>
            </a:r>
            <a:endParaRPr lang="en-US" dirty="0"/>
          </a:p>
          <a:p>
            <a:r>
              <a:rPr lang="en-US" dirty="0"/>
              <a:t>Document database </a:t>
            </a:r>
            <a:r>
              <a:rPr lang="en-US" dirty="0" smtClean="0"/>
              <a:t>– key-document store; document is semi-structured. </a:t>
            </a:r>
            <a:r>
              <a:rPr lang="en-US" i="1" dirty="0"/>
              <a:t>e</a:t>
            </a:r>
            <a:r>
              <a:rPr lang="en-US" i="1" dirty="0" smtClean="0"/>
              <a:t>.g.,</a:t>
            </a:r>
            <a:r>
              <a:rPr lang="en-US" dirty="0" smtClean="0"/>
              <a:t> </a:t>
            </a:r>
            <a:r>
              <a:rPr lang="en-US" dirty="0" err="1"/>
              <a:t>MongoDB</a:t>
            </a:r>
            <a:r>
              <a:rPr lang="en-US" dirty="0"/>
              <a:t> and </a:t>
            </a:r>
            <a:r>
              <a:rPr lang="en-US" dirty="0" err="1" smtClean="0"/>
              <a:t>CouchDB</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667865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smtClean="0"/>
              <a:t>Fusion </a:t>
            </a:r>
            <a:r>
              <a:rPr lang="en-US" sz="2400" dirty="0"/>
              <a:t>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1384093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smtClean="0"/>
              <a:t>Fusion</a:t>
            </a:r>
            <a:r>
              <a:rPr lang="en-US" sz="2400" dirty="0" smtClean="0"/>
              <a:t> </a:t>
            </a:r>
            <a:r>
              <a:rPr lang="en-US" sz="2400" dirty="0"/>
              <a:t>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408615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smtClean="0"/>
              <a:t>Fusion Data </a:t>
            </a:r>
            <a:endParaRPr lang="en-US" sz="2400" dirty="0"/>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1388043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pPr marL="0" indent="0">
              <a:buNone/>
            </a:pPr>
            <a:r>
              <a:rPr lang="en-US" sz="3200" dirty="0" smtClean="0"/>
              <a:t>Data Management is a people problem</a:t>
            </a:r>
          </a:p>
          <a:p>
            <a:pPr marL="228600" lvl="1" indent="0">
              <a:buNone/>
            </a:pPr>
            <a:r>
              <a:rPr lang="en-US" sz="2400" dirty="0" smtClean="0"/>
              <a:t>Who should oversee it? </a:t>
            </a:r>
          </a:p>
          <a:p>
            <a:pPr marL="228600" lvl="1" indent="0">
              <a:buNone/>
            </a:pPr>
            <a:r>
              <a:rPr lang="en-US" sz="2400" dirty="0"/>
              <a:t>Requires lots of attention, over time, regular checks, </a:t>
            </a:r>
            <a:r>
              <a:rPr lang="en-US" sz="2400" i="1" dirty="0"/>
              <a:t>etc</a:t>
            </a:r>
            <a:r>
              <a:rPr lang="en-US" sz="2400" i="1" dirty="0" smtClean="0"/>
              <a:t>.</a:t>
            </a:r>
            <a:r>
              <a:rPr lang="en-US" sz="2400" dirty="0" smtClean="0"/>
              <a:t> </a:t>
            </a:r>
          </a:p>
          <a:p>
            <a:pPr marL="228600" lvl="1" indent="0">
              <a:buNone/>
            </a:pPr>
            <a:r>
              <a:rPr lang="en-US" sz="2400" dirty="0" smtClean="0"/>
              <a:t>Who is responsible for the four Cs? (Completeness, Coherence, Correctness, </a:t>
            </a:r>
            <a:r>
              <a:rPr lang="en-US" sz="2400" dirty="0" err="1" smtClean="0"/>
              <a:t>AcCountability</a:t>
            </a:r>
            <a:r>
              <a:rPr lang="en-US" sz="2400" dirty="0" smtClean="0"/>
              <a:t>)</a:t>
            </a:r>
          </a:p>
          <a:p>
            <a:pPr marL="0" indent="0">
              <a:buNone/>
            </a:pPr>
            <a:r>
              <a:rPr lang="en-US" sz="3200" dirty="0" smtClean="0"/>
              <a:t>Types of data</a:t>
            </a:r>
          </a:p>
          <a:p>
            <a:pPr marL="228600" lvl="1" indent="0">
              <a:buNone/>
            </a:pPr>
            <a:r>
              <a:rPr lang="en-US" sz="2400" dirty="0" smtClean="0"/>
              <a:t>Unstructured/</a:t>
            </a:r>
            <a:r>
              <a:rPr lang="en-US" sz="2400" dirty="0" err="1" smtClean="0"/>
              <a:t>semistructured</a:t>
            </a:r>
            <a:r>
              <a:rPr lang="en-US" sz="2400" dirty="0" smtClean="0"/>
              <a:t>/structured</a:t>
            </a:r>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380482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Data </a:t>
            </a:r>
            <a:r>
              <a:rPr lang="en-US" dirty="0" smtClean="0"/>
              <a:t>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endParaRPr lang="en-US" dirty="0" smtClean="0"/>
          </a:p>
          <a:p>
            <a:pPr marL="0" indent="0">
              <a:buNone/>
            </a:pPr>
            <a:r>
              <a:rPr lang="en-US" dirty="0"/>
              <a:t>Know what makes a good data model  (concise, stable &amp; flexible, quick, elegant…)</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528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405784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Quality?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25406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082504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89055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1/23/17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9708</TotalTime>
  <Words>1762</Words>
  <Application>Microsoft Macintosh PowerPoint</Application>
  <PresentationFormat>On-screen Show (4:3)</PresentationFormat>
  <Paragraphs>399</Paragraphs>
  <Slides>39</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Copperplate</vt:lpstr>
      <vt:lpstr>Helvetica</vt:lpstr>
      <vt:lpstr>Arial</vt:lpstr>
      <vt:lpstr>Office Theme</vt:lpstr>
      <vt:lpstr>PowerPoint Presentation</vt:lpstr>
      <vt:lpstr>Goals</vt:lpstr>
      <vt:lpstr>Class participation </vt:lpstr>
      <vt:lpstr>What is Data?</vt:lpstr>
      <vt:lpstr>Data Management</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Relationship to   JSON/XML on Web? </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Quiz; Byte 2 &amp; 3</vt:lpstr>
      <vt:lpstr>Big Data: NoSQL</vt:lpstr>
      <vt:lpstr>Spatial Data</vt:lpstr>
      <vt:lpstr>Questions you could ask?</vt:lpstr>
      <vt:lpstr>Questions you could ask?</vt:lpstr>
      <vt:lpstr>Specialty Tools</vt:lpstr>
      <vt:lpstr>Special Kinds of Data</vt:lpstr>
      <vt:lpstr>Summary</vt:lpstr>
      <vt:lpstr>Summary: Data Model?</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255</cp:revision>
  <dcterms:created xsi:type="dcterms:W3CDTF">2013-10-07T16:54:34Z</dcterms:created>
  <dcterms:modified xsi:type="dcterms:W3CDTF">2017-01-24T03:37:23Z</dcterms:modified>
</cp:coreProperties>
</file>