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5"/>
  </p:notesMasterIdLst>
  <p:handoutMasterIdLst>
    <p:handoutMasterId r:id="rId26"/>
  </p:handoutMasterIdLst>
  <p:sldIdLst>
    <p:sldId id="256" r:id="rId2"/>
    <p:sldId id="301" r:id="rId3"/>
    <p:sldId id="330" r:id="rId4"/>
    <p:sldId id="334" r:id="rId5"/>
    <p:sldId id="337" r:id="rId6"/>
    <p:sldId id="339" r:id="rId7"/>
    <p:sldId id="340" r:id="rId8"/>
    <p:sldId id="341" r:id="rId9"/>
    <p:sldId id="342" r:id="rId10"/>
    <p:sldId id="331" r:id="rId11"/>
    <p:sldId id="332" r:id="rId12"/>
    <p:sldId id="343" r:id="rId13"/>
    <p:sldId id="329" r:id="rId14"/>
    <p:sldId id="344" r:id="rId15"/>
    <p:sldId id="345" r:id="rId16"/>
    <p:sldId id="346" r:id="rId17"/>
    <p:sldId id="347" r:id="rId18"/>
    <p:sldId id="348" r:id="rId19"/>
    <p:sldId id="349" r:id="rId20"/>
    <p:sldId id="350" r:id="rId21"/>
    <p:sldId id="351" r:id="rId22"/>
    <p:sldId id="352" r:id="rId23"/>
    <p:sldId id="353"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443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09" autoAdjust="0"/>
    <p:restoredTop sz="92969" autoAdjust="0"/>
  </p:normalViewPr>
  <p:slideViewPr>
    <p:cSldViewPr snapToGrid="0" snapToObjects="1">
      <p:cViewPr varScale="1">
        <p:scale>
          <a:sx n="58" d="100"/>
          <a:sy n="58" d="100"/>
        </p:scale>
        <p:origin x="728" y="192"/>
      </p:cViewPr>
      <p:guideLst>
        <p:guide orient="horz" pos="2160"/>
        <p:guide pos="583"/>
      </p:guideLst>
    </p:cSldViewPr>
  </p:slideViewPr>
  <p:outlineViewPr>
    <p:cViewPr>
      <p:scale>
        <a:sx n="33" d="100"/>
        <a:sy n="33" d="100"/>
      </p:scale>
      <p:origin x="0" y="126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2/16/17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2/16/17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we used the shell to develop our apps, to test in dev server, and to deploy to the </a:t>
            </a:r>
            <a:r>
              <a:rPr lang="en-US" dirty="0" err="1" smtClean="0"/>
              <a:t>Appspot</a:t>
            </a:r>
            <a:r>
              <a:rPr lang="en-US" dirty="0" smtClean="0"/>
              <a: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a:t>
            </a:fld>
            <a:endParaRPr lang="en-US"/>
          </a:p>
        </p:txBody>
      </p:sp>
    </p:spTree>
    <p:extLst>
      <p:ext uri="{BB962C8B-B14F-4D97-AF65-F5344CB8AC3E}">
        <p14:creationId xmlns:p14="http://schemas.microsoft.com/office/powerpoint/2010/main" val="1430744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you were able to view your</a:t>
            </a:r>
            <a:r>
              <a:rPr lang="en-US" baseline="0" dirty="0" smtClean="0"/>
              <a:t> application on both. And public was able to see it on the app spot.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a:t>
            </a:fld>
            <a:endParaRPr lang="en-US"/>
          </a:p>
        </p:txBody>
      </p:sp>
    </p:spTree>
    <p:extLst>
      <p:ext uri="{BB962C8B-B14F-4D97-AF65-F5344CB8AC3E}">
        <p14:creationId xmlns:p14="http://schemas.microsoft.com/office/powerpoint/2010/main" val="2141990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then we introduced your phone,</a:t>
            </a:r>
            <a:r>
              <a:rPr lang="en-US" baseline="0" dirty="0" smtClean="0"/>
              <a:t> which communicated with </a:t>
            </a:r>
            <a:r>
              <a:rPr lang="en-US" baseline="0" dirty="0" err="1" smtClean="0"/>
              <a:t>api.awareframework.com</a:t>
            </a:r>
            <a:r>
              <a:rPr lang="en-US" baseline="0" dirty="0" smtClean="0"/>
              <a:t> to move the data to your GCP database. This is where you are now.</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a:t>
            </a:fld>
            <a:endParaRPr lang="en-US"/>
          </a:p>
        </p:txBody>
      </p:sp>
    </p:spTree>
    <p:extLst>
      <p:ext uri="{BB962C8B-B14F-4D97-AF65-F5344CB8AC3E}">
        <p14:creationId xmlns:p14="http://schemas.microsoft.com/office/powerpoint/2010/main" val="1148670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the goal is to create an application</a:t>
            </a:r>
            <a:r>
              <a:rPr lang="en-US" baseline="0" dirty="0" smtClean="0"/>
              <a:t> that uses the data from the DB.</a:t>
            </a:r>
          </a:p>
          <a:p>
            <a:endParaRPr lang="en-US" baseline="0" dirty="0" smtClean="0"/>
          </a:p>
          <a:p>
            <a:r>
              <a:rPr lang="en-US" baseline="0" dirty="0" smtClean="0"/>
              <a:t>You will still develop on your shell. However, you will not be able to view the app on your dev server! This is too difficult to configure and we will not ask you to do this.</a:t>
            </a:r>
          </a:p>
        </p:txBody>
      </p:sp>
      <p:sp>
        <p:nvSpPr>
          <p:cNvPr id="4" name="Slide Number Placeholder 3"/>
          <p:cNvSpPr>
            <a:spLocks noGrp="1"/>
          </p:cNvSpPr>
          <p:nvPr>
            <p:ph type="sldNum" sz="quarter" idx="10"/>
          </p:nvPr>
        </p:nvSpPr>
        <p:spPr/>
        <p:txBody>
          <a:bodyPr/>
          <a:lstStyle/>
          <a:p>
            <a:fld id="{FD66F34B-9C4D-8640-BB34-4C24A79C9FFB}" type="slidenum">
              <a:rPr lang="en-US" smtClean="0"/>
              <a:t>7</a:t>
            </a:fld>
            <a:endParaRPr lang="en-US"/>
          </a:p>
        </p:txBody>
      </p:sp>
    </p:spTree>
    <p:extLst>
      <p:ext uri="{BB962C8B-B14F-4D97-AF65-F5344CB8AC3E}">
        <p14:creationId xmlns:p14="http://schemas.microsoft.com/office/powerpoint/2010/main" val="244568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you will deploy directly to </a:t>
            </a:r>
            <a:r>
              <a:rPr lang="en-US" dirty="0" err="1" smtClean="0"/>
              <a:t>appspot</a:t>
            </a:r>
            <a:r>
              <a:rPr lang="en-US" dirty="0" smtClean="0"/>
              <a:t> and test there because </a:t>
            </a:r>
            <a:r>
              <a:rPr lang="en-US" dirty="0" err="1" smtClean="0"/>
              <a:t>appspot</a:t>
            </a:r>
            <a:r>
              <a:rPr lang="en-US" dirty="0" smtClean="0"/>
              <a:t> has</a:t>
            </a:r>
            <a:r>
              <a:rPr lang="en-US" baseline="0" dirty="0" smtClean="0"/>
              <a:t> an ability to access the DB.</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1098634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you will use GCP logging services (that</a:t>
            </a:r>
            <a:r>
              <a:rPr lang="en-US" baseline="0" dirty="0" smtClean="0"/>
              <a:t> you already tried in Byte 1</a:t>
            </a:r>
            <a:r>
              <a:rPr lang="en-US" dirty="0" smtClean="0"/>
              <a:t>) to debug</a:t>
            </a:r>
            <a:r>
              <a:rPr lang="en-US" baseline="0" dirty="0" smtClean="0"/>
              <a:t> your application.</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a:t>
            </a:fld>
            <a:endParaRPr lang="en-US"/>
          </a:p>
        </p:txBody>
      </p:sp>
    </p:spTree>
    <p:extLst>
      <p:ext uri="{BB962C8B-B14F-4D97-AF65-F5344CB8AC3E}">
        <p14:creationId xmlns:p14="http://schemas.microsoft.com/office/powerpoint/2010/main" val="982242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Otherwise just click on authorize apps and add your Application ID.</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1484480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2/16/17</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2/16/17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1219200" y="25146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5181600" y="25146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75600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2/16/17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2/16/17</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image" Target="../media/image1.png"/><Relationship Id="rId22"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2/16/17</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2"/>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 id="2147483671" r:id="rId19"/>
  </p:sldLayoutIdLst>
  <p:timing>
    <p:tnLst>
      <p:par>
        <p:cT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latin typeface="Geneva" charset="0"/>
                <a:ea typeface="ＭＳ Ｐゴシック" charset="0"/>
                <a:cs typeface="ＭＳ Ｐゴシック" charset="0"/>
              </a:rPr>
              <a:t>Byte 3</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err="1" smtClean="0"/>
              <a:t>Mankoff</a:t>
            </a:r>
            <a:r>
              <a:rPr lang="en-US" dirty="0" smtClean="0"/>
              <a:t> &amp; Nikola Banovic</a:t>
            </a:r>
            <a:endParaRPr lang="en-US" dirty="0"/>
          </a:p>
        </p:txBody>
      </p:sp>
      <p:sp>
        <p:nvSpPr>
          <p:cNvPr id="5" name="Text Placeholder 4"/>
          <p:cNvSpPr>
            <a:spLocks noGrp="1"/>
          </p:cNvSpPr>
          <p:nvPr>
            <p:ph type="body" sz="quarter" idx="11"/>
          </p:nvPr>
        </p:nvSpPr>
        <p:spPr>
          <a:xfrm>
            <a:off x="925513" y="5372760"/>
            <a:ext cx="7250112" cy="539750"/>
          </a:xfrm>
        </p:spPr>
        <p:txBody>
          <a:bodyPr/>
          <a:lstStyle/>
          <a:p>
            <a:r>
              <a:rPr lang="en-US" dirty="0" smtClean="0"/>
              <a:t>The Data Pipeline; HCII; Spring 2017</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581959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Communicating with the database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
        <p:nvSpPr>
          <p:cNvPr id="8" name="Content Placeholder 7"/>
          <p:cNvSpPr>
            <a:spLocks noGrp="1"/>
          </p:cNvSpPr>
          <p:nvPr>
            <p:ph idx="1"/>
          </p:nvPr>
        </p:nvSpPr>
        <p:spPr/>
        <p:txBody>
          <a:bodyPr/>
          <a:lstStyle/>
          <a:p>
            <a:r>
              <a:rPr lang="en-US" dirty="0" smtClean="0"/>
              <a:t>You application needs access to DB!</a:t>
            </a:r>
          </a:p>
          <a:p>
            <a:r>
              <a:rPr lang="en-US" dirty="0" smtClean="0"/>
              <a:t>This is usually automatic, but I saw examples where it did not happen. You need to add your Application ID in your ”Access Control” if you do not see this:</a:t>
            </a:r>
            <a:endParaRPr lang="en-US" dirty="0"/>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8909" y="4236164"/>
            <a:ext cx="5778500" cy="2171700"/>
          </a:xfrm>
          <a:prstGeom prst="rect">
            <a:avLst/>
          </a:prstGeom>
        </p:spPr>
      </p:pic>
    </p:spTree>
    <p:extLst>
      <p:ext uri="{BB962C8B-B14F-4D97-AF65-F5344CB8AC3E}">
        <p14:creationId xmlns:p14="http://schemas.microsoft.com/office/powerpoint/2010/main" val="5832962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sp>
        <p:nvSpPr>
          <p:cNvPr id="3" name="Content Placeholder 2"/>
          <p:cNvSpPr>
            <a:spLocks noGrp="1"/>
          </p:cNvSpPr>
          <p:nvPr>
            <p:ph idx="1"/>
          </p:nvPr>
        </p:nvSpPr>
        <p:spPr/>
        <p:txBody>
          <a:bodyPr/>
          <a:lstStyle/>
          <a:p>
            <a:r>
              <a:rPr lang="en-US" dirty="0" smtClean="0"/>
              <a:t>Start by uploading </a:t>
            </a:r>
            <a:r>
              <a:rPr lang="en-US" dirty="0" err="1" smtClean="0"/>
              <a:t>jmankoff</a:t>
            </a:r>
            <a:r>
              <a:rPr lang="en-US" dirty="0" smtClean="0"/>
              <a:t>-mobile to your Shell using the upload feature in your Shell.</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3314" y="3782759"/>
            <a:ext cx="4420061" cy="1852906"/>
          </a:xfrm>
          <a:prstGeom prst="rect">
            <a:avLst/>
          </a:prstGeom>
        </p:spPr>
      </p:pic>
    </p:spTree>
    <p:extLst>
      <p:ext uri="{BB962C8B-B14F-4D97-AF65-F5344CB8AC3E}">
        <p14:creationId xmlns:p14="http://schemas.microsoft.com/office/powerpoint/2010/main" val="197040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sp>
        <p:nvSpPr>
          <p:cNvPr id="3" name="Content Placeholder 2"/>
          <p:cNvSpPr>
            <a:spLocks noGrp="1"/>
          </p:cNvSpPr>
          <p:nvPr>
            <p:ph idx="1"/>
          </p:nvPr>
        </p:nvSpPr>
        <p:spPr/>
        <p:txBody>
          <a:bodyPr/>
          <a:lstStyle/>
          <a:p>
            <a:r>
              <a:rPr lang="en-US" dirty="0" smtClean="0"/>
              <a:t>Once you setup the files in your document hierarchy the way you want you can start modifying the code in the Editor.</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6312" y="3262746"/>
            <a:ext cx="4631377" cy="3145117"/>
          </a:xfrm>
          <a:prstGeom prst="rect">
            <a:avLst/>
          </a:prstGeom>
        </p:spPr>
      </p:pic>
    </p:spTree>
    <p:extLst>
      <p:ext uri="{BB962C8B-B14F-4D97-AF65-F5344CB8AC3E}">
        <p14:creationId xmlns:p14="http://schemas.microsoft.com/office/powerpoint/2010/main" val="4049444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sp>
        <p:nvSpPr>
          <p:cNvPr id="9" name="Content Placeholder 8"/>
          <p:cNvSpPr>
            <a:spLocks noGrp="1"/>
          </p:cNvSpPr>
          <p:nvPr>
            <p:ph idx="1"/>
          </p:nvPr>
        </p:nvSpPr>
        <p:spPr/>
        <p:txBody>
          <a:bodyPr/>
          <a:lstStyle/>
          <a:p>
            <a:r>
              <a:rPr lang="en-US" dirty="0" smtClean="0"/>
              <a:t>Deploy the code. By default, if you have location and activity data you should see:</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381" y="2838008"/>
            <a:ext cx="5151238" cy="3569855"/>
          </a:xfrm>
          <a:prstGeom prst="rect">
            <a:avLst/>
          </a:prstGeom>
        </p:spPr>
      </p:pic>
    </p:spTree>
    <p:extLst>
      <p:ext uri="{BB962C8B-B14F-4D97-AF65-F5344CB8AC3E}">
        <p14:creationId xmlns:p14="http://schemas.microsoft.com/office/powerpoint/2010/main" val="5215417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
        <p:nvSpPr>
          <p:cNvPr id="9" name="Content Placeholder 8"/>
          <p:cNvSpPr>
            <a:spLocks noGrp="1"/>
          </p:cNvSpPr>
          <p:nvPr>
            <p:ph idx="1"/>
          </p:nvPr>
        </p:nvSpPr>
        <p:spPr/>
        <p:txBody>
          <a:bodyPr/>
          <a:lstStyle/>
          <a:p>
            <a:r>
              <a:rPr lang="en-US" dirty="0" smtClean="0"/>
              <a:t>Vega-lite has an editor that helps you edit the JSON and see example. Click on “Open in Vega Editor” to see it.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8466" y="3177776"/>
            <a:ext cx="3843164" cy="3230088"/>
          </a:xfrm>
          <a:prstGeom prst="rect">
            <a:avLst/>
          </a:prstGeom>
        </p:spPr>
      </p:pic>
      <p:sp>
        <p:nvSpPr>
          <p:cNvPr id="7" name="Rectangle 6"/>
          <p:cNvSpPr/>
          <p:nvPr/>
        </p:nvSpPr>
        <p:spPr>
          <a:xfrm>
            <a:off x="2470068" y="3348842"/>
            <a:ext cx="2470067" cy="1805049"/>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85000"/>
                    <a:lumOff val="15000"/>
                  </a:schemeClr>
                </a:solidFill>
              </a:rPr>
              <a:t>DATA</a:t>
            </a:r>
            <a:endParaRPr lang="en-US" dirty="0">
              <a:solidFill>
                <a:schemeClr val="tx1">
                  <a:lumMod val="85000"/>
                  <a:lumOff val="15000"/>
                </a:schemeClr>
              </a:solidFill>
            </a:endParaRPr>
          </a:p>
        </p:txBody>
      </p:sp>
      <p:sp>
        <p:nvSpPr>
          <p:cNvPr id="11" name="Rectangle 10"/>
          <p:cNvSpPr/>
          <p:nvPr/>
        </p:nvSpPr>
        <p:spPr>
          <a:xfrm>
            <a:off x="2470067" y="5211548"/>
            <a:ext cx="2470067" cy="1186647"/>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85000"/>
                    <a:lumOff val="15000"/>
                  </a:schemeClr>
                </a:solidFill>
              </a:rPr>
              <a:t>VISUALIZATION DEFINITION</a:t>
            </a:r>
            <a:endParaRPr lang="en-US" dirty="0">
              <a:solidFill>
                <a:schemeClr val="tx1">
                  <a:lumMod val="85000"/>
                  <a:lumOff val="15000"/>
                </a:schemeClr>
              </a:solidFill>
            </a:endParaRPr>
          </a:p>
        </p:txBody>
      </p:sp>
      <p:sp>
        <p:nvSpPr>
          <p:cNvPr id="12" name="Rectangle 11"/>
          <p:cNvSpPr/>
          <p:nvPr/>
        </p:nvSpPr>
        <p:spPr>
          <a:xfrm>
            <a:off x="4968533" y="3177776"/>
            <a:ext cx="2470067" cy="1805049"/>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85000"/>
                    <a:lumOff val="15000"/>
                  </a:schemeClr>
                </a:solidFill>
              </a:rPr>
              <a:t>VISUALIZATION</a:t>
            </a:r>
            <a:endParaRPr lang="en-US" dirty="0">
              <a:solidFill>
                <a:schemeClr val="tx1">
                  <a:lumMod val="85000"/>
                  <a:lumOff val="15000"/>
                </a:schemeClr>
              </a:solidFill>
            </a:endParaRPr>
          </a:p>
        </p:txBody>
      </p:sp>
    </p:spTree>
    <p:extLst>
      <p:ext uri="{BB962C8B-B14F-4D97-AF65-F5344CB8AC3E}">
        <p14:creationId xmlns:p14="http://schemas.microsoft.com/office/powerpoint/2010/main" val="790843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
        <p:nvSpPr>
          <p:cNvPr id="9" name="Content Placeholder 8"/>
          <p:cNvSpPr>
            <a:spLocks noGrp="1"/>
          </p:cNvSpPr>
          <p:nvPr>
            <p:ph idx="1"/>
          </p:nvPr>
        </p:nvSpPr>
        <p:spPr/>
        <p:txBody>
          <a:bodyPr/>
          <a:lstStyle/>
          <a:p>
            <a:r>
              <a:rPr lang="en-US" dirty="0" smtClean="0"/>
              <a:t>You can also see examples: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8466" y="3177776"/>
            <a:ext cx="3843164" cy="3230088"/>
          </a:xfrm>
          <a:prstGeom prst="rect">
            <a:avLst/>
          </a:prstGeom>
        </p:spPr>
      </p:pic>
      <p:sp>
        <p:nvSpPr>
          <p:cNvPr id="11" name="Rectangle 10"/>
          <p:cNvSpPr/>
          <p:nvPr/>
        </p:nvSpPr>
        <p:spPr>
          <a:xfrm>
            <a:off x="3185015" y="2997042"/>
            <a:ext cx="1600742" cy="565555"/>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435" y="2448285"/>
            <a:ext cx="8265226" cy="3203133"/>
          </a:xfrm>
          <a:prstGeom prst="rect">
            <a:avLst/>
          </a:prstGeom>
        </p:spPr>
      </p:pic>
    </p:spTree>
    <p:extLst>
      <p:ext uri="{BB962C8B-B14F-4D97-AF65-F5344CB8AC3E}">
        <p14:creationId xmlns:p14="http://schemas.microsoft.com/office/powerpoint/2010/main" val="56824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sp>
        <p:nvSpPr>
          <p:cNvPr id="9" name="Content Placeholder 8"/>
          <p:cNvSpPr>
            <a:spLocks noGrp="1"/>
          </p:cNvSpPr>
          <p:nvPr>
            <p:ph idx="1"/>
          </p:nvPr>
        </p:nvSpPr>
        <p:spPr/>
        <p:txBody>
          <a:bodyPr/>
          <a:lstStyle/>
          <a:p>
            <a:r>
              <a:rPr lang="en-US" dirty="0" smtClean="0"/>
              <a:t>Connecting to the DB (</a:t>
            </a:r>
            <a:r>
              <a:rPr lang="en-US" dirty="0" err="1" smtClean="0"/>
              <a:t>main.py</a:t>
            </a:r>
            <a:r>
              <a:rPr lang="en-US" dirty="0" smtClean="0"/>
              <a:t>):</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8303" y="2310897"/>
            <a:ext cx="5207395" cy="3839029"/>
          </a:xfrm>
          <a:prstGeom prst="rect">
            <a:avLst/>
          </a:prstGeom>
        </p:spPr>
      </p:pic>
      <p:sp>
        <p:nvSpPr>
          <p:cNvPr id="12" name="Rectangle 11"/>
          <p:cNvSpPr/>
          <p:nvPr/>
        </p:nvSpPr>
        <p:spPr>
          <a:xfrm>
            <a:off x="1896304" y="2232093"/>
            <a:ext cx="5015135" cy="867368"/>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
        <p:nvSpPr>
          <p:cNvPr id="13" name="Rectangle 12"/>
          <p:cNvSpPr/>
          <p:nvPr/>
        </p:nvSpPr>
        <p:spPr>
          <a:xfrm>
            <a:off x="2183278" y="4037141"/>
            <a:ext cx="4728161" cy="1128625"/>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Tree>
    <p:extLst>
      <p:ext uri="{BB962C8B-B14F-4D97-AF65-F5344CB8AC3E}">
        <p14:creationId xmlns:p14="http://schemas.microsoft.com/office/powerpoint/2010/main" val="1821205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sp>
        <p:nvSpPr>
          <p:cNvPr id="9" name="Content Placeholder 8"/>
          <p:cNvSpPr>
            <a:spLocks noGrp="1"/>
          </p:cNvSpPr>
          <p:nvPr>
            <p:ph idx="1"/>
          </p:nvPr>
        </p:nvSpPr>
        <p:spPr/>
        <p:txBody>
          <a:bodyPr/>
          <a:lstStyle/>
          <a:p>
            <a:r>
              <a:rPr lang="en-US" dirty="0" smtClean="0"/>
              <a:t>Making a SQL query (</a:t>
            </a:r>
            <a:r>
              <a:rPr lang="en-US" dirty="0" err="1" smtClean="0"/>
              <a:t>main.py</a:t>
            </a:r>
            <a:r>
              <a:rPr lang="en-US" dirty="0" smtClean="0"/>
              <a: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57500"/>
            <a:ext cx="9144000" cy="1127051"/>
          </a:xfrm>
          <a:prstGeom prst="rect">
            <a:avLst/>
          </a:prstGeom>
        </p:spPr>
      </p:pic>
      <p:sp>
        <p:nvSpPr>
          <p:cNvPr id="12" name="Rectangle 11"/>
          <p:cNvSpPr/>
          <p:nvPr/>
        </p:nvSpPr>
        <p:spPr>
          <a:xfrm>
            <a:off x="817617" y="3051957"/>
            <a:ext cx="8278883" cy="497359"/>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Tree>
    <p:extLst>
      <p:ext uri="{BB962C8B-B14F-4D97-AF65-F5344CB8AC3E}">
        <p14:creationId xmlns:p14="http://schemas.microsoft.com/office/powerpoint/2010/main" val="1619044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sp>
        <p:nvSpPr>
          <p:cNvPr id="9" name="Content Placeholder 8"/>
          <p:cNvSpPr>
            <a:spLocks noGrp="1"/>
          </p:cNvSpPr>
          <p:nvPr>
            <p:ph idx="1"/>
          </p:nvPr>
        </p:nvSpPr>
        <p:spPr/>
        <p:txBody>
          <a:bodyPr/>
          <a:lstStyle/>
          <a:p>
            <a:r>
              <a:rPr lang="en-US" dirty="0" smtClean="0"/>
              <a:t>Executing and passing data to the view (</a:t>
            </a:r>
            <a:r>
              <a:rPr lang="en-US" dirty="0" err="1" smtClean="0"/>
              <a:t>main.py</a:t>
            </a:r>
            <a:r>
              <a:rPr lang="en-US" dirty="0" smtClean="0"/>
              <a: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57500"/>
            <a:ext cx="9144000" cy="1127051"/>
          </a:xfrm>
          <a:prstGeom prst="rect">
            <a:avLst/>
          </a:prstGeom>
        </p:spPr>
      </p:pic>
      <p:sp>
        <p:nvSpPr>
          <p:cNvPr id="13" name="Rectangle 12"/>
          <p:cNvSpPr/>
          <p:nvPr/>
        </p:nvSpPr>
        <p:spPr>
          <a:xfrm>
            <a:off x="865117" y="3549316"/>
            <a:ext cx="4728161" cy="435235"/>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Tree>
    <p:extLst>
      <p:ext uri="{BB962C8B-B14F-4D97-AF65-F5344CB8AC3E}">
        <p14:creationId xmlns:p14="http://schemas.microsoft.com/office/powerpoint/2010/main" val="695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
        <p:nvSpPr>
          <p:cNvPr id="9" name="Content Placeholder 8"/>
          <p:cNvSpPr>
            <a:spLocks noGrp="1"/>
          </p:cNvSpPr>
          <p:nvPr>
            <p:ph idx="1"/>
          </p:nvPr>
        </p:nvSpPr>
        <p:spPr/>
        <p:txBody>
          <a:bodyPr/>
          <a:lstStyle/>
          <a:p>
            <a:r>
              <a:rPr lang="en-US" dirty="0" smtClean="0"/>
              <a:t>“Installing” Vega-lite (</a:t>
            </a:r>
            <a:r>
              <a:rPr lang="en-US" dirty="0" err="1" smtClean="0"/>
              <a:t>index.html</a:t>
            </a:r>
            <a:r>
              <a:rPr lang="en-US" dirty="0" smtClean="0"/>
              <a:t>):</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749" y="2658343"/>
            <a:ext cx="8750300" cy="2349500"/>
          </a:xfrm>
          <a:prstGeom prst="rect">
            <a:avLst/>
          </a:prstGeom>
        </p:spPr>
      </p:pic>
    </p:spTree>
    <p:extLst>
      <p:ext uri="{BB962C8B-B14F-4D97-AF65-F5344CB8AC3E}">
        <p14:creationId xmlns:p14="http://schemas.microsoft.com/office/powerpoint/2010/main" val="10831188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Byte 3	</a:t>
            </a:r>
            <a:endParaRPr lang="en-US" dirty="0"/>
          </a:p>
        </p:txBody>
      </p:sp>
      <p:sp>
        <p:nvSpPr>
          <p:cNvPr id="3" name="Content Placeholder 2"/>
          <p:cNvSpPr>
            <a:spLocks noGrp="1"/>
          </p:cNvSpPr>
          <p:nvPr>
            <p:ph idx="1"/>
          </p:nvPr>
        </p:nvSpPr>
        <p:spPr/>
        <p:txBody>
          <a:bodyPr/>
          <a:lstStyle/>
          <a:p>
            <a:pPr marL="0" indent="0">
              <a:buNone/>
            </a:pPr>
            <a:r>
              <a:rPr lang="en-US" dirty="0" smtClean="0"/>
              <a:t>So you are done collecting your data.</a:t>
            </a:r>
          </a:p>
          <a:p>
            <a:pPr marL="0" indent="0">
              <a:buNone/>
            </a:pPr>
            <a:r>
              <a:rPr lang="en-US" dirty="0" smtClean="0"/>
              <a:t>Now what?</a:t>
            </a:r>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11563793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
        <p:nvSpPr>
          <p:cNvPr id="9" name="Content Placeholder 8"/>
          <p:cNvSpPr>
            <a:spLocks noGrp="1"/>
          </p:cNvSpPr>
          <p:nvPr>
            <p:ph idx="1"/>
          </p:nvPr>
        </p:nvSpPr>
        <p:spPr/>
        <p:txBody>
          <a:bodyPr/>
          <a:lstStyle/>
          <a:p>
            <a:r>
              <a:rPr lang="en-US" dirty="0" smtClean="0"/>
              <a:t>Displaying visualization (</a:t>
            </a:r>
            <a:r>
              <a:rPr lang="en-US" dirty="0" err="1" smtClean="0"/>
              <a:t>index.html</a:t>
            </a:r>
            <a:r>
              <a:rPr lang="en-US" dirty="0" smtClean="0"/>
              <a: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598" y="2413098"/>
            <a:ext cx="5328719" cy="3967787"/>
          </a:xfrm>
          <a:prstGeom prst="rect">
            <a:avLst/>
          </a:prstGeom>
        </p:spPr>
      </p:pic>
      <p:sp>
        <p:nvSpPr>
          <p:cNvPr id="13" name="Rectangle 12"/>
          <p:cNvSpPr/>
          <p:nvPr/>
        </p:nvSpPr>
        <p:spPr>
          <a:xfrm>
            <a:off x="1888177" y="2516163"/>
            <a:ext cx="6008914" cy="435235"/>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r"/>
            <a:r>
              <a:rPr lang="en-US" dirty="0" smtClean="0">
                <a:solidFill>
                  <a:schemeClr val="tx1">
                    <a:lumMod val="85000"/>
                    <a:lumOff val="15000"/>
                  </a:schemeClr>
                </a:solidFill>
              </a:rPr>
              <a:t>&lt;- Element to display in</a:t>
            </a:r>
            <a:endParaRPr lang="en-US" dirty="0">
              <a:solidFill>
                <a:schemeClr val="tx1">
                  <a:lumMod val="85000"/>
                  <a:lumOff val="15000"/>
                </a:schemeClr>
              </a:solidFill>
            </a:endParaRPr>
          </a:p>
        </p:txBody>
      </p:sp>
      <p:sp>
        <p:nvSpPr>
          <p:cNvPr id="10" name="Rectangle 9"/>
          <p:cNvSpPr/>
          <p:nvPr/>
        </p:nvSpPr>
        <p:spPr>
          <a:xfrm>
            <a:off x="1888177" y="2951398"/>
            <a:ext cx="6008914" cy="2226244"/>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r"/>
            <a:r>
              <a:rPr lang="en-US" dirty="0" smtClean="0">
                <a:solidFill>
                  <a:schemeClr val="tx1">
                    <a:lumMod val="85000"/>
                    <a:lumOff val="15000"/>
                  </a:schemeClr>
                </a:solidFill>
              </a:rPr>
              <a:t>&lt;- Data and visualization specification</a:t>
            </a:r>
            <a:endParaRPr lang="en-US" dirty="0">
              <a:solidFill>
                <a:schemeClr val="tx1">
                  <a:lumMod val="85000"/>
                  <a:lumOff val="15000"/>
                </a:schemeClr>
              </a:solidFill>
            </a:endParaRPr>
          </a:p>
        </p:txBody>
      </p:sp>
      <p:sp>
        <p:nvSpPr>
          <p:cNvPr id="11" name="Rectangle 10"/>
          <p:cNvSpPr/>
          <p:nvPr/>
        </p:nvSpPr>
        <p:spPr>
          <a:xfrm>
            <a:off x="1888177" y="5743587"/>
            <a:ext cx="6008914" cy="586607"/>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r"/>
            <a:r>
              <a:rPr lang="en-US" dirty="0" smtClean="0">
                <a:solidFill>
                  <a:schemeClr val="tx1">
                    <a:lumMod val="85000"/>
                    <a:lumOff val="15000"/>
                  </a:schemeClr>
                </a:solidFill>
              </a:rPr>
              <a:t>&lt;- Instruct Vega-lite to display in element</a:t>
            </a:r>
            <a:endParaRPr lang="en-US" dirty="0">
              <a:solidFill>
                <a:schemeClr val="tx1">
                  <a:lumMod val="85000"/>
                  <a:lumOff val="15000"/>
                </a:schemeClr>
              </a:solidFill>
            </a:endParaRPr>
          </a:p>
        </p:txBody>
      </p:sp>
    </p:spTree>
    <p:extLst>
      <p:ext uri="{BB962C8B-B14F-4D97-AF65-F5344CB8AC3E}">
        <p14:creationId xmlns:p14="http://schemas.microsoft.com/office/powerpoint/2010/main" val="478969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
        <p:nvSpPr>
          <p:cNvPr id="9" name="Content Placeholder 8"/>
          <p:cNvSpPr>
            <a:spLocks noGrp="1"/>
          </p:cNvSpPr>
          <p:nvPr>
            <p:ph idx="1"/>
          </p:nvPr>
        </p:nvSpPr>
        <p:spPr/>
        <p:txBody>
          <a:bodyPr/>
          <a:lstStyle/>
          <a:p>
            <a:r>
              <a:rPr lang="en-US" dirty="0" smtClean="0"/>
              <a:t>If you do not like Vega-lite examples or if you don’t like changing JSON to get your chart just right, </a:t>
            </a:r>
            <a:r>
              <a:rPr lang="en-US" b="1" dirty="0" smtClean="0"/>
              <a:t>use Lyra </a:t>
            </a:r>
            <a:r>
              <a:rPr lang="en-US" b="1" dirty="0"/>
              <a:t>(optional): </a:t>
            </a:r>
            <a:r>
              <a:rPr lang="en-US" sz="2400" dirty="0"/>
              <a:t>http://</a:t>
            </a:r>
            <a:r>
              <a:rPr lang="en-US" sz="2400" dirty="0" err="1"/>
              <a:t>idl.cs.washington.edu</a:t>
            </a:r>
            <a:r>
              <a:rPr lang="en-US" sz="2400" dirty="0"/>
              <a:t>/projects/</a:t>
            </a:r>
            <a:r>
              <a:rPr lang="en-US" sz="2400" dirty="0" err="1"/>
              <a:t>lyra</a:t>
            </a:r>
            <a:r>
              <a:rPr lang="en-US" sz="2400" dirty="0"/>
              <a:t>/app/</a:t>
            </a:r>
            <a:endParaRPr lang="en-US" dirty="0"/>
          </a:p>
        </p:txBody>
      </p:sp>
    </p:spTree>
    <p:extLst>
      <p:ext uri="{BB962C8B-B14F-4D97-AF65-F5344CB8AC3E}">
        <p14:creationId xmlns:p14="http://schemas.microsoft.com/office/powerpoint/2010/main" val="4771346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sp>
        <p:nvSpPr>
          <p:cNvPr id="9" name="Content Placeholder 8"/>
          <p:cNvSpPr>
            <a:spLocks noGrp="1"/>
          </p:cNvSpPr>
          <p:nvPr>
            <p:ph idx="1"/>
          </p:nvPr>
        </p:nvSpPr>
        <p:spPr/>
        <p:txBody>
          <a:bodyPr/>
          <a:lstStyle/>
          <a:p>
            <a:r>
              <a:rPr lang="en-US" dirty="0"/>
              <a:t>Lyra is an interactive environment that enables custom visualization design without writing any code.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996" y="3422921"/>
            <a:ext cx="8014797" cy="2212744"/>
          </a:xfrm>
          <a:prstGeom prst="rect">
            <a:avLst/>
          </a:prstGeom>
        </p:spPr>
      </p:pic>
      <p:sp>
        <p:nvSpPr>
          <p:cNvPr id="8" name="Rectangle 7"/>
          <p:cNvSpPr/>
          <p:nvPr/>
        </p:nvSpPr>
        <p:spPr>
          <a:xfrm>
            <a:off x="296883" y="3819523"/>
            <a:ext cx="4132613" cy="435235"/>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r"/>
            <a:r>
              <a:rPr lang="en-US" dirty="0" smtClean="0">
                <a:solidFill>
                  <a:schemeClr val="tx1">
                    <a:lumMod val="85000"/>
                    <a:lumOff val="15000"/>
                  </a:schemeClr>
                </a:solidFill>
              </a:rPr>
              <a:t>&lt;- Load your data source</a:t>
            </a:r>
            <a:endParaRPr lang="en-US" dirty="0">
              <a:solidFill>
                <a:schemeClr val="tx1">
                  <a:lumMod val="85000"/>
                  <a:lumOff val="15000"/>
                </a:schemeClr>
              </a:solidFill>
            </a:endParaRPr>
          </a:p>
        </p:txBody>
      </p:sp>
    </p:spTree>
    <p:extLst>
      <p:ext uri="{BB962C8B-B14F-4D97-AF65-F5344CB8AC3E}">
        <p14:creationId xmlns:p14="http://schemas.microsoft.com/office/powerpoint/2010/main" val="65304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sp>
        <p:nvSpPr>
          <p:cNvPr id="9" name="Content Placeholder 8"/>
          <p:cNvSpPr>
            <a:spLocks noGrp="1"/>
          </p:cNvSpPr>
          <p:nvPr>
            <p:ph idx="1"/>
          </p:nvPr>
        </p:nvSpPr>
        <p:spPr/>
        <p:txBody>
          <a:bodyPr/>
          <a:lstStyle/>
          <a:p>
            <a:r>
              <a:rPr lang="en-US" dirty="0"/>
              <a:t>Lyra is an interactive environment that enables custom visualization design without writing any code</a:t>
            </a:r>
            <a:r>
              <a:rPr lang="en-US" dirty="0" smtClean="0"/>
              <a:t>.</a:t>
            </a:r>
          </a:p>
          <a:p>
            <a:r>
              <a:rPr lang="en-US" dirty="0" smtClean="0"/>
              <a:t>A great demo at:</a:t>
            </a:r>
          </a:p>
          <a:p>
            <a:pPr marL="0" indent="0">
              <a:buNone/>
            </a:pPr>
            <a:r>
              <a:rPr lang="pt-BR" dirty="0" smtClean="0"/>
              <a:t>		</a:t>
            </a:r>
            <a:r>
              <a:rPr lang="pt-BR" dirty="0" err="1" smtClean="0"/>
              <a:t>https</a:t>
            </a:r>
            <a:r>
              <a:rPr lang="pt-BR" dirty="0"/>
              <a:t>://</a:t>
            </a:r>
            <a:r>
              <a:rPr lang="pt-BR" dirty="0" err="1"/>
              <a:t>vimeo.com</a:t>
            </a:r>
            <a:r>
              <a:rPr lang="pt-BR" dirty="0"/>
              <a:t>/96104443</a:t>
            </a:r>
            <a:endParaRPr lang="en-US" dirty="0"/>
          </a:p>
        </p:txBody>
      </p:sp>
    </p:spTree>
    <p:extLst>
      <p:ext uri="{BB962C8B-B14F-4D97-AF65-F5344CB8AC3E}">
        <p14:creationId xmlns:p14="http://schemas.microsoft.com/office/powerpoint/2010/main" val="1765655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The Architecture Revisited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
        <p:nvSpPr>
          <p:cNvPr id="14" name="Cloud 13"/>
          <p:cNvSpPr/>
          <p:nvPr/>
        </p:nvSpPr>
        <p:spPr>
          <a:xfrm>
            <a:off x="788276" y="1300269"/>
            <a:ext cx="5719402" cy="4065732"/>
          </a:xfrm>
          <a:prstGeom prst="cloud">
            <a:avLst/>
          </a:prstGeom>
          <a:solidFill>
            <a:schemeClr val="accent2">
              <a:lumMod val="20000"/>
              <a:lumOff val="8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lumMod val="85000"/>
                    <a:lumOff val="15000"/>
                  </a:schemeClr>
                </a:solidFill>
              </a:rPr>
              <a:t>Google Cloud Platform</a:t>
            </a:r>
            <a:endParaRPr lang="en-US" b="1" dirty="0">
              <a:solidFill>
                <a:schemeClr val="tx1">
                  <a:lumMod val="85000"/>
                  <a:lumOff val="15000"/>
                </a:schemeClr>
              </a:solidFill>
            </a:endParaRPr>
          </a:p>
        </p:txBody>
      </p:sp>
    </p:spTree>
    <p:extLst>
      <p:ext uri="{BB962C8B-B14F-4D97-AF65-F5344CB8AC3E}">
        <p14:creationId xmlns:p14="http://schemas.microsoft.com/office/powerpoint/2010/main" val="16715632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The Architecture Revisited</a:t>
            </a:r>
            <a:endParaRPr lang="en-US" dirty="0"/>
          </a:p>
        </p:txBody>
      </p:sp>
      <p:sp>
        <p:nvSpPr>
          <p:cNvPr id="21" name="Cloud 20"/>
          <p:cNvSpPr/>
          <p:nvPr/>
        </p:nvSpPr>
        <p:spPr>
          <a:xfrm>
            <a:off x="788276" y="1300269"/>
            <a:ext cx="5719402" cy="4065732"/>
          </a:xfrm>
          <a:prstGeom prst="cloud">
            <a:avLst/>
          </a:prstGeom>
          <a:solidFill>
            <a:schemeClr val="accent2">
              <a:lumMod val="20000"/>
              <a:lumOff val="8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lumMod val="85000"/>
                    <a:lumOff val="15000"/>
                  </a:schemeClr>
                </a:solidFill>
              </a:rPr>
              <a:t>GCP</a:t>
            </a:r>
            <a:endParaRPr lang="en-US" b="1" dirty="0">
              <a:solidFill>
                <a:schemeClr val="tx1">
                  <a:lumMod val="85000"/>
                  <a:lumOff val="15000"/>
                </a:schemeClr>
              </a:solidFill>
            </a:endParaRPr>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grpSp>
        <p:nvGrpSpPr>
          <p:cNvPr id="3" name="Group 2"/>
          <p:cNvGrpSpPr/>
          <p:nvPr/>
        </p:nvGrpSpPr>
        <p:grpSpPr>
          <a:xfrm>
            <a:off x="1408386" y="2091559"/>
            <a:ext cx="1376855" cy="987973"/>
            <a:chOff x="1408386" y="2091559"/>
            <a:chExt cx="1376855" cy="987973"/>
          </a:xfrm>
        </p:grpSpPr>
        <p:sp>
          <p:nvSpPr>
            <p:cNvPr id="10" name="Rectangle 9"/>
            <p:cNvSpPr/>
            <p:nvPr/>
          </p:nvSpPr>
          <p:spPr>
            <a:xfrm>
              <a:off x="1639613" y="2091559"/>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SHELL</a:t>
              </a:r>
              <a:endParaRPr lang="en-US" dirty="0"/>
            </a:p>
          </p:txBody>
        </p:sp>
        <p:cxnSp>
          <p:nvCxnSpPr>
            <p:cNvPr id="12" name="Straight Connector 11"/>
            <p:cNvCxnSpPr/>
            <p:nvPr/>
          </p:nvCxnSpPr>
          <p:spPr>
            <a:xfrm>
              <a:off x="1408386" y="3079532"/>
              <a:ext cx="1376855" cy="0"/>
            </a:xfrm>
            <a:prstGeom prst="line">
              <a:avLst/>
            </a:prstGeom>
            <a:ln w="57150"/>
          </p:spPr>
          <p:style>
            <a:lnRef idx="2">
              <a:schemeClr val="accent1"/>
            </a:lnRef>
            <a:fillRef idx="0">
              <a:schemeClr val="accent1"/>
            </a:fillRef>
            <a:effectRef idx="1">
              <a:schemeClr val="accent1"/>
            </a:effectRef>
            <a:fontRef idx="minor">
              <a:schemeClr val="tx1"/>
            </a:fontRef>
          </p:style>
        </p:cxnSp>
      </p:grpSp>
      <p:sp>
        <p:nvSpPr>
          <p:cNvPr id="13" name="Cube 12"/>
          <p:cNvSpPr/>
          <p:nvPr/>
        </p:nvSpPr>
        <p:spPr>
          <a:xfrm>
            <a:off x="3863191" y="1733873"/>
            <a:ext cx="1371600" cy="1367164"/>
          </a:xfrm>
          <a:prstGeom prst="cube">
            <a:avLst/>
          </a:prstGeom>
          <a:solidFill>
            <a:srgbClr val="00B0F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Appspot</a:t>
            </a:r>
            <a:endParaRPr lang="en-US" dirty="0"/>
          </a:p>
        </p:txBody>
      </p:sp>
      <p:sp>
        <p:nvSpPr>
          <p:cNvPr id="14" name="Right Arrow 13"/>
          <p:cNvSpPr/>
          <p:nvPr/>
        </p:nvSpPr>
        <p:spPr>
          <a:xfrm>
            <a:off x="2719398" y="2279012"/>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deploy</a:t>
            </a:r>
            <a:endParaRPr lang="en-US" sz="1600" dirty="0"/>
          </a:p>
        </p:txBody>
      </p:sp>
      <p:sp>
        <p:nvSpPr>
          <p:cNvPr id="15" name="Cube 14"/>
          <p:cNvSpPr/>
          <p:nvPr/>
        </p:nvSpPr>
        <p:spPr>
          <a:xfrm>
            <a:off x="1012863" y="3178341"/>
            <a:ext cx="791045" cy="781184"/>
          </a:xfrm>
          <a:prstGeom prst="cube">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Dev</a:t>
            </a:r>
            <a:endParaRPr lang="en-US" dirty="0"/>
          </a:p>
        </p:txBody>
      </p:sp>
      <p:cxnSp>
        <p:nvCxnSpPr>
          <p:cNvPr id="18" name="Elbow Connector 17"/>
          <p:cNvCxnSpPr/>
          <p:nvPr/>
        </p:nvCxnSpPr>
        <p:spPr>
          <a:xfrm rot="5400000">
            <a:off x="1815012" y="3287132"/>
            <a:ext cx="390592" cy="173010"/>
          </a:xfrm>
          <a:prstGeom prst="bentConnector3">
            <a:avLst>
              <a:gd name="adj1" fmla="val 98645"/>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Can 21"/>
          <p:cNvSpPr/>
          <p:nvPr/>
        </p:nvSpPr>
        <p:spPr>
          <a:xfrm>
            <a:off x="3863191" y="3436885"/>
            <a:ext cx="1124607" cy="1366344"/>
          </a:xfrm>
          <a:prstGeom prst="can">
            <a:avLst/>
          </a:prstGeom>
          <a:solidFill>
            <a:srgbClr val="FFFF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DB</a:t>
            </a:r>
            <a:endParaRPr lang="en-US" dirty="0">
              <a:solidFill>
                <a:srgbClr val="C00000"/>
              </a:solidFill>
            </a:endParaRPr>
          </a:p>
        </p:txBody>
      </p:sp>
    </p:spTree>
    <p:extLst>
      <p:ext uri="{BB962C8B-B14F-4D97-AF65-F5344CB8AC3E}">
        <p14:creationId xmlns:p14="http://schemas.microsoft.com/office/powerpoint/2010/main" val="3602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p:nvPr/>
        </p:nvSpPr>
        <p:spPr>
          <a:xfrm>
            <a:off x="788276" y="1300269"/>
            <a:ext cx="5719402" cy="4065732"/>
          </a:xfrm>
          <a:prstGeom prst="cloud">
            <a:avLst/>
          </a:prstGeom>
          <a:solidFill>
            <a:schemeClr val="accent2">
              <a:lumMod val="20000"/>
              <a:lumOff val="8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lumMod val="85000"/>
                    <a:lumOff val="15000"/>
                  </a:schemeClr>
                </a:solidFill>
              </a:rPr>
              <a:t>GCP</a:t>
            </a:r>
            <a:endParaRPr lang="en-US" b="1" dirty="0">
              <a:solidFill>
                <a:schemeClr val="tx1">
                  <a:lumMod val="85000"/>
                  <a:lumOff val="15000"/>
                </a:schemeClr>
              </a:solidFill>
            </a:endParaRPr>
          </a:p>
        </p:txBody>
      </p:sp>
      <p:sp>
        <p:nvSpPr>
          <p:cNvPr id="2" name="Title 1"/>
          <p:cNvSpPr>
            <a:spLocks noGrp="1"/>
          </p:cNvSpPr>
          <p:nvPr>
            <p:ph type="title"/>
          </p:nvPr>
        </p:nvSpPr>
        <p:spPr>
          <a:xfrm>
            <a:off x="954132" y="310162"/>
            <a:ext cx="7223615" cy="990107"/>
          </a:xfrm>
        </p:spPr>
        <p:txBody>
          <a:bodyPr/>
          <a:lstStyle/>
          <a:p>
            <a:r>
              <a:rPr lang="en-US" dirty="0" smtClean="0"/>
              <a:t>The Architecture Revisited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sp>
        <p:nvSpPr>
          <p:cNvPr id="8" name="Can 7"/>
          <p:cNvSpPr/>
          <p:nvPr/>
        </p:nvSpPr>
        <p:spPr>
          <a:xfrm>
            <a:off x="3863191" y="3436885"/>
            <a:ext cx="1124607" cy="1366344"/>
          </a:xfrm>
          <a:prstGeom prst="can">
            <a:avLst/>
          </a:prstGeom>
          <a:solidFill>
            <a:srgbClr val="FFFF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DB</a:t>
            </a:r>
            <a:endParaRPr lang="en-US" dirty="0">
              <a:solidFill>
                <a:srgbClr val="C00000"/>
              </a:solidFill>
            </a:endParaRPr>
          </a:p>
        </p:txBody>
      </p:sp>
      <p:grpSp>
        <p:nvGrpSpPr>
          <p:cNvPr id="3" name="Group 2"/>
          <p:cNvGrpSpPr/>
          <p:nvPr/>
        </p:nvGrpSpPr>
        <p:grpSpPr>
          <a:xfrm>
            <a:off x="1408386" y="2091559"/>
            <a:ext cx="1376855" cy="987973"/>
            <a:chOff x="1408386" y="2091559"/>
            <a:chExt cx="1376855" cy="987973"/>
          </a:xfrm>
        </p:grpSpPr>
        <p:sp>
          <p:nvSpPr>
            <p:cNvPr id="10" name="Rectangle 9"/>
            <p:cNvSpPr/>
            <p:nvPr/>
          </p:nvSpPr>
          <p:spPr>
            <a:xfrm>
              <a:off x="1639613" y="2091559"/>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SHELL</a:t>
              </a:r>
              <a:endParaRPr lang="en-US" dirty="0"/>
            </a:p>
          </p:txBody>
        </p:sp>
        <p:cxnSp>
          <p:nvCxnSpPr>
            <p:cNvPr id="12" name="Straight Connector 11"/>
            <p:cNvCxnSpPr/>
            <p:nvPr/>
          </p:nvCxnSpPr>
          <p:spPr>
            <a:xfrm>
              <a:off x="1408386" y="3079532"/>
              <a:ext cx="1376855" cy="0"/>
            </a:xfrm>
            <a:prstGeom prst="line">
              <a:avLst/>
            </a:prstGeom>
            <a:ln w="57150"/>
          </p:spPr>
          <p:style>
            <a:lnRef idx="2">
              <a:schemeClr val="accent1"/>
            </a:lnRef>
            <a:fillRef idx="0">
              <a:schemeClr val="accent1"/>
            </a:fillRef>
            <a:effectRef idx="1">
              <a:schemeClr val="accent1"/>
            </a:effectRef>
            <a:fontRef idx="minor">
              <a:schemeClr val="tx1"/>
            </a:fontRef>
          </p:style>
        </p:cxnSp>
      </p:grpSp>
      <p:sp>
        <p:nvSpPr>
          <p:cNvPr id="13" name="Cube 12"/>
          <p:cNvSpPr/>
          <p:nvPr/>
        </p:nvSpPr>
        <p:spPr>
          <a:xfrm>
            <a:off x="3863191" y="1733873"/>
            <a:ext cx="1371600" cy="1367164"/>
          </a:xfrm>
          <a:prstGeom prst="cube">
            <a:avLst/>
          </a:prstGeom>
          <a:solidFill>
            <a:srgbClr val="00B0F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Appspot</a:t>
            </a:r>
            <a:endParaRPr lang="en-US" dirty="0"/>
          </a:p>
        </p:txBody>
      </p:sp>
      <p:sp>
        <p:nvSpPr>
          <p:cNvPr id="14" name="Right Arrow 13"/>
          <p:cNvSpPr/>
          <p:nvPr/>
        </p:nvSpPr>
        <p:spPr>
          <a:xfrm>
            <a:off x="2719398" y="2279012"/>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deploy</a:t>
            </a:r>
            <a:endParaRPr lang="en-US" sz="1600" dirty="0"/>
          </a:p>
        </p:txBody>
      </p:sp>
      <p:sp>
        <p:nvSpPr>
          <p:cNvPr id="15" name="Cube 14"/>
          <p:cNvSpPr/>
          <p:nvPr/>
        </p:nvSpPr>
        <p:spPr>
          <a:xfrm>
            <a:off x="1012863" y="3178341"/>
            <a:ext cx="791045" cy="781184"/>
          </a:xfrm>
          <a:prstGeom prst="cube">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Dev</a:t>
            </a:r>
            <a:endParaRPr lang="en-US" dirty="0"/>
          </a:p>
        </p:txBody>
      </p:sp>
      <p:cxnSp>
        <p:nvCxnSpPr>
          <p:cNvPr id="18" name="Elbow Connector 17"/>
          <p:cNvCxnSpPr/>
          <p:nvPr/>
        </p:nvCxnSpPr>
        <p:spPr>
          <a:xfrm rot="5400000">
            <a:off x="1815012" y="3287132"/>
            <a:ext cx="390592" cy="173010"/>
          </a:xfrm>
          <a:prstGeom prst="bentConnector3">
            <a:avLst>
              <a:gd name="adj1" fmla="val 98645"/>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1734688" y="5366000"/>
            <a:ext cx="1376855" cy="987973"/>
            <a:chOff x="1408386" y="2091559"/>
            <a:chExt cx="1376855" cy="987973"/>
          </a:xfrm>
          <a:solidFill>
            <a:srgbClr val="FFC000"/>
          </a:solidFill>
        </p:grpSpPr>
        <p:sp>
          <p:nvSpPr>
            <p:cNvPr id="17" name="Rectangle 16"/>
            <p:cNvSpPr/>
            <p:nvPr/>
          </p:nvSpPr>
          <p:spPr>
            <a:xfrm>
              <a:off x="1639613" y="2091559"/>
              <a:ext cx="914400" cy="914400"/>
            </a:xfrm>
            <a:prstGeom prst="rect">
              <a:avLst/>
            </a:prstGeom>
            <a:grp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YOU</a:t>
              </a:r>
              <a:endParaRPr lang="en-US" dirty="0"/>
            </a:p>
          </p:txBody>
        </p:sp>
        <p:cxnSp>
          <p:nvCxnSpPr>
            <p:cNvPr id="19" name="Straight Connector 18"/>
            <p:cNvCxnSpPr/>
            <p:nvPr/>
          </p:nvCxnSpPr>
          <p:spPr>
            <a:xfrm>
              <a:off x="1408386" y="3079532"/>
              <a:ext cx="1376855" cy="0"/>
            </a:xfrm>
            <a:prstGeom prst="line">
              <a:avLst/>
            </a:prstGeom>
            <a:grpFill/>
            <a:ln w="57150">
              <a:solidFill>
                <a:srgbClr val="FFC000"/>
              </a:solidFill>
            </a:ln>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6800892" y="1923468"/>
            <a:ext cx="1376855" cy="987973"/>
            <a:chOff x="1408386" y="2091559"/>
            <a:chExt cx="1376855" cy="987973"/>
          </a:xfrm>
          <a:solidFill>
            <a:schemeClr val="accent4">
              <a:lumMod val="75000"/>
            </a:schemeClr>
          </a:solidFill>
        </p:grpSpPr>
        <p:sp>
          <p:nvSpPr>
            <p:cNvPr id="21" name="Rectangle 20"/>
            <p:cNvSpPr/>
            <p:nvPr/>
          </p:nvSpPr>
          <p:spPr>
            <a:xfrm>
              <a:off x="1639613" y="2091559"/>
              <a:ext cx="914400" cy="914400"/>
            </a:xfrm>
            <a:prstGeom prst="rect">
              <a:avLst/>
            </a:prstGeom>
            <a:grp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PUBLIC</a:t>
              </a:r>
              <a:endParaRPr lang="en-US" dirty="0"/>
            </a:p>
          </p:txBody>
        </p:sp>
        <p:cxnSp>
          <p:nvCxnSpPr>
            <p:cNvPr id="22" name="Straight Connector 21"/>
            <p:cNvCxnSpPr/>
            <p:nvPr/>
          </p:nvCxnSpPr>
          <p:spPr>
            <a:xfrm>
              <a:off x="1408386" y="3079532"/>
              <a:ext cx="1376855" cy="0"/>
            </a:xfrm>
            <a:prstGeom prst="line">
              <a:avLst/>
            </a:prstGeom>
            <a:grpFill/>
            <a:ln w="57150">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grpSp>
      <p:sp>
        <p:nvSpPr>
          <p:cNvPr id="7" name="Left-Right Arrow 6"/>
          <p:cNvSpPr/>
          <p:nvPr/>
        </p:nvSpPr>
        <p:spPr>
          <a:xfrm>
            <a:off x="5447470" y="2183902"/>
            <a:ext cx="1353422" cy="484632"/>
          </a:xfrm>
          <a:prstGeom prst="leftRightArrow">
            <a:avLst/>
          </a:prstGeom>
          <a:solidFill>
            <a:schemeClr val="accent3">
              <a:lumMod val="60000"/>
              <a:lumOff val="40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Left-Right Arrow 10"/>
          <p:cNvSpPr/>
          <p:nvPr/>
        </p:nvSpPr>
        <p:spPr>
          <a:xfrm rot="6983004">
            <a:off x="1996456" y="3883446"/>
            <a:ext cx="2129375" cy="484632"/>
          </a:xfrm>
          <a:prstGeom prst="leftRightArrow">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Elbow Connector 23"/>
          <p:cNvCxnSpPr>
            <a:stCxn id="17" idx="1"/>
          </p:cNvCxnSpPr>
          <p:nvPr/>
        </p:nvCxnSpPr>
        <p:spPr>
          <a:xfrm rot="10800000">
            <a:off x="1367241" y="4015732"/>
            <a:ext cx="598674" cy="1807469"/>
          </a:xfrm>
          <a:prstGeom prst="bentConnector2">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7073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p:nvPr/>
        </p:nvSpPr>
        <p:spPr>
          <a:xfrm>
            <a:off x="788276" y="1300269"/>
            <a:ext cx="5719402" cy="4065732"/>
          </a:xfrm>
          <a:prstGeom prst="cloud">
            <a:avLst/>
          </a:prstGeom>
          <a:solidFill>
            <a:schemeClr val="accent2">
              <a:lumMod val="20000"/>
              <a:lumOff val="8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lumMod val="85000"/>
                    <a:lumOff val="15000"/>
                  </a:schemeClr>
                </a:solidFill>
              </a:rPr>
              <a:t>GCP</a:t>
            </a:r>
            <a:endParaRPr lang="en-US" b="1" dirty="0">
              <a:solidFill>
                <a:schemeClr val="tx1">
                  <a:lumMod val="85000"/>
                  <a:lumOff val="15000"/>
                </a:schemeClr>
              </a:solidFill>
            </a:endParaRPr>
          </a:p>
        </p:txBody>
      </p:sp>
      <p:sp>
        <p:nvSpPr>
          <p:cNvPr id="2" name="Title 1"/>
          <p:cNvSpPr>
            <a:spLocks noGrp="1"/>
          </p:cNvSpPr>
          <p:nvPr>
            <p:ph type="title"/>
          </p:nvPr>
        </p:nvSpPr>
        <p:spPr>
          <a:xfrm>
            <a:off x="954132" y="310162"/>
            <a:ext cx="7223615" cy="990107"/>
          </a:xfrm>
        </p:spPr>
        <p:txBody>
          <a:bodyPr/>
          <a:lstStyle/>
          <a:p>
            <a:r>
              <a:rPr lang="en-US" dirty="0" smtClean="0"/>
              <a:t>The Architecture Revisited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
        <p:nvSpPr>
          <p:cNvPr id="8" name="Can 7"/>
          <p:cNvSpPr/>
          <p:nvPr/>
        </p:nvSpPr>
        <p:spPr>
          <a:xfrm>
            <a:off x="3863191" y="3436885"/>
            <a:ext cx="1124607" cy="1366344"/>
          </a:xfrm>
          <a:prstGeom prst="can">
            <a:avLst/>
          </a:prstGeom>
          <a:solidFill>
            <a:srgbClr val="FFFF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DB</a:t>
            </a:r>
            <a:endParaRPr lang="en-US" dirty="0">
              <a:solidFill>
                <a:srgbClr val="C00000"/>
              </a:solidFill>
            </a:endParaRPr>
          </a:p>
        </p:txBody>
      </p:sp>
      <p:grpSp>
        <p:nvGrpSpPr>
          <p:cNvPr id="3" name="Group 2"/>
          <p:cNvGrpSpPr/>
          <p:nvPr/>
        </p:nvGrpSpPr>
        <p:grpSpPr>
          <a:xfrm>
            <a:off x="1408386" y="2091559"/>
            <a:ext cx="1376855" cy="987973"/>
            <a:chOff x="1408386" y="2091559"/>
            <a:chExt cx="1376855" cy="987973"/>
          </a:xfrm>
        </p:grpSpPr>
        <p:sp>
          <p:nvSpPr>
            <p:cNvPr id="10" name="Rectangle 9"/>
            <p:cNvSpPr/>
            <p:nvPr/>
          </p:nvSpPr>
          <p:spPr>
            <a:xfrm>
              <a:off x="1639613" y="2091559"/>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SHELL</a:t>
              </a:r>
              <a:endParaRPr lang="en-US" dirty="0"/>
            </a:p>
          </p:txBody>
        </p:sp>
        <p:cxnSp>
          <p:nvCxnSpPr>
            <p:cNvPr id="12" name="Straight Connector 11"/>
            <p:cNvCxnSpPr/>
            <p:nvPr/>
          </p:nvCxnSpPr>
          <p:spPr>
            <a:xfrm>
              <a:off x="1408386" y="3079532"/>
              <a:ext cx="1376855" cy="0"/>
            </a:xfrm>
            <a:prstGeom prst="line">
              <a:avLst/>
            </a:prstGeom>
            <a:ln w="57150"/>
          </p:spPr>
          <p:style>
            <a:lnRef idx="2">
              <a:schemeClr val="accent1"/>
            </a:lnRef>
            <a:fillRef idx="0">
              <a:schemeClr val="accent1"/>
            </a:fillRef>
            <a:effectRef idx="1">
              <a:schemeClr val="accent1"/>
            </a:effectRef>
            <a:fontRef idx="minor">
              <a:schemeClr val="tx1"/>
            </a:fontRef>
          </p:style>
        </p:cxnSp>
      </p:grpSp>
      <p:sp>
        <p:nvSpPr>
          <p:cNvPr id="13" name="Cube 12"/>
          <p:cNvSpPr/>
          <p:nvPr/>
        </p:nvSpPr>
        <p:spPr>
          <a:xfrm>
            <a:off x="3863191" y="1733873"/>
            <a:ext cx="1371600" cy="1367164"/>
          </a:xfrm>
          <a:prstGeom prst="cube">
            <a:avLst/>
          </a:prstGeom>
          <a:solidFill>
            <a:srgbClr val="00B0F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Appspot</a:t>
            </a:r>
            <a:endParaRPr lang="en-US" dirty="0"/>
          </a:p>
        </p:txBody>
      </p:sp>
      <p:sp>
        <p:nvSpPr>
          <p:cNvPr id="14" name="Right Arrow 13"/>
          <p:cNvSpPr/>
          <p:nvPr/>
        </p:nvSpPr>
        <p:spPr>
          <a:xfrm>
            <a:off x="2719398" y="2279012"/>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deploy</a:t>
            </a:r>
            <a:endParaRPr lang="en-US" sz="1600" dirty="0"/>
          </a:p>
        </p:txBody>
      </p:sp>
      <p:sp>
        <p:nvSpPr>
          <p:cNvPr id="15" name="Cube 14"/>
          <p:cNvSpPr/>
          <p:nvPr/>
        </p:nvSpPr>
        <p:spPr>
          <a:xfrm>
            <a:off x="1012863" y="3178341"/>
            <a:ext cx="791045" cy="781184"/>
          </a:xfrm>
          <a:prstGeom prst="cube">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Dev</a:t>
            </a:r>
            <a:endParaRPr lang="en-US" dirty="0"/>
          </a:p>
        </p:txBody>
      </p:sp>
      <p:cxnSp>
        <p:nvCxnSpPr>
          <p:cNvPr id="18" name="Elbow Connector 17"/>
          <p:cNvCxnSpPr/>
          <p:nvPr/>
        </p:nvCxnSpPr>
        <p:spPr>
          <a:xfrm rot="5400000">
            <a:off x="1815012" y="3287132"/>
            <a:ext cx="390592" cy="173010"/>
          </a:xfrm>
          <a:prstGeom prst="bentConnector3">
            <a:avLst>
              <a:gd name="adj1" fmla="val 98645"/>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1734688" y="5366000"/>
            <a:ext cx="1376855" cy="987973"/>
            <a:chOff x="1408386" y="2091559"/>
            <a:chExt cx="1376855" cy="987973"/>
          </a:xfrm>
          <a:solidFill>
            <a:srgbClr val="FFC000"/>
          </a:solidFill>
        </p:grpSpPr>
        <p:sp>
          <p:nvSpPr>
            <p:cNvPr id="17" name="Rectangle 16"/>
            <p:cNvSpPr/>
            <p:nvPr/>
          </p:nvSpPr>
          <p:spPr>
            <a:xfrm>
              <a:off x="1639613" y="2091559"/>
              <a:ext cx="914400" cy="914400"/>
            </a:xfrm>
            <a:prstGeom prst="rect">
              <a:avLst/>
            </a:prstGeom>
            <a:grp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YOU</a:t>
              </a:r>
              <a:endParaRPr lang="en-US" dirty="0"/>
            </a:p>
          </p:txBody>
        </p:sp>
        <p:cxnSp>
          <p:nvCxnSpPr>
            <p:cNvPr id="19" name="Straight Connector 18"/>
            <p:cNvCxnSpPr/>
            <p:nvPr/>
          </p:nvCxnSpPr>
          <p:spPr>
            <a:xfrm>
              <a:off x="1408386" y="3079532"/>
              <a:ext cx="1376855" cy="0"/>
            </a:xfrm>
            <a:prstGeom prst="line">
              <a:avLst/>
            </a:prstGeom>
            <a:grpFill/>
            <a:ln w="57150">
              <a:solidFill>
                <a:srgbClr val="FFC000"/>
              </a:solidFill>
            </a:ln>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6800892" y="1923468"/>
            <a:ext cx="1376855" cy="987973"/>
            <a:chOff x="1408386" y="2091559"/>
            <a:chExt cx="1376855" cy="987973"/>
          </a:xfrm>
          <a:solidFill>
            <a:schemeClr val="accent4">
              <a:lumMod val="75000"/>
            </a:schemeClr>
          </a:solidFill>
        </p:grpSpPr>
        <p:sp>
          <p:nvSpPr>
            <p:cNvPr id="21" name="Rectangle 20"/>
            <p:cNvSpPr/>
            <p:nvPr/>
          </p:nvSpPr>
          <p:spPr>
            <a:xfrm>
              <a:off x="1639613" y="2091559"/>
              <a:ext cx="914400" cy="914400"/>
            </a:xfrm>
            <a:prstGeom prst="rect">
              <a:avLst/>
            </a:prstGeom>
            <a:grp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PUBLIC</a:t>
              </a:r>
              <a:endParaRPr lang="en-US" dirty="0"/>
            </a:p>
          </p:txBody>
        </p:sp>
        <p:cxnSp>
          <p:nvCxnSpPr>
            <p:cNvPr id="22" name="Straight Connector 21"/>
            <p:cNvCxnSpPr/>
            <p:nvPr/>
          </p:nvCxnSpPr>
          <p:spPr>
            <a:xfrm>
              <a:off x="1408386" y="3079532"/>
              <a:ext cx="1376855" cy="0"/>
            </a:xfrm>
            <a:prstGeom prst="line">
              <a:avLst/>
            </a:prstGeom>
            <a:grpFill/>
            <a:ln w="57150">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grpSp>
      <p:sp>
        <p:nvSpPr>
          <p:cNvPr id="7" name="Left-Right Arrow 6"/>
          <p:cNvSpPr/>
          <p:nvPr/>
        </p:nvSpPr>
        <p:spPr>
          <a:xfrm>
            <a:off x="5447470" y="2183902"/>
            <a:ext cx="1353422" cy="484632"/>
          </a:xfrm>
          <a:prstGeom prst="leftRightArrow">
            <a:avLst/>
          </a:prstGeom>
          <a:solidFill>
            <a:schemeClr val="accent3">
              <a:lumMod val="60000"/>
              <a:lumOff val="40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Left-Right Arrow 10"/>
          <p:cNvSpPr/>
          <p:nvPr/>
        </p:nvSpPr>
        <p:spPr>
          <a:xfrm rot="6983004">
            <a:off x="1996456" y="3883446"/>
            <a:ext cx="2129375" cy="484632"/>
          </a:xfrm>
          <a:prstGeom prst="leftRightArrow">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Elbow Connector 23"/>
          <p:cNvCxnSpPr>
            <a:stCxn id="17" idx="1"/>
          </p:cNvCxnSpPr>
          <p:nvPr/>
        </p:nvCxnSpPr>
        <p:spPr>
          <a:xfrm rot="10800000">
            <a:off x="1367241" y="4015732"/>
            <a:ext cx="598674" cy="1807469"/>
          </a:xfrm>
          <a:prstGeom prst="bentConnector2">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grpSp>
        <p:nvGrpSpPr>
          <p:cNvPr id="25" name="Group 24"/>
          <p:cNvGrpSpPr/>
          <p:nvPr/>
        </p:nvGrpSpPr>
        <p:grpSpPr>
          <a:xfrm>
            <a:off x="7255831" y="4932640"/>
            <a:ext cx="831273" cy="1273259"/>
            <a:chOff x="6852062" y="3595624"/>
            <a:chExt cx="831273" cy="1273259"/>
          </a:xfrm>
        </p:grpSpPr>
        <p:sp>
          <p:nvSpPr>
            <p:cNvPr id="26" name="Rectangle 25"/>
            <p:cNvSpPr/>
            <p:nvPr/>
          </p:nvSpPr>
          <p:spPr>
            <a:xfrm>
              <a:off x="6852062" y="3595624"/>
              <a:ext cx="831273" cy="127325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6964878" y="3705101"/>
              <a:ext cx="605641" cy="914400"/>
            </a:xfrm>
            <a:prstGeom prst="rect">
              <a:avLst/>
            </a:prstGeom>
            <a:solidFill>
              <a:schemeClr val="tx1"/>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7221978" y="4702628"/>
              <a:ext cx="91440" cy="9144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9" name="Cloud 28"/>
          <p:cNvSpPr/>
          <p:nvPr/>
        </p:nvSpPr>
        <p:spPr>
          <a:xfrm>
            <a:off x="4838491" y="5096480"/>
            <a:ext cx="1362176" cy="1071956"/>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API.AWARE</a:t>
            </a:r>
            <a:endParaRPr lang="en-US" sz="1200" dirty="0"/>
          </a:p>
        </p:txBody>
      </p:sp>
      <p:sp>
        <p:nvSpPr>
          <p:cNvPr id="30" name="Left-Right Arrow 29"/>
          <p:cNvSpPr/>
          <p:nvPr/>
        </p:nvSpPr>
        <p:spPr>
          <a:xfrm>
            <a:off x="6327113" y="5358309"/>
            <a:ext cx="722929" cy="484632"/>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Left Arrow 30"/>
          <p:cNvSpPr/>
          <p:nvPr/>
        </p:nvSpPr>
        <p:spPr>
          <a:xfrm rot="3534946">
            <a:off x="4608599" y="4640307"/>
            <a:ext cx="539187" cy="48463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33647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p:nvPr/>
        </p:nvSpPr>
        <p:spPr>
          <a:xfrm>
            <a:off x="788276" y="1300269"/>
            <a:ext cx="5719402" cy="4065732"/>
          </a:xfrm>
          <a:prstGeom prst="cloud">
            <a:avLst/>
          </a:prstGeom>
          <a:solidFill>
            <a:schemeClr val="accent2">
              <a:lumMod val="20000"/>
              <a:lumOff val="8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lumMod val="85000"/>
                    <a:lumOff val="15000"/>
                  </a:schemeClr>
                </a:solidFill>
              </a:rPr>
              <a:t>GCP</a:t>
            </a:r>
            <a:endParaRPr lang="en-US" b="1" dirty="0">
              <a:solidFill>
                <a:schemeClr val="tx1">
                  <a:lumMod val="85000"/>
                  <a:lumOff val="15000"/>
                </a:schemeClr>
              </a:solidFill>
            </a:endParaRPr>
          </a:p>
        </p:txBody>
      </p:sp>
      <p:sp>
        <p:nvSpPr>
          <p:cNvPr id="2" name="Title 1"/>
          <p:cNvSpPr>
            <a:spLocks noGrp="1"/>
          </p:cNvSpPr>
          <p:nvPr>
            <p:ph type="title"/>
          </p:nvPr>
        </p:nvSpPr>
        <p:spPr>
          <a:xfrm>
            <a:off x="954132" y="310162"/>
            <a:ext cx="7223615" cy="990107"/>
          </a:xfrm>
        </p:spPr>
        <p:txBody>
          <a:bodyPr/>
          <a:lstStyle/>
          <a:p>
            <a:r>
              <a:rPr lang="en-US" dirty="0" smtClean="0"/>
              <a:t>The Architecture Revisited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
        <p:nvSpPr>
          <p:cNvPr id="8" name="Can 7"/>
          <p:cNvSpPr/>
          <p:nvPr/>
        </p:nvSpPr>
        <p:spPr>
          <a:xfrm>
            <a:off x="3863191" y="3436885"/>
            <a:ext cx="1124607" cy="1366344"/>
          </a:xfrm>
          <a:prstGeom prst="can">
            <a:avLst/>
          </a:prstGeom>
          <a:solidFill>
            <a:srgbClr val="FFFF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DB</a:t>
            </a:r>
            <a:endParaRPr lang="en-US" dirty="0">
              <a:solidFill>
                <a:srgbClr val="C00000"/>
              </a:solidFill>
            </a:endParaRPr>
          </a:p>
        </p:txBody>
      </p:sp>
      <p:grpSp>
        <p:nvGrpSpPr>
          <p:cNvPr id="3" name="Group 2"/>
          <p:cNvGrpSpPr/>
          <p:nvPr/>
        </p:nvGrpSpPr>
        <p:grpSpPr>
          <a:xfrm>
            <a:off x="1408386" y="2091559"/>
            <a:ext cx="1376855" cy="987973"/>
            <a:chOff x="1408386" y="2091559"/>
            <a:chExt cx="1376855" cy="987973"/>
          </a:xfrm>
        </p:grpSpPr>
        <p:sp>
          <p:nvSpPr>
            <p:cNvPr id="10" name="Rectangle 9"/>
            <p:cNvSpPr/>
            <p:nvPr/>
          </p:nvSpPr>
          <p:spPr>
            <a:xfrm>
              <a:off x="1639613" y="2091559"/>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SHELL</a:t>
              </a:r>
              <a:endParaRPr lang="en-US" dirty="0"/>
            </a:p>
          </p:txBody>
        </p:sp>
        <p:cxnSp>
          <p:nvCxnSpPr>
            <p:cNvPr id="12" name="Straight Connector 11"/>
            <p:cNvCxnSpPr/>
            <p:nvPr/>
          </p:nvCxnSpPr>
          <p:spPr>
            <a:xfrm>
              <a:off x="1408386" y="3079532"/>
              <a:ext cx="1376855" cy="0"/>
            </a:xfrm>
            <a:prstGeom prst="line">
              <a:avLst/>
            </a:prstGeom>
            <a:ln w="57150"/>
          </p:spPr>
          <p:style>
            <a:lnRef idx="2">
              <a:schemeClr val="accent1"/>
            </a:lnRef>
            <a:fillRef idx="0">
              <a:schemeClr val="accent1"/>
            </a:fillRef>
            <a:effectRef idx="1">
              <a:schemeClr val="accent1"/>
            </a:effectRef>
            <a:fontRef idx="minor">
              <a:schemeClr val="tx1"/>
            </a:fontRef>
          </p:style>
        </p:cxnSp>
      </p:grpSp>
      <p:sp>
        <p:nvSpPr>
          <p:cNvPr id="13" name="Cube 12"/>
          <p:cNvSpPr/>
          <p:nvPr/>
        </p:nvSpPr>
        <p:spPr>
          <a:xfrm>
            <a:off x="3863191" y="1733873"/>
            <a:ext cx="1371600" cy="1367164"/>
          </a:xfrm>
          <a:prstGeom prst="cube">
            <a:avLst/>
          </a:prstGeom>
          <a:solidFill>
            <a:srgbClr val="00B0F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Appspot</a:t>
            </a:r>
            <a:endParaRPr lang="en-US" dirty="0"/>
          </a:p>
        </p:txBody>
      </p:sp>
      <p:sp>
        <p:nvSpPr>
          <p:cNvPr id="14" name="Right Arrow 13"/>
          <p:cNvSpPr/>
          <p:nvPr/>
        </p:nvSpPr>
        <p:spPr>
          <a:xfrm>
            <a:off x="2719398" y="2279012"/>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deploy</a:t>
            </a:r>
            <a:endParaRPr lang="en-US" sz="1600" dirty="0"/>
          </a:p>
        </p:txBody>
      </p:sp>
      <p:sp>
        <p:nvSpPr>
          <p:cNvPr id="15" name="Cube 14"/>
          <p:cNvSpPr/>
          <p:nvPr/>
        </p:nvSpPr>
        <p:spPr>
          <a:xfrm>
            <a:off x="1012863" y="3178341"/>
            <a:ext cx="791045" cy="781184"/>
          </a:xfrm>
          <a:prstGeom prst="cube">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Dev</a:t>
            </a:r>
            <a:endParaRPr lang="en-US" dirty="0"/>
          </a:p>
        </p:txBody>
      </p:sp>
      <p:cxnSp>
        <p:nvCxnSpPr>
          <p:cNvPr id="18" name="Elbow Connector 17"/>
          <p:cNvCxnSpPr/>
          <p:nvPr/>
        </p:nvCxnSpPr>
        <p:spPr>
          <a:xfrm rot="5400000">
            <a:off x="1815012" y="3287132"/>
            <a:ext cx="390592" cy="173010"/>
          </a:xfrm>
          <a:prstGeom prst="bentConnector3">
            <a:avLst>
              <a:gd name="adj1" fmla="val 98645"/>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1734688" y="5366000"/>
            <a:ext cx="1376855" cy="987973"/>
            <a:chOff x="1408386" y="2091559"/>
            <a:chExt cx="1376855" cy="987973"/>
          </a:xfrm>
          <a:solidFill>
            <a:srgbClr val="FFC000"/>
          </a:solidFill>
        </p:grpSpPr>
        <p:sp>
          <p:nvSpPr>
            <p:cNvPr id="17" name="Rectangle 16"/>
            <p:cNvSpPr/>
            <p:nvPr/>
          </p:nvSpPr>
          <p:spPr>
            <a:xfrm>
              <a:off x="1639613" y="2091559"/>
              <a:ext cx="914400" cy="914400"/>
            </a:xfrm>
            <a:prstGeom prst="rect">
              <a:avLst/>
            </a:prstGeom>
            <a:grp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YOU</a:t>
              </a:r>
              <a:endParaRPr lang="en-US" dirty="0"/>
            </a:p>
          </p:txBody>
        </p:sp>
        <p:cxnSp>
          <p:nvCxnSpPr>
            <p:cNvPr id="19" name="Straight Connector 18"/>
            <p:cNvCxnSpPr/>
            <p:nvPr/>
          </p:nvCxnSpPr>
          <p:spPr>
            <a:xfrm>
              <a:off x="1408386" y="3079532"/>
              <a:ext cx="1376855" cy="0"/>
            </a:xfrm>
            <a:prstGeom prst="line">
              <a:avLst/>
            </a:prstGeom>
            <a:grpFill/>
            <a:ln w="57150">
              <a:solidFill>
                <a:srgbClr val="FFC000"/>
              </a:solidFill>
            </a:ln>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6800892" y="1923468"/>
            <a:ext cx="1376855" cy="987973"/>
            <a:chOff x="1408386" y="2091559"/>
            <a:chExt cx="1376855" cy="987973"/>
          </a:xfrm>
          <a:solidFill>
            <a:schemeClr val="accent4">
              <a:lumMod val="75000"/>
            </a:schemeClr>
          </a:solidFill>
        </p:grpSpPr>
        <p:sp>
          <p:nvSpPr>
            <p:cNvPr id="21" name="Rectangle 20"/>
            <p:cNvSpPr/>
            <p:nvPr/>
          </p:nvSpPr>
          <p:spPr>
            <a:xfrm>
              <a:off x="1639613" y="2091559"/>
              <a:ext cx="914400" cy="914400"/>
            </a:xfrm>
            <a:prstGeom prst="rect">
              <a:avLst/>
            </a:prstGeom>
            <a:grp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PUBLIC</a:t>
              </a:r>
              <a:endParaRPr lang="en-US" dirty="0"/>
            </a:p>
          </p:txBody>
        </p:sp>
        <p:cxnSp>
          <p:nvCxnSpPr>
            <p:cNvPr id="22" name="Straight Connector 21"/>
            <p:cNvCxnSpPr/>
            <p:nvPr/>
          </p:nvCxnSpPr>
          <p:spPr>
            <a:xfrm>
              <a:off x="1408386" y="3079532"/>
              <a:ext cx="1376855" cy="0"/>
            </a:xfrm>
            <a:prstGeom prst="line">
              <a:avLst/>
            </a:prstGeom>
            <a:grpFill/>
            <a:ln w="57150">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grpSp>
      <p:sp>
        <p:nvSpPr>
          <p:cNvPr id="7" name="Left-Right Arrow 6"/>
          <p:cNvSpPr/>
          <p:nvPr/>
        </p:nvSpPr>
        <p:spPr>
          <a:xfrm>
            <a:off x="5447470" y="2183902"/>
            <a:ext cx="1353422" cy="484632"/>
          </a:xfrm>
          <a:prstGeom prst="leftRightArrow">
            <a:avLst/>
          </a:prstGeom>
          <a:solidFill>
            <a:schemeClr val="accent3">
              <a:lumMod val="60000"/>
              <a:lumOff val="40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Elbow Connector 23"/>
          <p:cNvCxnSpPr>
            <a:stCxn id="17" idx="1"/>
          </p:cNvCxnSpPr>
          <p:nvPr/>
        </p:nvCxnSpPr>
        <p:spPr>
          <a:xfrm rot="10800000">
            <a:off x="1367241" y="4015732"/>
            <a:ext cx="598674" cy="1807469"/>
          </a:xfrm>
          <a:prstGeom prst="bentConnector2">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grpSp>
        <p:nvGrpSpPr>
          <p:cNvPr id="25" name="Group 24"/>
          <p:cNvGrpSpPr/>
          <p:nvPr/>
        </p:nvGrpSpPr>
        <p:grpSpPr>
          <a:xfrm>
            <a:off x="7255831" y="4932640"/>
            <a:ext cx="831273" cy="1273259"/>
            <a:chOff x="6852062" y="3595624"/>
            <a:chExt cx="831273" cy="1273259"/>
          </a:xfrm>
        </p:grpSpPr>
        <p:sp>
          <p:nvSpPr>
            <p:cNvPr id="26" name="Rectangle 25"/>
            <p:cNvSpPr/>
            <p:nvPr/>
          </p:nvSpPr>
          <p:spPr>
            <a:xfrm>
              <a:off x="6852062" y="3595624"/>
              <a:ext cx="831273" cy="127325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6964878" y="3705101"/>
              <a:ext cx="605641" cy="914400"/>
            </a:xfrm>
            <a:prstGeom prst="rect">
              <a:avLst/>
            </a:prstGeom>
            <a:solidFill>
              <a:schemeClr val="tx1"/>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7221978" y="4702628"/>
              <a:ext cx="91440" cy="9144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9" name="Cloud 28"/>
          <p:cNvSpPr/>
          <p:nvPr/>
        </p:nvSpPr>
        <p:spPr>
          <a:xfrm>
            <a:off x="4838491" y="5096480"/>
            <a:ext cx="1362176" cy="1071956"/>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API.AWARE</a:t>
            </a:r>
            <a:endParaRPr lang="en-US" sz="1200" dirty="0"/>
          </a:p>
        </p:txBody>
      </p:sp>
      <p:sp>
        <p:nvSpPr>
          <p:cNvPr id="30" name="Left-Right Arrow 29"/>
          <p:cNvSpPr/>
          <p:nvPr/>
        </p:nvSpPr>
        <p:spPr>
          <a:xfrm>
            <a:off x="6327113" y="5358309"/>
            <a:ext cx="722929" cy="484632"/>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Left Arrow 30"/>
          <p:cNvSpPr/>
          <p:nvPr/>
        </p:nvSpPr>
        <p:spPr>
          <a:xfrm rot="3534946">
            <a:off x="4608599" y="4640307"/>
            <a:ext cx="539187" cy="48463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Left-Right Arrow 22"/>
          <p:cNvSpPr/>
          <p:nvPr/>
        </p:nvSpPr>
        <p:spPr>
          <a:xfrm rot="514059">
            <a:off x="2104674" y="3664561"/>
            <a:ext cx="1521409" cy="484632"/>
          </a:xfrm>
          <a:prstGeom prst="leftRightArrow">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Cross 31"/>
          <p:cNvSpPr/>
          <p:nvPr/>
        </p:nvSpPr>
        <p:spPr>
          <a:xfrm rot="18941282">
            <a:off x="2366604" y="3325569"/>
            <a:ext cx="1143793" cy="1143000"/>
          </a:xfrm>
          <a:prstGeom prst="plus">
            <a:avLst>
              <a:gd name="adj" fmla="val 3954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93277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p:nvPr/>
        </p:nvSpPr>
        <p:spPr>
          <a:xfrm>
            <a:off x="788276" y="1300269"/>
            <a:ext cx="5719402" cy="4065732"/>
          </a:xfrm>
          <a:prstGeom prst="cloud">
            <a:avLst/>
          </a:prstGeom>
          <a:solidFill>
            <a:schemeClr val="accent2">
              <a:lumMod val="20000"/>
              <a:lumOff val="8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lumMod val="85000"/>
                    <a:lumOff val="15000"/>
                  </a:schemeClr>
                </a:solidFill>
              </a:rPr>
              <a:t>GCP</a:t>
            </a:r>
            <a:endParaRPr lang="en-US" b="1" dirty="0">
              <a:solidFill>
                <a:schemeClr val="tx1">
                  <a:lumMod val="85000"/>
                  <a:lumOff val="15000"/>
                </a:schemeClr>
              </a:solidFill>
            </a:endParaRPr>
          </a:p>
        </p:txBody>
      </p:sp>
      <p:sp>
        <p:nvSpPr>
          <p:cNvPr id="2" name="Title 1"/>
          <p:cNvSpPr>
            <a:spLocks noGrp="1"/>
          </p:cNvSpPr>
          <p:nvPr>
            <p:ph type="title"/>
          </p:nvPr>
        </p:nvSpPr>
        <p:spPr>
          <a:xfrm>
            <a:off x="954132" y="310162"/>
            <a:ext cx="7223615" cy="990107"/>
          </a:xfrm>
        </p:spPr>
        <p:txBody>
          <a:bodyPr/>
          <a:lstStyle/>
          <a:p>
            <a:r>
              <a:rPr lang="en-US" dirty="0" smtClean="0"/>
              <a:t>The Architecture Revisited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
        <p:nvSpPr>
          <p:cNvPr id="8" name="Can 7"/>
          <p:cNvSpPr/>
          <p:nvPr/>
        </p:nvSpPr>
        <p:spPr>
          <a:xfrm>
            <a:off x="3863191" y="3436885"/>
            <a:ext cx="1124607" cy="1366344"/>
          </a:xfrm>
          <a:prstGeom prst="can">
            <a:avLst/>
          </a:prstGeom>
          <a:solidFill>
            <a:srgbClr val="FFFF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DB</a:t>
            </a:r>
            <a:endParaRPr lang="en-US" dirty="0">
              <a:solidFill>
                <a:srgbClr val="C00000"/>
              </a:solidFill>
            </a:endParaRPr>
          </a:p>
        </p:txBody>
      </p:sp>
      <p:grpSp>
        <p:nvGrpSpPr>
          <p:cNvPr id="3" name="Group 2"/>
          <p:cNvGrpSpPr/>
          <p:nvPr/>
        </p:nvGrpSpPr>
        <p:grpSpPr>
          <a:xfrm>
            <a:off x="1408386" y="2091559"/>
            <a:ext cx="1376855" cy="987973"/>
            <a:chOff x="1408386" y="2091559"/>
            <a:chExt cx="1376855" cy="987973"/>
          </a:xfrm>
        </p:grpSpPr>
        <p:sp>
          <p:nvSpPr>
            <p:cNvPr id="10" name="Rectangle 9"/>
            <p:cNvSpPr/>
            <p:nvPr/>
          </p:nvSpPr>
          <p:spPr>
            <a:xfrm>
              <a:off x="1639613" y="2091559"/>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SHELL</a:t>
              </a:r>
              <a:endParaRPr lang="en-US" dirty="0"/>
            </a:p>
          </p:txBody>
        </p:sp>
        <p:cxnSp>
          <p:nvCxnSpPr>
            <p:cNvPr id="12" name="Straight Connector 11"/>
            <p:cNvCxnSpPr/>
            <p:nvPr/>
          </p:nvCxnSpPr>
          <p:spPr>
            <a:xfrm>
              <a:off x="1408386" y="3079532"/>
              <a:ext cx="1376855" cy="0"/>
            </a:xfrm>
            <a:prstGeom prst="line">
              <a:avLst/>
            </a:prstGeom>
            <a:ln w="57150"/>
          </p:spPr>
          <p:style>
            <a:lnRef idx="2">
              <a:schemeClr val="accent1"/>
            </a:lnRef>
            <a:fillRef idx="0">
              <a:schemeClr val="accent1"/>
            </a:fillRef>
            <a:effectRef idx="1">
              <a:schemeClr val="accent1"/>
            </a:effectRef>
            <a:fontRef idx="minor">
              <a:schemeClr val="tx1"/>
            </a:fontRef>
          </p:style>
        </p:cxnSp>
      </p:grpSp>
      <p:sp>
        <p:nvSpPr>
          <p:cNvPr id="13" name="Cube 12"/>
          <p:cNvSpPr/>
          <p:nvPr/>
        </p:nvSpPr>
        <p:spPr>
          <a:xfrm>
            <a:off x="3863191" y="1733873"/>
            <a:ext cx="1371600" cy="1367164"/>
          </a:xfrm>
          <a:prstGeom prst="cube">
            <a:avLst/>
          </a:prstGeom>
          <a:solidFill>
            <a:srgbClr val="00B0F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Appspot</a:t>
            </a:r>
            <a:endParaRPr lang="en-US" dirty="0"/>
          </a:p>
        </p:txBody>
      </p:sp>
      <p:sp>
        <p:nvSpPr>
          <p:cNvPr id="14" name="Right Arrow 13"/>
          <p:cNvSpPr/>
          <p:nvPr/>
        </p:nvSpPr>
        <p:spPr>
          <a:xfrm>
            <a:off x="2719398" y="2279012"/>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deploy</a:t>
            </a:r>
            <a:endParaRPr lang="en-US" sz="1600" dirty="0"/>
          </a:p>
        </p:txBody>
      </p:sp>
      <p:sp>
        <p:nvSpPr>
          <p:cNvPr id="15" name="Cube 14"/>
          <p:cNvSpPr/>
          <p:nvPr/>
        </p:nvSpPr>
        <p:spPr>
          <a:xfrm>
            <a:off x="1012863" y="3178341"/>
            <a:ext cx="791045" cy="781184"/>
          </a:xfrm>
          <a:prstGeom prst="cube">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Dev</a:t>
            </a:r>
            <a:endParaRPr lang="en-US" dirty="0"/>
          </a:p>
        </p:txBody>
      </p:sp>
      <p:cxnSp>
        <p:nvCxnSpPr>
          <p:cNvPr id="18" name="Elbow Connector 17"/>
          <p:cNvCxnSpPr/>
          <p:nvPr/>
        </p:nvCxnSpPr>
        <p:spPr>
          <a:xfrm rot="5400000">
            <a:off x="1815012" y="3287132"/>
            <a:ext cx="390592" cy="173010"/>
          </a:xfrm>
          <a:prstGeom prst="bentConnector3">
            <a:avLst>
              <a:gd name="adj1" fmla="val 98645"/>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1734688" y="5366000"/>
            <a:ext cx="1376855" cy="987973"/>
            <a:chOff x="1408386" y="2091559"/>
            <a:chExt cx="1376855" cy="987973"/>
          </a:xfrm>
          <a:solidFill>
            <a:srgbClr val="FFC000"/>
          </a:solidFill>
        </p:grpSpPr>
        <p:sp>
          <p:nvSpPr>
            <p:cNvPr id="17" name="Rectangle 16"/>
            <p:cNvSpPr/>
            <p:nvPr/>
          </p:nvSpPr>
          <p:spPr>
            <a:xfrm>
              <a:off x="1639613" y="2091559"/>
              <a:ext cx="914400" cy="914400"/>
            </a:xfrm>
            <a:prstGeom prst="rect">
              <a:avLst/>
            </a:prstGeom>
            <a:grp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YOU</a:t>
              </a:r>
              <a:endParaRPr lang="en-US" dirty="0"/>
            </a:p>
          </p:txBody>
        </p:sp>
        <p:cxnSp>
          <p:nvCxnSpPr>
            <p:cNvPr id="19" name="Straight Connector 18"/>
            <p:cNvCxnSpPr/>
            <p:nvPr/>
          </p:nvCxnSpPr>
          <p:spPr>
            <a:xfrm>
              <a:off x="1408386" y="3079532"/>
              <a:ext cx="1376855" cy="0"/>
            </a:xfrm>
            <a:prstGeom prst="line">
              <a:avLst/>
            </a:prstGeom>
            <a:grpFill/>
            <a:ln w="57150">
              <a:solidFill>
                <a:srgbClr val="FFC000"/>
              </a:solidFill>
            </a:ln>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6800892" y="1923468"/>
            <a:ext cx="1376855" cy="987973"/>
            <a:chOff x="1408386" y="2091559"/>
            <a:chExt cx="1376855" cy="987973"/>
          </a:xfrm>
          <a:solidFill>
            <a:schemeClr val="accent4">
              <a:lumMod val="75000"/>
            </a:schemeClr>
          </a:solidFill>
        </p:grpSpPr>
        <p:sp>
          <p:nvSpPr>
            <p:cNvPr id="21" name="Rectangle 20"/>
            <p:cNvSpPr/>
            <p:nvPr/>
          </p:nvSpPr>
          <p:spPr>
            <a:xfrm>
              <a:off x="1639613" y="2091559"/>
              <a:ext cx="914400" cy="914400"/>
            </a:xfrm>
            <a:prstGeom prst="rect">
              <a:avLst/>
            </a:prstGeom>
            <a:grp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PUBLIC</a:t>
              </a:r>
              <a:endParaRPr lang="en-US" dirty="0"/>
            </a:p>
          </p:txBody>
        </p:sp>
        <p:cxnSp>
          <p:nvCxnSpPr>
            <p:cNvPr id="22" name="Straight Connector 21"/>
            <p:cNvCxnSpPr/>
            <p:nvPr/>
          </p:nvCxnSpPr>
          <p:spPr>
            <a:xfrm>
              <a:off x="1408386" y="3079532"/>
              <a:ext cx="1376855" cy="0"/>
            </a:xfrm>
            <a:prstGeom prst="line">
              <a:avLst/>
            </a:prstGeom>
            <a:grpFill/>
            <a:ln w="57150">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grpSp>
      <p:sp>
        <p:nvSpPr>
          <p:cNvPr id="7" name="Left-Right Arrow 6"/>
          <p:cNvSpPr/>
          <p:nvPr/>
        </p:nvSpPr>
        <p:spPr>
          <a:xfrm>
            <a:off x="5447470" y="2183902"/>
            <a:ext cx="1353422" cy="484632"/>
          </a:xfrm>
          <a:prstGeom prst="leftRightArrow">
            <a:avLst/>
          </a:prstGeom>
          <a:solidFill>
            <a:schemeClr val="accent3">
              <a:lumMod val="60000"/>
              <a:lumOff val="40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Cross 24"/>
          <p:cNvSpPr/>
          <p:nvPr/>
        </p:nvSpPr>
        <p:spPr>
          <a:xfrm rot="18941282">
            <a:off x="791209" y="3045758"/>
            <a:ext cx="1143793" cy="1143000"/>
          </a:xfrm>
          <a:prstGeom prst="plus">
            <a:avLst>
              <a:gd name="adj" fmla="val 3954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Left-Right Arrow 25"/>
          <p:cNvSpPr/>
          <p:nvPr/>
        </p:nvSpPr>
        <p:spPr>
          <a:xfrm rot="5400000">
            <a:off x="4018817" y="2946030"/>
            <a:ext cx="813354" cy="484632"/>
          </a:xfrm>
          <a:prstGeom prst="leftRightArrow">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Left-Right Arrow 26"/>
          <p:cNvSpPr/>
          <p:nvPr/>
        </p:nvSpPr>
        <p:spPr>
          <a:xfrm rot="6983004">
            <a:off x="1996456" y="3883446"/>
            <a:ext cx="2129375" cy="484632"/>
          </a:xfrm>
          <a:prstGeom prst="leftRightArrow">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27"/>
          <p:cNvGrpSpPr/>
          <p:nvPr/>
        </p:nvGrpSpPr>
        <p:grpSpPr>
          <a:xfrm>
            <a:off x="7255831" y="4932640"/>
            <a:ext cx="831273" cy="1273259"/>
            <a:chOff x="6852062" y="3595624"/>
            <a:chExt cx="831273" cy="1273259"/>
          </a:xfrm>
        </p:grpSpPr>
        <p:sp>
          <p:nvSpPr>
            <p:cNvPr id="29" name="Rectangle 28"/>
            <p:cNvSpPr/>
            <p:nvPr/>
          </p:nvSpPr>
          <p:spPr>
            <a:xfrm>
              <a:off x="6852062" y="3595624"/>
              <a:ext cx="831273" cy="127325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6964878" y="3705101"/>
              <a:ext cx="605641" cy="914400"/>
            </a:xfrm>
            <a:prstGeom prst="rect">
              <a:avLst/>
            </a:prstGeom>
            <a:solidFill>
              <a:schemeClr val="tx1"/>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221978" y="4702628"/>
              <a:ext cx="91440" cy="9144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2" name="Cloud 31"/>
          <p:cNvSpPr/>
          <p:nvPr/>
        </p:nvSpPr>
        <p:spPr>
          <a:xfrm>
            <a:off x="4838491" y="5096480"/>
            <a:ext cx="1362176" cy="1071956"/>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API.AWARE</a:t>
            </a:r>
            <a:endParaRPr lang="en-US" sz="1200" dirty="0"/>
          </a:p>
        </p:txBody>
      </p:sp>
      <p:sp>
        <p:nvSpPr>
          <p:cNvPr id="33" name="Left-Right Arrow 32"/>
          <p:cNvSpPr/>
          <p:nvPr/>
        </p:nvSpPr>
        <p:spPr>
          <a:xfrm>
            <a:off x="6327113" y="5358309"/>
            <a:ext cx="722929" cy="484632"/>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Left Arrow 33"/>
          <p:cNvSpPr/>
          <p:nvPr/>
        </p:nvSpPr>
        <p:spPr>
          <a:xfrm rot="3534946">
            <a:off x="4608599" y="4640307"/>
            <a:ext cx="539187" cy="48463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4569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p:nvPr/>
        </p:nvSpPr>
        <p:spPr>
          <a:xfrm>
            <a:off x="788276" y="1300269"/>
            <a:ext cx="5719402" cy="4065732"/>
          </a:xfrm>
          <a:prstGeom prst="cloud">
            <a:avLst/>
          </a:prstGeom>
          <a:solidFill>
            <a:schemeClr val="accent2">
              <a:lumMod val="20000"/>
              <a:lumOff val="8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lumMod val="85000"/>
                    <a:lumOff val="15000"/>
                  </a:schemeClr>
                </a:solidFill>
              </a:rPr>
              <a:t>GCP</a:t>
            </a:r>
            <a:endParaRPr lang="en-US" b="1" dirty="0">
              <a:solidFill>
                <a:schemeClr val="tx1">
                  <a:lumMod val="85000"/>
                  <a:lumOff val="15000"/>
                </a:schemeClr>
              </a:solidFill>
            </a:endParaRPr>
          </a:p>
        </p:txBody>
      </p:sp>
      <p:sp>
        <p:nvSpPr>
          <p:cNvPr id="2" name="Title 1"/>
          <p:cNvSpPr>
            <a:spLocks noGrp="1"/>
          </p:cNvSpPr>
          <p:nvPr>
            <p:ph type="title"/>
          </p:nvPr>
        </p:nvSpPr>
        <p:spPr>
          <a:xfrm>
            <a:off x="954132" y="310162"/>
            <a:ext cx="7223615" cy="990107"/>
          </a:xfrm>
        </p:spPr>
        <p:txBody>
          <a:bodyPr/>
          <a:lstStyle/>
          <a:p>
            <a:r>
              <a:rPr lang="en-US" dirty="0" smtClean="0"/>
              <a:t>The Architecture Revisited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sp>
        <p:nvSpPr>
          <p:cNvPr id="8" name="Can 7"/>
          <p:cNvSpPr/>
          <p:nvPr/>
        </p:nvSpPr>
        <p:spPr>
          <a:xfrm>
            <a:off x="3863191" y="3436885"/>
            <a:ext cx="1124607" cy="1366344"/>
          </a:xfrm>
          <a:prstGeom prst="can">
            <a:avLst/>
          </a:prstGeom>
          <a:solidFill>
            <a:srgbClr val="FFFF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DB</a:t>
            </a:r>
            <a:endParaRPr lang="en-US" dirty="0">
              <a:solidFill>
                <a:srgbClr val="C00000"/>
              </a:solidFill>
            </a:endParaRPr>
          </a:p>
        </p:txBody>
      </p:sp>
      <p:grpSp>
        <p:nvGrpSpPr>
          <p:cNvPr id="3" name="Group 2"/>
          <p:cNvGrpSpPr/>
          <p:nvPr/>
        </p:nvGrpSpPr>
        <p:grpSpPr>
          <a:xfrm>
            <a:off x="1408386" y="2091559"/>
            <a:ext cx="1376855" cy="987973"/>
            <a:chOff x="1408386" y="2091559"/>
            <a:chExt cx="1376855" cy="987973"/>
          </a:xfrm>
        </p:grpSpPr>
        <p:sp>
          <p:nvSpPr>
            <p:cNvPr id="10" name="Rectangle 9"/>
            <p:cNvSpPr/>
            <p:nvPr/>
          </p:nvSpPr>
          <p:spPr>
            <a:xfrm>
              <a:off x="1639613" y="2091559"/>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SHELL</a:t>
              </a:r>
              <a:endParaRPr lang="en-US" dirty="0"/>
            </a:p>
          </p:txBody>
        </p:sp>
        <p:cxnSp>
          <p:nvCxnSpPr>
            <p:cNvPr id="12" name="Straight Connector 11"/>
            <p:cNvCxnSpPr/>
            <p:nvPr/>
          </p:nvCxnSpPr>
          <p:spPr>
            <a:xfrm>
              <a:off x="1408386" y="3079532"/>
              <a:ext cx="1376855" cy="0"/>
            </a:xfrm>
            <a:prstGeom prst="line">
              <a:avLst/>
            </a:prstGeom>
            <a:ln w="57150"/>
          </p:spPr>
          <p:style>
            <a:lnRef idx="2">
              <a:schemeClr val="accent1"/>
            </a:lnRef>
            <a:fillRef idx="0">
              <a:schemeClr val="accent1"/>
            </a:fillRef>
            <a:effectRef idx="1">
              <a:schemeClr val="accent1"/>
            </a:effectRef>
            <a:fontRef idx="minor">
              <a:schemeClr val="tx1"/>
            </a:fontRef>
          </p:style>
        </p:cxnSp>
      </p:grpSp>
      <p:sp>
        <p:nvSpPr>
          <p:cNvPr id="13" name="Cube 12"/>
          <p:cNvSpPr/>
          <p:nvPr/>
        </p:nvSpPr>
        <p:spPr>
          <a:xfrm>
            <a:off x="3863191" y="1733873"/>
            <a:ext cx="1371600" cy="1367164"/>
          </a:xfrm>
          <a:prstGeom prst="cube">
            <a:avLst/>
          </a:prstGeom>
          <a:solidFill>
            <a:srgbClr val="00B0F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Appspot</a:t>
            </a:r>
            <a:endParaRPr lang="en-US" dirty="0"/>
          </a:p>
        </p:txBody>
      </p:sp>
      <p:sp>
        <p:nvSpPr>
          <p:cNvPr id="14" name="Right Arrow 13"/>
          <p:cNvSpPr/>
          <p:nvPr/>
        </p:nvSpPr>
        <p:spPr>
          <a:xfrm>
            <a:off x="2719398" y="2279012"/>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deploy</a:t>
            </a:r>
            <a:endParaRPr lang="en-US" sz="1600" dirty="0"/>
          </a:p>
        </p:txBody>
      </p:sp>
      <p:sp>
        <p:nvSpPr>
          <p:cNvPr id="15" name="Cube 14"/>
          <p:cNvSpPr/>
          <p:nvPr/>
        </p:nvSpPr>
        <p:spPr>
          <a:xfrm>
            <a:off x="1012863" y="3178341"/>
            <a:ext cx="791045" cy="781184"/>
          </a:xfrm>
          <a:prstGeom prst="cube">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Dev</a:t>
            </a:r>
            <a:endParaRPr lang="en-US" dirty="0"/>
          </a:p>
        </p:txBody>
      </p:sp>
      <p:cxnSp>
        <p:nvCxnSpPr>
          <p:cNvPr id="18" name="Elbow Connector 17"/>
          <p:cNvCxnSpPr/>
          <p:nvPr/>
        </p:nvCxnSpPr>
        <p:spPr>
          <a:xfrm rot="5400000">
            <a:off x="1815012" y="3287132"/>
            <a:ext cx="390592" cy="173010"/>
          </a:xfrm>
          <a:prstGeom prst="bentConnector3">
            <a:avLst>
              <a:gd name="adj1" fmla="val 98645"/>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1734688" y="5366000"/>
            <a:ext cx="1376855" cy="987973"/>
            <a:chOff x="1408386" y="2091559"/>
            <a:chExt cx="1376855" cy="987973"/>
          </a:xfrm>
          <a:solidFill>
            <a:srgbClr val="FFC000"/>
          </a:solidFill>
        </p:grpSpPr>
        <p:sp>
          <p:nvSpPr>
            <p:cNvPr id="17" name="Rectangle 16"/>
            <p:cNvSpPr/>
            <p:nvPr/>
          </p:nvSpPr>
          <p:spPr>
            <a:xfrm>
              <a:off x="1639613" y="2091559"/>
              <a:ext cx="914400" cy="914400"/>
            </a:xfrm>
            <a:prstGeom prst="rect">
              <a:avLst/>
            </a:prstGeom>
            <a:grp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YOU</a:t>
              </a:r>
              <a:endParaRPr lang="en-US" dirty="0"/>
            </a:p>
          </p:txBody>
        </p:sp>
        <p:cxnSp>
          <p:nvCxnSpPr>
            <p:cNvPr id="19" name="Straight Connector 18"/>
            <p:cNvCxnSpPr/>
            <p:nvPr/>
          </p:nvCxnSpPr>
          <p:spPr>
            <a:xfrm>
              <a:off x="1408386" y="3079532"/>
              <a:ext cx="1376855" cy="0"/>
            </a:xfrm>
            <a:prstGeom prst="line">
              <a:avLst/>
            </a:prstGeom>
            <a:grpFill/>
            <a:ln w="57150">
              <a:solidFill>
                <a:srgbClr val="FFC000"/>
              </a:solidFill>
            </a:ln>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6800892" y="1923468"/>
            <a:ext cx="1376855" cy="987973"/>
            <a:chOff x="1408386" y="2091559"/>
            <a:chExt cx="1376855" cy="987973"/>
          </a:xfrm>
          <a:solidFill>
            <a:schemeClr val="accent4">
              <a:lumMod val="75000"/>
            </a:schemeClr>
          </a:solidFill>
        </p:grpSpPr>
        <p:sp>
          <p:nvSpPr>
            <p:cNvPr id="21" name="Rectangle 20"/>
            <p:cNvSpPr/>
            <p:nvPr/>
          </p:nvSpPr>
          <p:spPr>
            <a:xfrm>
              <a:off x="1639613" y="2091559"/>
              <a:ext cx="914400" cy="914400"/>
            </a:xfrm>
            <a:prstGeom prst="rect">
              <a:avLst/>
            </a:prstGeom>
            <a:grp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PUBLIC</a:t>
              </a:r>
              <a:endParaRPr lang="en-US" dirty="0"/>
            </a:p>
          </p:txBody>
        </p:sp>
        <p:cxnSp>
          <p:nvCxnSpPr>
            <p:cNvPr id="22" name="Straight Connector 21"/>
            <p:cNvCxnSpPr/>
            <p:nvPr/>
          </p:nvCxnSpPr>
          <p:spPr>
            <a:xfrm>
              <a:off x="1408386" y="3079532"/>
              <a:ext cx="1376855" cy="0"/>
            </a:xfrm>
            <a:prstGeom prst="line">
              <a:avLst/>
            </a:prstGeom>
            <a:grpFill/>
            <a:ln w="57150">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grpSp>
      <p:sp>
        <p:nvSpPr>
          <p:cNvPr id="7" name="Left-Right Arrow 6"/>
          <p:cNvSpPr/>
          <p:nvPr/>
        </p:nvSpPr>
        <p:spPr>
          <a:xfrm>
            <a:off x="5447470" y="2183902"/>
            <a:ext cx="1353422" cy="484632"/>
          </a:xfrm>
          <a:prstGeom prst="leftRightArrow">
            <a:avLst/>
          </a:prstGeom>
          <a:solidFill>
            <a:schemeClr val="accent3">
              <a:lumMod val="60000"/>
              <a:lumOff val="40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Cross 24"/>
          <p:cNvSpPr/>
          <p:nvPr/>
        </p:nvSpPr>
        <p:spPr>
          <a:xfrm rot="18941282">
            <a:off x="791209" y="3045758"/>
            <a:ext cx="1143793" cy="1143000"/>
          </a:xfrm>
          <a:prstGeom prst="plus">
            <a:avLst>
              <a:gd name="adj" fmla="val 3954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Left-Right Arrow 25"/>
          <p:cNvSpPr/>
          <p:nvPr/>
        </p:nvSpPr>
        <p:spPr>
          <a:xfrm rot="5400000">
            <a:off x="4018817" y="2946030"/>
            <a:ext cx="813354" cy="484632"/>
          </a:xfrm>
          <a:prstGeom prst="leftRightArrow">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Left-Right Arrow 26"/>
          <p:cNvSpPr/>
          <p:nvPr/>
        </p:nvSpPr>
        <p:spPr>
          <a:xfrm rot="6983004">
            <a:off x="1996456" y="3883446"/>
            <a:ext cx="2129375" cy="484632"/>
          </a:xfrm>
          <a:prstGeom prst="leftRightArrow">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246469" y="2936984"/>
            <a:ext cx="950026" cy="1360548"/>
          </a:xfrm>
          <a:prstGeom prst="rect">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Logging</a:t>
            </a:r>
            <a:endParaRPr lang="en-US"/>
          </a:p>
        </p:txBody>
      </p:sp>
      <p:cxnSp>
        <p:nvCxnSpPr>
          <p:cNvPr id="24" name="Elbow Connector 23"/>
          <p:cNvCxnSpPr>
            <a:stCxn id="17" idx="3"/>
            <a:endCxn id="11" idx="2"/>
          </p:cNvCxnSpPr>
          <p:nvPr/>
        </p:nvCxnSpPr>
        <p:spPr>
          <a:xfrm flipV="1">
            <a:off x="2880315" y="4297532"/>
            <a:ext cx="2841167" cy="1525668"/>
          </a:xfrm>
          <a:prstGeom prst="bentConnector2">
            <a:avLst/>
          </a:prstGeom>
          <a:ln>
            <a:solidFill>
              <a:srgbClr val="92D05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31216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14393</TotalTime>
  <Words>630</Words>
  <Application>Microsoft Macintosh PowerPoint</Application>
  <PresentationFormat>On-screen Show (4:3)</PresentationFormat>
  <Paragraphs>164</Paragraphs>
  <Slides>23</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Calibri</vt:lpstr>
      <vt:lpstr>Copperplate</vt:lpstr>
      <vt:lpstr>Geneva</vt:lpstr>
      <vt:lpstr>Helvetica</vt:lpstr>
      <vt:lpstr>ＭＳ Ｐゴシック</vt:lpstr>
      <vt:lpstr>Arial</vt:lpstr>
      <vt:lpstr>Office Theme</vt:lpstr>
      <vt:lpstr>PowerPoint Presentation</vt:lpstr>
      <vt:lpstr>Byte 3 </vt:lpstr>
      <vt:lpstr>The Architecture Revisited</vt:lpstr>
      <vt:lpstr>The Architecture Revisited</vt:lpstr>
      <vt:lpstr>The Architecture Revisited</vt:lpstr>
      <vt:lpstr>The Architecture Revisited</vt:lpstr>
      <vt:lpstr>The Architecture Revisited</vt:lpstr>
      <vt:lpstr>The Architecture Revisited</vt:lpstr>
      <vt:lpstr>The Architecture Revisited</vt:lpstr>
      <vt:lpstr>Communicating with the database</vt:lpstr>
      <vt:lpstr>Developing Code</vt:lpstr>
      <vt:lpstr>Developing Code</vt:lpstr>
      <vt:lpstr>Developing Code</vt:lpstr>
      <vt:lpstr>Developing Code</vt:lpstr>
      <vt:lpstr>Developing Code</vt:lpstr>
      <vt:lpstr>Developing Code</vt:lpstr>
      <vt:lpstr>Developing Code</vt:lpstr>
      <vt:lpstr>Developing Code</vt:lpstr>
      <vt:lpstr>Developing Code</vt:lpstr>
      <vt:lpstr>Developing Code</vt:lpstr>
      <vt:lpstr>Developing Code</vt:lpstr>
      <vt:lpstr>Developing Code</vt:lpstr>
      <vt:lpstr>Developing Code</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jmankoff</cp:lastModifiedBy>
  <cp:revision>406</cp:revision>
  <dcterms:created xsi:type="dcterms:W3CDTF">2013-10-07T16:54:34Z</dcterms:created>
  <dcterms:modified xsi:type="dcterms:W3CDTF">2017-02-16T08:39:46Z</dcterms:modified>
</cp:coreProperties>
</file>