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8" r:id="rId2"/>
    <p:sldId id="332" r:id="rId3"/>
    <p:sldId id="287" r:id="rId4"/>
    <p:sldId id="340" r:id="rId5"/>
    <p:sldId id="334" r:id="rId6"/>
    <p:sldId id="335" r:id="rId7"/>
    <p:sldId id="336" r:id="rId8"/>
    <p:sldId id="337" r:id="rId9"/>
    <p:sldId id="338" r:id="rId10"/>
    <p:sldId id="339" r:id="rId11"/>
    <p:sldId id="288" r:id="rId12"/>
    <p:sldId id="289" r:id="rId13"/>
    <p:sldId id="290" r:id="rId14"/>
    <p:sldId id="291" r:id="rId15"/>
    <p:sldId id="297" r:id="rId16"/>
    <p:sldId id="342" r:id="rId17"/>
    <p:sldId id="343" r:id="rId18"/>
    <p:sldId id="345" r:id="rId19"/>
    <p:sldId id="344" r:id="rId20"/>
    <p:sldId id="346" r:id="rId21"/>
    <p:sldId id="348" r:id="rId22"/>
    <p:sldId id="349" r:id="rId23"/>
    <p:sldId id="341" r:id="rId24"/>
    <p:sldId id="293" r:id="rId25"/>
    <p:sldId id="295" r:id="rId26"/>
    <p:sldId id="307" r:id="rId27"/>
    <p:sldId id="306" r:id="rId28"/>
    <p:sldId id="302" r:id="rId29"/>
    <p:sldId id="326" r:id="rId30"/>
    <p:sldId id="327" r:id="rId31"/>
    <p:sldId id="328" r:id="rId32"/>
    <p:sldId id="361" r:id="rId33"/>
    <p:sldId id="362" r:id="rId34"/>
    <p:sldId id="329" r:id="rId35"/>
    <p:sldId id="308" r:id="rId36"/>
    <p:sldId id="310" r:id="rId37"/>
    <p:sldId id="330" r:id="rId38"/>
    <p:sldId id="314" r:id="rId39"/>
    <p:sldId id="315" r:id="rId40"/>
    <p:sldId id="316" r:id="rId41"/>
    <p:sldId id="317" r:id="rId42"/>
    <p:sldId id="318" r:id="rId43"/>
    <p:sldId id="319" r:id="rId44"/>
    <p:sldId id="320" r:id="rId45"/>
    <p:sldId id="321" r:id="rId46"/>
    <p:sldId id="322" r:id="rId47"/>
    <p:sldId id="323" r:id="rId48"/>
    <p:sldId id="324" r:id="rId49"/>
    <p:sldId id="353" r:id="rId50"/>
    <p:sldId id="354" r:id="rId51"/>
    <p:sldId id="355" r:id="rId52"/>
    <p:sldId id="356" r:id="rId53"/>
    <p:sldId id="357" r:id="rId54"/>
    <p:sldId id="358" r:id="rId55"/>
    <p:sldId id="350" r:id="rId56"/>
    <p:sldId id="333" r:id="rId57"/>
    <p:sldId id="351" r:id="rId58"/>
    <p:sldId id="352" r:id="rId59"/>
    <p:sldId id="331" r:id="rId60"/>
    <p:sldId id="359" r:id="rId61"/>
    <p:sldId id="360"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50"/>
    <p:restoredTop sz="67448" autoAdjust="0"/>
  </p:normalViewPr>
  <p:slideViewPr>
    <p:cSldViewPr snapToGrid="0" snapToObjects="1">
      <p:cViewPr varScale="1">
        <p:scale>
          <a:sx n="40" d="100"/>
          <a:sy n="40" d="100"/>
        </p:scale>
        <p:origin x="1680" y="192"/>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add http://</a:t>
            </a:r>
            <a:r>
              <a:rPr lang="en-US" dirty="0" err="1" smtClean="0"/>
              <a:t>www.wikiwand.com</a:t>
            </a:r>
            <a:r>
              <a:rPr lang="en-US" dirty="0" smtClean="0"/>
              <a:t>/</a:t>
            </a:r>
            <a:r>
              <a:rPr lang="en-US" dirty="0" err="1" smtClean="0"/>
              <a:t>en</a:t>
            </a:r>
            <a:r>
              <a:rPr lang="en-US" dirty="0" smtClean="0"/>
              <a:t>/Anscombe%27s_quartet</a:t>
            </a:r>
          </a:p>
          <a:p>
            <a:r>
              <a:rPr lang="en-US" dirty="0" smtClean="0"/>
              <a:t>Xx maybe</a:t>
            </a:r>
            <a:r>
              <a:rPr lang="en-US" baseline="0" dirty="0" smtClean="0"/>
              <a:t> add something about http://</a:t>
            </a:r>
            <a:r>
              <a:rPr lang="en-US" baseline="0" dirty="0" err="1" smtClean="0"/>
              <a:t>vis.stanford.edu</a:t>
            </a:r>
            <a:r>
              <a:rPr lang="en-US" baseline="0" dirty="0" smtClean="0"/>
              <a:t>/wrangler/ specifically about how to clean up data.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213610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why do I have this slide twice?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mean equals the variance </a:t>
            </a:r>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9636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33</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58534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Exploratory Data Analysis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intervention / question</a:t>
            </a:r>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58215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Second, Can you compare?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07762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980734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775574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04797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Statistics</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373896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Median (Middle #)</a:t>
            </a:r>
          </a:p>
          <a:p>
            <a:pPr marL="0" indent="0">
              <a:buNone/>
            </a:pPr>
            <a:r>
              <a:rPr lang="en-US" dirty="0" smtClean="0"/>
              <a:t>8 8 9 10 12 15 17 18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02823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 </a:t>
            </a:r>
            <a:br>
              <a:rPr lang="en-US" dirty="0" smtClean="0"/>
            </a:br>
            <a:r>
              <a:rPr lang="en-US" dirty="0" smtClean="0"/>
              <a:t>Mode (most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168568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27022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a:t>
            </a:r>
            <a:br>
              <a:rPr lang="en-US" dirty="0" smtClean="0"/>
            </a:br>
            <a:r>
              <a:rPr lang="en-US" dirty="0" smtClean="0"/>
              <a:t>Mode (most #)</a:t>
            </a:r>
          </a:p>
          <a:p>
            <a:endParaRPr lang="en-US" dirty="0" smtClean="0"/>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19</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09524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300269"/>
            <a:ext cx="7048804" cy="5154232"/>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a:p>
            <a:pPr marL="320675" indent="-320675" defTabSz="852488">
              <a:spcBef>
                <a:spcPct val="25000"/>
              </a:spcBef>
              <a:buSzPct val="80000"/>
            </a:pPr>
            <a:r>
              <a:rPr lang="en-US" sz="2800" dirty="0" smtClean="0"/>
              <a:t>Have strategies for identifying and dealing with outliers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smtClean="0"/>
              <a:t>2</a:t>
            </a:r>
            <a:r>
              <a:rPr lang="en-US" dirty="0" smtClean="0"/>
              <a:t/>
            </a:r>
            <a:br>
              <a:rPr lang="en-US" dirty="0" smtClean="0"/>
            </a:br>
            <a:r>
              <a:rPr lang="en-US" dirty="0" smtClean="0"/>
              <a:t>(Mean of [Square of diff from mean])</a:t>
            </a:r>
          </a:p>
          <a:p>
            <a:pPr marL="0" indent="0">
              <a:buNone/>
            </a:pPr>
            <a:r>
              <a:rPr lang="en-US" u="sng" dirty="0" smtClean="0"/>
              <a:t>(33-8)</a:t>
            </a:r>
            <a:r>
              <a:rPr lang="en-US" u="sng" baseline="30000" dirty="0" smtClean="0"/>
              <a:t>2</a:t>
            </a:r>
            <a:r>
              <a:rPr lang="en-US" u="sng" dirty="0" smtClean="0"/>
              <a:t>*2+(33-9)</a:t>
            </a:r>
            <a:r>
              <a:rPr lang="en-US" u="sng" baseline="30000" dirty="0" smtClean="0"/>
              <a:t>2</a:t>
            </a:r>
            <a:r>
              <a:rPr lang="en-US" u="sng" dirty="0" smtClean="0"/>
              <a:t>+(33-10)</a:t>
            </a:r>
            <a:r>
              <a:rPr lang="en-US" u="sng" baseline="30000" dirty="0" smtClean="0"/>
              <a:t>2</a:t>
            </a:r>
            <a:r>
              <a:rPr lang="en-US" u="sng" dirty="0" smtClean="0"/>
              <a:t>+…</a:t>
            </a:r>
            <a:r>
              <a:rPr lang="en-US" u="sng" dirty="0"/>
              <a:t> </a:t>
            </a:r>
            <a:r>
              <a:rPr lang="en-US" u="sng" dirty="0" smtClean="0"/>
              <a:t>(33-200)</a:t>
            </a:r>
            <a:r>
              <a:rPr lang="en-US" u="sng" baseline="30000" dirty="0" smtClean="0"/>
              <a:t>2</a:t>
            </a:r>
            <a:r>
              <a:rPr lang="en-US" dirty="0" smtClean="0"/>
              <a:t>                </a:t>
            </a:r>
            <a:br>
              <a:rPr lang="en-US" dirty="0" smtClean="0"/>
            </a:br>
            <a:r>
              <a:rPr lang="en-US" dirty="0" smtClean="0"/>
              <a:t>                           [N-1]</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161697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3936.25</a:t>
            </a:r>
            <a:endParaRPr lang="en-US" dirty="0"/>
          </a:p>
          <a:p>
            <a:r>
              <a:rPr lang="en-US" dirty="0" smtClean="0"/>
              <a:t>Standard Deviation </a:t>
            </a:r>
            <a:r>
              <a:rPr lang="en-US" dirty="0" err="1" smtClean="0"/>
              <a:t>σ</a:t>
            </a:r>
            <a:r>
              <a:rPr lang="en-US" dirty="0" smtClean="0"/>
              <a:t> = 62.7</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21</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895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19.6</a:t>
            </a:r>
            <a:endParaRPr lang="en-US" dirty="0"/>
          </a:p>
          <a:p>
            <a:r>
              <a:rPr lang="en-US" dirty="0" smtClean="0"/>
              <a:t>Standard Deviation </a:t>
            </a:r>
            <a:r>
              <a:rPr lang="en-US" dirty="0" err="1" smtClean="0"/>
              <a:t>σ</a:t>
            </a:r>
            <a:r>
              <a:rPr lang="en-US" dirty="0" smtClean="0"/>
              <a:t> = 4.5</a:t>
            </a:r>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a:t>
            </a:r>
            <a:endParaRPr lang="en-US" sz="2800" dirty="0"/>
          </a:p>
          <a:p>
            <a:endParaRPr lang="en-US" sz="2800" dirty="0"/>
          </a:p>
        </p:txBody>
      </p:sp>
    </p:spTree>
    <p:extLst>
      <p:ext uri="{BB962C8B-B14F-4D97-AF65-F5344CB8AC3E}">
        <p14:creationId xmlns:p14="http://schemas.microsoft.com/office/powerpoint/2010/main" val="15576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495871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Picture 7"/>
          <p:cNvPicPr>
            <a:picLocks noChangeAspect="1"/>
          </p:cNvPicPr>
          <p:nvPr/>
        </p:nvPicPr>
        <p:blipFill>
          <a:blip r:embed="rId2"/>
          <a:stretch>
            <a:fillRect/>
          </a:stretch>
        </p:blipFill>
        <p:spPr>
          <a:xfrm>
            <a:off x="222555" y="2526360"/>
            <a:ext cx="1812775" cy="2635496"/>
          </a:xfrm>
          <a:prstGeom prst="rect">
            <a:avLst/>
          </a:prstGeom>
        </p:spPr>
      </p:pic>
    </p:spTree>
    <p:extLst>
      <p:ext uri="{BB962C8B-B14F-4D97-AF65-F5344CB8AC3E}">
        <p14:creationId xmlns:p14="http://schemas.microsoft.com/office/powerpoint/2010/main" val="3480428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492019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79196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2830527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754728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682100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1/26/17</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384198"/>
              </p:ext>
            </p:extLst>
          </p:nvPr>
        </p:nvGraphicFramePr>
        <p:xfrm>
          <a:off x="-1" y="1847850"/>
          <a:ext cx="10688394" cy="9641840"/>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3277652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a:xfrm>
            <a:off x="1128943" y="1847153"/>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936625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10164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pic>
        <p:nvPicPr>
          <p:cNvPr id="8" name="Picture 7"/>
          <p:cNvPicPr>
            <a:picLocks noChangeAspect="1"/>
          </p:cNvPicPr>
          <p:nvPr/>
        </p:nvPicPr>
        <p:blipFill>
          <a:blip r:embed="rId4"/>
          <a:stretch>
            <a:fillRect/>
          </a:stretch>
        </p:blipFill>
        <p:spPr>
          <a:xfrm>
            <a:off x="222555" y="2526360"/>
            <a:ext cx="1812775" cy="2635496"/>
          </a:xfrm>
          <a:prstGeom prst="rect">
            <a:avLst/>
          </a:prstGeom>
        </p:spPr>
      </p:pic>
    </p:spTree>
    <p:extLst>
      <p:ext uri="{BB962C8B-B14F-4D97-AF65-F5344CB8AC3E}">
        <p14:creationId xmlns:p14="http://schemas.microsoft.com/office/powerpoint/2010/main" val="761209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dirty="0"/>
              <a:t>Identifying problems (such as outliers</a:t>
            </a:r>
            <a:r>
              <a:rPr lang="en-US" dirty="0" smtClean="0"/>
              <a:t>)	</a:t>
            </a:r>
            <a:endParaRPr lang="en-US"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57414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84715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092281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168153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43</a:t>
            </a:fld>
            <a:endParaRPr lang="en-US" dirty="0"/>
          </a:p>
        </p:txBody>
      </p:sp>
    </p:spTree>
    <p:extLst>
      <p:ext uri="{BB962C8B-B14F-4D97-AF65-F5344CB8AC3E}">
        <p14:creationId xmlns:p14="http://schemas.microsoft.com/office/powerpoint/2010/main" val="1535357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47</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211309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pic>
        <p:nvPicPr>
          <p:cNvPr id="5" name="Content Placeholder 6" descr="Screen Shot 2014-01-30 at 5.18.33 PM.png"/>
          <p:cNvPicPr>
            <a:picLocks noChangeAspect="1"/>
          </p:cNvPicPr>
          <p:nvPr/>
        </p:nvPicPr>
        <p:blipFill>
          <a:blip r:embed="rId2">
            <a:extLst>
              <a:ext uri="{28A0092B-C50C-407E-A947-70E740481C1C}">
                <a14:useLocalDpi xmlns:a14="http://schemas.microsoft.com/office/drawing/2010/main" val="0"/>
              </a:ext>
            </a:extLst>
          </a:blip>
          <a:srcRect l="1481" r="1481"/>
          <a:stretch>
            <a:fillRect/>
          </a:stretch>
        </p:blipFill>
        <p:spPr>
          <a:xfrm>
            <a:off x="1281343" y="1999553"/>
            <a:ext cx="7048804" cy="4379976"/>
          </a:xfrm>
          <a:prstGeom prst="rect">
            <a:avLst/>
          </a:prstGeom>
        </p:spPr>
      </p:pic>
    </p:spTree>
    <p:extLst>
      <p:ext uri="{BB962C8B-B14F-4D97-AF65-F5344CB8AC3E}">
        <p14:creationId xmlns:p14="http://schemas.microsoft.com/office/powerpoint/2010/main" val="1681064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69639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4154829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410253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216440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3963721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130174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b="1" dirty="0"/>
              <a:t>Identifying problems (such as outliers</a:t>
            </a:r>
            <a:r>
              <a:rPr lang="en-US" b="1" dirty="0" smtClean="0"/>
              <a:t>)	</a:t>
            </a:r>
            <a:endParaRPr lang="en-US" b="1"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444647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err="1" smtClean="0"/>
              <a:t>Univariate</a:t>
            </a:r>
            <a:r>
              <a:rPr lang="en-US" i="1" dirty="0" smtClean="0"/>
              <a:t> </a:t>
            </a:r>
            <a:r>
              <a:rPr lang="en-US" dirty="0" smtClean="0"/>
              <a:t>detection</a:t>
            </a:r>
            <a:r>
              <a:rPr lang="en-US" dirty="0"/>
              <a:t> </a:t>
            </a:r>
            <a:r>
              <a:rPr lang="en-US" dirty="0" smtClean="0"/>
              <a:t>depends on understanding </a:t>
            </a:r>
            <a:r>
              <a:rPr lang="en-US" i="1" dirty="0" smtClean="0"/>
              <a:t>nominal </a:t>
            </a:r>
            <a:r>
              <a:rPr lang="en-US" dirty="0" smtClean="0"/>
              <a:t>data [need a sense of the distribution]</a:t>
            </a:r>
          </a:p>
          <a:p>
            <a:pPr marL="0" indent="0">
              <a:buNone/>
            </a:pPr>
            <a:r>
              <a:rPr lang="en-US" dirty="0" smtClean="0"/>
              <a:t>Simplest is &gt;3</a:t>
            </a:r>
            <a:r>
              <a:rPr lang="el-GR" dirty="0" smtClean="0"/>
              <a:t>σ </a:t>
            </a:r>
            <a:r>
              <a:rPr lang="en-US" dirty="0" smtClean="0"/>
              <a:t>from the mean</a:t>
            </a:r>
          </a:p>
          <a:p>
            <a:pPr marL="0" indent="0">
              <a:buNone/>
            </a:pPr>
            <a:r>
              <a:rPr lang="en-US" dirty="0" smtClean="0"/>
              <a:t>Other techniques described in reading</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3255209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smtClean="0"/>
              <a:t>Multivariate </a:t>
            </a:r>
            <a:r>
              <a:rPr lang="en-US" dirty="0" smtClean="0"/>
              <a:t>detection </a:t>
            </a:r>
            <a:r>
              <a:rPr lang="x-none" dirty="0" smtClean="0"/>
              <a:t>more complex</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pic>
        <p:nvPicPr>
          <p:cNvPr id="7" name="Picture 6" descr="Screen Shot 2016-01-20 at 7.33.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21" y="3247391"/>
            <a:ext cx="4412392" cy="3021457"/>
          </a:xfrm>
          <a:prstGeom prst="rect">
            <a:avLst/>
          </a:prstGeom>
        </p:spPr>
      </p:pic>
    </p:spTree>
    <p:extLst>
      <p:ext uri="{BB962C8B-B14F-4D97-AF65-F5344CB8AC3E}">
        <p14:creationId xmlns:p14="http://schemas.microsoft.com/office/powerpoint/2010/main" val="357463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all outliers problems?</a:t>
            </a:r>
            <a:endParaRPr lang="en-US" dirty="0"/>
          </a:p>
        </p:txBody>
      </p:sp>
      <p:sp>
        <p:nvSpPr>
          <p:cNvPr id="3" name="Content Placeholder 2"/>
          <p:cNvSpPr>
            <a:spLocks noGrp="1"/>
          </p:cNvSpPr>
          <p:nvPr>
            <p:ph idx="1"/>
          </p:nvPr>
        </p:nvSpPr>
        <p:spPr/>
        <p:txBody>
          <a:bodyPr/>
          <a:lstStyle/>
          <a:p>
            <a:pPr marL="0" indent="0">
              <a:buNone/>
            </a:pPr>
            <a:r>
              <a:rPr lang="en-US" dirty="0" smtClean="0"/>
              <a:t>Discuss uses for outliers…</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29287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lvl="1"/>
            <a:r>
              <a:rPr lang="en-US" dirty="0" smtClean="0"/>
              <a:t>Scatterplot: linear relations</a:t>
            </a:r>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59</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Mouse Data: </a:t>
            </a:r>
            <a:br>
              <a:rPr lang="en-US" dirty="0" smtClean="0"/>
            </a:br>
            <a:r>
              <a:rPr lang="en-US" dirty="0" smtClean="0"/>
              <a:t>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7588184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60</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3674273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have </a:t>
            </a:r>
            <a:r>
              <a:rPr lang="en-US" i="1" dirty="0" smtClean="0"/>
              <a:t>not </a:t>
            </a:r>
            <a:r>
              <a:rPr lang="en-US" dirty="0" smtClean="0"/>
              <a:t>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Acquiring the data</a:t>
            </a:r>
          </a:p>
          <a:p>
            <a:pPr marL="0" indent="0">
              <a:buNone/>
            </a:pPr>
            <a:r>
              <a:rPr lang="en-US" dirty="0" smtClean="0"/>
              <a:t>Cleaning the data</a:t>
            </a: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61</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1398234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1299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1/26/17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112130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9</a:t>
            </a:fld>
            <a:endParaRPr lang="en-US" dirty="0"/>
          </a:p>
        </p:txBody>
      </p:sp>
    </p:spTree>
    <p:extLst>
      <p:ext uri="{BB962C8B-B14F-4D97-AF65-F5344CB8AC3E}">
        <p14:creationId xmlns:p14="http://schemas.microsoft.com/office/powerpoint/2010/main" val="1540059814"/>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5072</TotalTime>
  <Words>3275</Words>
  <Application>Microsoft Macintosh PowerPoint</Application>
  <PresentationFormat>On-screen Show (4:3)</PresentationFormat>
  <Paragraphs>727</Paragraphs>
  <Slides>61</Slides>
  <Notes>33</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Calibri</vt:lpstr>
      <vt:lpstr>Copperplate</vt:lpstr>
      <vt:lpstr>Helvetica</vt:lpstr>
      <vt:lpstr>ＭＳ Ｐゴシック</vt:lpstr>
      <vt:lpstr>Tahoma</vt:lpstr>
      <vt:lpstr>Times New Roman</vt:lpstr>
      <vt:lpstr>Arial</vt:lpstr>
      <vt:lpstr>Office Theme</vt:lpstr>
      <vt:lpstr>PowerPoint Presentation</vt:lpstr>
      <vt:lpstr>Goals</vt:lpstr>
      <vt:lpstr>Exploratory Data Analysis</vt:lpstr>
      <vt:lpstr>Goals</vt:lpstr>
      <vt:lpstr>First… What type of data do you have?</vt:lpstr>
      <vt:lpstr>Laptop Study Mouse Data:  Text log files</vt:lpstr>
      <vt:lpstr>Laptop Study Data Tables </vt:lpstr>
      <vt:lpstr>What Type of Data in Each Field?</vt:lpstr>
      <vt:lpstr>Scales of Measurement</vt:lpstr>
      <vt:lpstr>What Role Does This Field Play?</vt:lpstr>
      <vt:lpstr>Second, Can you compare? Normalization</vt:lpstr>
      <vt:lpstr>Transforming your data:  Ordinal &lt;-&gt; Numeric</vt:lpstr>
      <vt:lpstr>Transforming your data: Calculations </vt:lpstr>
      <vt:lpstr>Pros and Cons of Transformation</vt:lpstr>
      <vt:lpstr>Simple Statistics</vt:lpstr>
      <vt:lpstr>The most common</vt:lpstr>
      <vt:lpstr>The most common</vt:lpstr>
      <vt:lpstr>The most common</vt:lpstr>
      <vt:lpstr>The most common</vt:lpstr>
      <vt:lpstr>The most common</vt:lpstr>
      <vt:lpstr>The most common</vt:lpstr>
      <vt:lpstr>The most common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Wide Range of Uses (e.g.)</vt:lpstr>
      <vt:lpstr>Example of comparison</vt:lpstr>
      <vt:lpstr>Exercise: Stem and Leaf of Zip?</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Scatter Plots and Correlation</vt:lpstr>
      <vt:lpstr>Scatter Plots and Correlation</vt:lpstr>
      <vt:lpstr>What is “Linear”?</vt:lpstr>
      <vt:lpstr>Scatter Plot Examples</vt:lpstr>
      <vt:lpstr>Scatter Plot Examples</vt:lpstr>
      <vt:lpstr>Scatter Plot Examples</vt:lpstr>
      <vt:lpstr>Goals</vt:lpstr>
      <vt:lpstr>Identifying Problems</vt:lpstr>
      <vt:lpstr>Identifying Problems</vt:lpstr>
      <vt:lpstr>Are all outliers problems?</vt:lpstr>
      <vt:lpstr>Things we talked about</vt:lpstr>
      <vt:lpstr>Things we talked about</vt:lpstr>
      <vt:lpstr>Things we have not talked about</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299</cp:revision>
  <dcterms:created xsi:type="dcterms:W3CDTF">2013-10-07T16:54:34Z</dcterms:created>
  <dcterms:modified xsi:type="dcterms:W3CDTF">2017-01-26T16:35:41Z</dcterms:modified>
</cp:coreProperties>
</file>